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65" r:id="rId2"/>
    <p:sldId id="397" r:id="rId3"/>
    <p:sldId id="401" r:id="rId4"/>
    <p:sldId id="460" r:id="rId5"/>
    <p:sldId id="454" r:id="rId6"/>
    <p:sldId id="455" r:id="rId7"/>
    <p:sldId id="452" r:id="rId8"/>
    <p:sldId id="461" r:id="rId9"/>
    <p:sldId id="462" r:id="rId10"/>
    <p:sldId id="463" r:id="rId11"/>
    <p:sldId id="407" r:id="rId12"/>
    <p:sldId id="464" r:id="rId13"/>
    <p:sldId id="448" r:id="rId14"/>
    <p:sldId id="449" r:id="rId15"/>
    <p:sldId id="465" r:id="rId16"/>
    <p:sldId id="466" r:id="rId17"/>
    <p:sldId id="467" r:id="rId18"/>
    <p:sldId id="400" r:id="rId19"/>
    <p:sldId id="343" r:id="rId20"/>
  </p:sldIdLst>
  <p:sldSz cx="10693400" cy="756126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1pPr>
    <a:lvl2pPr marL="372745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2pPr>
    <a:lvl3pPr marL="744855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3pPr>
    <a:lvl4pPr marL="1117600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4pPr>
    <a:lvl5pPr marL="1490345" algn="l" rtl="0" fontAlgn="base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5pPr>
    <a:lvl6pPr marL="1862455" algn="l" defTabSz="744855" rtl="0" eaLnBrk="1" latinLnBrk="0" hangingPunct="1">
      <a:defRPr kumimoji="1" sz="2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6pPr>
    <a:lvl7pPr marL="2235200" algn="l" defTabSz="744855" rtl="0" eaLnBrk="1" latinLnBrk="0" hangingPunct="1">
      <a:defRPr kumimoji="1" sz="2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7pPr>
    <a:lvl8pPr marL="2607945" algn="l" defTabSz="744855" rtl="0" eaLnBrk="1" latinLnBrk="0" hangingPunct="1">
      <a:defRPr kumimoji="1" sz="2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8pPr>
    <a:lvl9pPr marL="2980055" algn="l" defTabSz="744855" rtl="0" eaLnBrk="1" latinLnBrk="0" hangingPunct="1">
      <a:defRPr kumimoji="1" sz="2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53DAB8B2-0A22-48F7-8EF9-32F6A44D4BF1}">
          <p14:sldIdLst>
            <p14:sldId id="365"/>
            <p14:sldId id="397"/>
            <p14:sldId id="401"/>
            <p14:sldId id="460"/>
            <p14:sldId id="454"/>
            <p14:sldId id="455"/>
            <p14:sldId id="452"/>
            <p14:sldId id="461"/>
            <p14:sldId id="462"/>
            <p14:sldId id="463"/>
            <p14:sldId id="407"/>
            <p14:sldId id="464"/>
            <p14:sldId id="448"/>
            <p14:sldId id="449"/>
            <p14:sldId id="465"/>
            <p14:sldId id="466"/>
            <p14:sldId id="467"/>
            <p14:sldId id="400"/>
            <p14:sldId id="34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D0ED"/>
    <a:srgbClr val="CDBE71"/>
    <a:srgbClr val="669900"/>
    <a:srgbClr val="800000"/>
    <a:srgbClr val="B59B6B"/>
    <a:srgbClr val="00FF99"/>
    <a:srgbClr val="5CFA04"/>
    <a:srgbClr val="ECFCE8"/>
    <a:srgbClr val="E1F0E0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12" autoAdjust="0"/>
    <p:restoredTop sz="96451" autoAdjust="0"/>
  </p:normalViewPr>
  <p:slideViewPr>
    <p:cSldViewPr>
      <p:cViewPr>
        <p:scale>
          <a:sx n="108" d="100"/>
          <a:sy n="108" d="100"/>
        </p:scale>
        <p:origin x="-72" y="-36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png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#1">
  <dgm:title val=""/>
  <dgm:desc val=""/>
  <dgm:catLst>
    <dgm:cat type="colorful" pri="10200"/>
  </dgm:catLst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690160-D328-4B69-A035-90D3C82FA0A6}" type="doc">
      <dgm:prSet loTypeId="urn:microsoft.com/office/officeart/2005/8/layout/pList2#1" loCatId="list" qsTypeId="urn:microsoft.com/office/officeart/2005/8/quickstyle/simple4#1" qsCatId="simple" csTypeId="urn:microsoft.com/office/officeart/2005/8/colors/colorful2#1" csCatId="colorful" phldr="1"/>
      <dgm:spPr/>
    </dgm:pt>
    <dgm:pt modelId="{77AF15ED-F058-4A0B-B979-9880C6062DF0}">
      <dgm:prSet phldrT="[Text]" custT="1"/>
      <dgm:spPr/>
      <dgm:t>
        <a:bodyPr lIns="73152" tIns="274320" rIns="73152"/>
        <a:lstStyle/>
        <a:p>
          <a:pPr algn="l"/>
          <a:r>
            <a:rPr lang="en-US" altLang="en-US" sz="1800" b="1" u="sng" dirty="0" smtClean="0">
              <a:latin typeface="微軟正黑體" panose="020B0604030504040204" charset="-120"/>
              <a:ea typeface="微軟正黑體" panose="020B0604030504040204" charset="-120"/>
            </a:rPr>
            <a:t>DAXI TEA FACTORY</a:t>
          </a:r>
        </a:p>
        <a:p>
          <a:pPr algn="l"/>
          <a:r>
            <a:rPr lang="en-US" altLang="zh-TW" sz="1800" dirty="0" smtClean="0">
              <a:latin typeface="+mn-ea"/>
              <a:ea typeface="+mn-ea"/>
            </a:rPr>
            <a:t>Area:</a:t>
          </a:r>
          <a:r>
            <a:rPr lang="en-US" altLang="zh-TW" sz="1800" dirty="0" smtClean="0">
              <a:latin typeface="+mn-ea"/>
            </a:rPr>
            <a:t>3.7 ha</a:t>
          </a:r>
          <a:endParaRPr lang="en-US" sz="1800" dirty="0">
            <a:latin typeface="微軟正黑體" panose="020B0604030504040204" charset="-120"/>
            <a:ea typeface="微軟正黑體" panose="020B0604030504040204" charset="-120"/>
          </a:endParaRPr>
        </a:p>
      </dgm:t>
    </dgm:pt>
    <dgm:pt modelId="{0DF2CDB2-0880-4047-8447-A17EAE7580E4}" type="parTrans" cxnId="{CD3B69F4-72CF-49E2-8926-8FD63E771977}">
      <dgm:prSet/>
      <dgm:spPr/>
      <dgm:t>
        <a:bodyPr/>
        <a:lstStyle/>
        <a:p>
          <a:endParaRPr lang="en-US"/>
        </a:p>
      </dgm:t>
    </dgm:pt>
    <dgm:pt modelId="{E3B236AA-E864-46E4-BC91-F2D73633FEA4}" type="sibTrans" cxnId="{CD3B69F4-72CF-49E2-8926-8FD63E771977}">
      <dgm:prSet/>
      <dgm:spPr/>
      <dgm:t>
        <a:bodyPr/>
        <a:lstStyle/>
        <a:p>
          <a:endParaRPr lang="en-US"/>
        </a:p>
      </dgm:t>
    </dgm:pt>
    <dgm:pt modelId="{5DF8D196-4D3D-4940-9F32-682169997D7A}">
      <dgm:prSet phldrT="[Text]" custT="1"/>
      <dgm:spPr/>
      <dgm:t>
        <a:bodyPr lIns="73152" tIns="274320" rIns="73152"/>
        <a:lstStyle/>
        <a:p>
          <a:pPr algn="l"/>
          <a:r>
            <a:rPr lang="en-US" altLang="en-US" sz="1800" b="1" u="sng" dirty="0" smtClean="0">
              <a:latin typeface="微軟正黑體" panose="020B0604030504040204" charset="-120"/>
              <a:ea typeface="微軟正黑體" panose="020B0604030504040204" charset="-120"/>
            </a:rPr>
            <a:t>TONGLUO TEA FACTORY</a:t>
          </a:r>
        </a:p>
        <a:p>
          <a:pPr algn="l"/>
          <a:r>
            <a:rPr lang="en-US" altLang="zh-TW" sz="1800" dirty="0" smtClean="0">
              <a:latin typeface="+mn-ea"/>
              <a:ea typeface="+mn-ea"/>
            </a:rPr>
            <a:t>Area:30 ha</a:t>
          </a:r>
          <a:endParaRPr lang="en-US" sz="1800" dirty="0">
            <a:latin typeface="微軟正黑體" panose="020B0604030504040204" charset="-120"/>
            <a:ea typeface="微軟正黑體" panose="020B0604030504040204" charset="-120"/>
          </a:endParaRPr>
        </a:p>
      </dgm:t>
    </dgm:pt>
    <dgm:pt modelId="{51CE1848-AB2A-4E28-8CF5-8442E546E0C5}" type="parTrans" cxnId="{B9B85342-AC50-4E97-8E9E-2FD870B1E881}">
      <dgm:prSet/>
      <dgm:spPr/>
      <dgm:t>
        <a:bodyPr/>
        <a:lstStyle/>
        <a:p>
          <a:endParaRPr lang="en-US"/>
        </a:p>
      </dgm:t>
    </dgm:pt>
    <dgm:pt modelId="{90C1E242-23BD-452C-B222-DCFA2D4DAE3B}" type="sibTrans" cxnId="{B9B85342-AC50-4E97-8E9E-2FD870B1E881}">
      <dgm:prSet/>
      <dgm:spPr/>
      <dgm:t>
        <a:bodyPr/>
        <a:lstStyle/>
        <a:p>
          <a:endParaRPr lang="en-US"/>
        </a:p>
      </dgm:t>
    </dgm:pt>
    <dgm:pt modelId="{476E4177-EF8D-419E-AB8A-93E66CC82482}">
      <dgm:prSet phldrT="[Text]" custT="1"/>
      <dgm:spPr>
        <a:solidFill>
          <a:schemeClr val="accent6">
            <a:lumMod val="75000"/>
          </a:schemeClr>
        </a:solidFill>
      </dgm:spPr>
      <dgm:t>
        <a:bodyPr lIns="73152" tIns="274320" rIns="73152"/>
        <a:lstStyle/>
        <a:p>
          <a:pPr algn="l"/>
          <a:r>
            <a:rPr lang="en-US" altLang="zh-TW" sz="1800" b="1" u="sng" dirty="0" smtClean="0">
              <a:latin typeface="微軟正黑體" panose="020B0604030504040204" charset="-120"/>
              <a:ea typeface="微軟正黑體" panose="020B0604030504040204" charset="-120"/>
            </a:rPr>
            <a:t>XIONGKONGTEA GARDEN </a:t>
          </a:r>
          <a:r>
            <a:rPr lang="en-US" altLang="zh-TW" sz="1800" dirty="0" smtClean="0">
              <a:latin typeface="+mn-ea"/>
              <a:ea typeface="+mn-ea"/>
            </a:rPr>
            <a:t>Area:165 ha       (Tea garden </a:t>
          </a:r>
          <a:r>
            <a:rPr lang="en-US" altLang="zh-TW" sz="1800" dirty="0" err="1" smtClean="0">
              <a:latin typeface="+mn-ea"/>
              <a:ea typeface="+mn-ea"/>
            </a:rPr>
            <a:t>Approx</a:t>
          </a:r>
          <a:r>
            <a:rPr lang="en-US" altLang="zh-TW" sz="1800" dirty="0" smtClean="0">
              <a:latin typeface="+mn-ea"/>
              <a:ea typeface="+mn-ea"/>
            </a:rPr>
            <a:t> 5.6 ha</a:t>
          </a:r>
          <a:endParaRPr lang="en-US" sz="1800" dirty="0">
            <a:latin typeface="微軟正黑體" panose="020B0604030504040204" charset="-120"/>
            <a:ea typeface="微軟正黑體" panose="020B0604030504040204" charset="-120"/>
          </a:endParaRPr>
        </a:p>
      </dgm:t>
    </dgm:pt>
    <dgm:pt modelId="{A91F7A1B-DD1E-4B26-839C-2A5EF0A403AD}" type="sibTrans" cxnId="{9A40B199-C1E6-4AA6-9486-07915ED7CAE7}">
      <dgm:prSet/>
      <dgm:spPr/>
      <dgm:t>
        <a:bodyPr/>
        <a:lstStyle/>
        <a:p>
          <a:endParaRPr lang="en-US"/>
        </a:p>
      </dgm:t>
    </dgm:pt>
    <dgm:pt modelId="{50A25A56-CEA1-40EB-822C-18475EA4B47A}" type="parTrans" cxnId="{9A40B199-C1E6-4AA6-9486-07915ED7CAE7}">
      <dgm:prSet/>
      <dgm:spPr/>
      <dgm:t>
        <a:bodyPr/>
        <a:lstStyle/>
        <a:p>
          <a:endParaRPr lang="en-US"/>
        </a:p>
      </dgm:t>
    </dgm:pt>
    <dgm:pt modelId="{5DD0A7D4-5781-4819-AF33-C5CE25A2D297}">
      <dgm:prSet phldrT="[Text]" custT="1"/>
      <dgm:spPr/>
      <dgm:t>
        <a:bodyPr lIns="73152" tIns="274320" rIns="73152"/>
        <a:lstStyle/>
        <a:p>
          <a:pPr algn="l"/>
          <a:r>
            <a:rPr lang="en-US" altLang="en-US" sz="1800" b="1" u="sng" dirty="0" smtClean="0">
              <a:latin typeface="微軟正黑體" panose="020B0604030504040204" charset="-120"/>
              <a:ea typeface="微軟正黑體" panose="020B0604030504040204" charset="-120"/>
            </a:rPr>
            <a:t>DALIAO HISTORICAL HOUSE</a:t>
          </a:r>
        </a:p>
        <a:p>
          <a:pPr algn="l"/>
          <a:r>
            <a:rPr lang="en-US" altLang="zh-TW" sz="1800" dirty="0" smtClean="0">
              <a:latin typeface="+mn-ea"/>
              <a:ea typeface="+mn-ea"/>
            </a:rPr>
            <a:t>Area:3 ha</a:t>
          </a:r>
          <a:endParaRPr lang="en-US" sz="1800" dirty="0">
            <a:latin typeface="微軟正黑體" panose="020B0604030504040204" charset="-120"/>
            <a:ea typeface="微軟正黑體" panose="020B0604030504040204" charset="-120"/>
          </a:endParaRPr>
        </a:p>
      </dgm:t>
    </dgm:pt>
    <dgm:pt modelId="{FD53903F-8A86-4D24-917A-36748269F973}" type="sibTrans" cxnId="{7417CC53-98FE-43F4-BF56-8508FB7DA803}">
      <dgm:prSet/>
      <dgm:spPr/>
      <dgm:t>
        <a:bodyPr/>
        <a:lstStyle/>
        <a:p>
          <a:endParaRPr lang="en-US"/>
        </a:p>
      </dgm:t>
    </dgm:pt>
    <dgm:pt modelId="{05B7C26E-C389-4346-849B-05526EF2C457}" type="parTrans" cxnId="{7417CC53-98FE-43F4-BF56-8508FB7DA803}">
      <dgm:prSet/>
      <dgm:spPr/>
      <dgm:t>
        <a:bodyPr/>
        <a:lstStyle/>
        <a:p>
          <a:endParaRPr lang="en-US"/>
        </a:p>
      </dgm:t>
    </dgm:pt>
    <dgm:pt modelId="{C20F2834-7A4B-463C-ABDE-12FFE93933A3}">
      <dgm:prSet phldrT="[Text]" custT="1"/>
      <dgm:spPr/>
      <dgm:t>
        <a:bodyPr lIns="73152" tIns="274320" rIns="73152"/>
        <a:lstStyle/>
        <a:p>
          <a:pPr algn="l"/>
          <a:r>
            <a:rPr lang="en-US" altLang="zh-TW" sz="1800" b="1" u="sng" dirty="0" smtClean="0">
              <a:latin typeface="微軟正黑體" panose="020B0604030504040204" charset="-120"/>
              <a:ea typeface="微軟正黑體" panose="020B0604030504040204" charset="-120"/>
            </a:rPr>
            <a:t>ANTIQUE ASSAM TEA FARM</a:t>
          </a:r>
        </a:p>
        <a:p>
          <a:pPr algn="l"/>
          <a:r>
            <a:rPr lang="en-US" altLang="zh-TW" sz="1800" dirty="0" smtClean="0">
              <a:latin typeface="微軟正黑體" panose="020B0604030504040204" charset="-120"/>
              <a:ea typeface="微軟正黑體" panose="020B0604030504040204" charset="-120"/>
            </a:rPr>
            <a:t>Area:21 ha</a:t>
          </a:r>
          <a:endParaRPr lang="en-US" sz="1800" dirty="0">
            <a:latin typeface="微軟正黑體" panose="020B0604030504040204" charset="-120"/>
            <a:ea typeface="微軟正黑體" panose="020B0604030504040204" charset="-120"/>
          </a:endParaRPr>
        </a:p>
      </dgm:t>
    </dgm:pt>
    <dgm:pt modelId="{CAE5F0D1-5C6A-4BF8-ACC0-DB67084C99C7}" type="sibTrans" cxnId="{4C839C11-576D-4F8B-A506-F28B1DFFF881}">
      <dgm:prSet/>
      <dgm:spPr/>
      <dgm:t>
        <a:bodyPr/>
        <a:lstStyle/>
        <a:p>
          <a:endParaRPr lang="en-US"/>
        </a:p>
      </dgm:t>
    </dgm:pt>
    <dgm:pt modelId="{BCFE97E8-F389-4CB9-AF67-54F99688D24C}" type="parTrans" cxnId="{4C839C11-576D-4F8B-A506-F28B1DFFF881}">
      <dgm:prSet/>
      <dgm:spPr/>
      <dgm:t>
        <a:bodyPr/>
        <a:lstStyle/>
        <a:p>
          <a:endParaRPr lang="en-US"/>
        </a:p>
      </dgm:t>
    </dgm:pt>
    <dgm:pt modelId="{C7115F45-B180-4983-B201-B7EDBC8D43E2}">
      <dgm:prSet phldrT="[Text]" custT="1"/>
      <dgm:spPr/>
      <dgm:t>
        <a:bodyPr lIns="73152" tIns="274320" rIns="73152"/>
        <a:lstStyle/>
        <a:p>
          <a:pPr algn="l"/>
          <a:r>
            <a:rPr lang="en-US" altLang="zh-TW" sz="1800" b="1" u="sng" dirty="0" smtClean="0">
              <a:latin typeface="微軟正黑體" panose="020B0604030504040204" charset="-120"/>
              <a:ea typeface="微軟正黑體" panose="020B0604030504040204" charset="-120"/>
            </a:rPr>
            <a:t>LUGAO COFFEE GARDEN</a:t>
          </a:r>
        </a:p>
        <a:p>
          <a:pPr algn="l"/>
          <a:r>
            <a:rPr lang="en-US" altLang="zh-TW" sz="1800" dirty="0" smtClean="0">
              <a:latin typeface="+mn-ea"/>
              <a:ea typeface="+mn-ea"/>
            </a:rPr>
            <a:t>Area:5 ha       (Tea garden </a:t>
          </a:r>
          <a:r>
            <a:rPr lang="en-US" altLang="zh-TW" sz="1800" dirty="0" err="1" smtClean="0">
              <a:latin typeface="+mn-ea"/>
              <a:ea typeface="+mn-ea"/>
            </a:rPr>
            <a:t>Approx</a:t>
          </a:r>
          <a:r>
            <a:rPr lang="en-US" altLang="zh-TW" sz="1800" dirty="0" smtClean="0">
              <a:latin typeface="+mn-ea"/>
              <a:ea typeface="+mn-ea"/>
            </a:rPr>
            <a:t> 2.5 ha</a:t>
          </a:r>
          <a:endParaRPr lang="en-US" sz="1600" b="1" u="sng" dirty="0">
            <a:latin typeface="微軟正黑體" panose="020B0604030504040204" charset="-120"/>
            <a:ea typeface="微軟正黑體" panose="020B0604030504040204" charset="-120"/>
          </a:endParaRPr>
        </a:p>
      </dgm:t>
    </dgm:pt>
    <dgm:pt modelId="{9E9D0EB8-D522-4850-83A5-B4154458CA0E}" type="parTrans" cxnId="{E76555F1-5586-4FAE-91FA-207A2BABF515}">
      <dgm:prSet/>
      <dgm:spPr/>
      <dgm:t>
        <a:bodyPr/>
        <a:lstStyle/>
        <a:p>
          <a:endParaRPr lang="zh-TW" altLang="en-US"/>
        </a:p>
      </dgm:t>
    </dgm:pt>
    <dgm:pt modelId="{2292D855-27EE-48E6-B4CE-9F467EB66576}" type="sibTrans" cxnId="{E76555F1-5586-4FAE-91FA-207A2BABF515}">
      <dgm:prSet/>
      <dgm:spPr/>
      <dgm:t>
        <a:bodyPr/>
        <a:lstStyle/>
        <a:p>
          <a:endParaRPr lang="zh-TW" altLang="en-US"/>
        </a:p>
      </dgm:t>
    </dgm:pt>
    <dgm:pt modelId="{9E4DC8AD-1AC7-4E53-B32C-25202AFDB195}" type="pres">
      <dgm:prSet presAssocID="{AA690160-D328-4B69-A035-90D3C82FA0A6}" presName="Name0" presStyleCnt="0">
        <dgm:presLayoutVars>
          <dgm:dir/>
          <dgm:resizeHandles val="exact"/>
        </dgm:presLayoutVars>
      </dgm:prSet>
      <dgm:spPr/>
    </dgm:pt>
    <dgm:pt modelId="{ACBF4AF3-FAB8-444C-81AB-52C89640E279}" type="pres">
      <dgm:prSet presAssocID="{AA690160-D328-4B69-A035-90D3C82FA0A6}" presName="bkgdShp" presStyleLbl="alignAccFollowNode1" presStyleIdx="0" presStyleCnt="1"/>
      <dgm:spPr>
        <a:solidFill>
          <a:schemeClr val="accent6">
            <a:lumMod val="40000"/>
            <a:lumOff val="60000"/>
            <a:alpha val="89804"/>
          </a:schemeClr>
        </a:solidFill>
      </dgm:spPr>
    </dgm:pt>
    <dgm:pt modelId="{78248EF9-FFBB-4EB0-94C4-16A1D0A1A170}" type="pres">
      <dgm:prSet presAssocID="{AA690160-D328-4B69-A035-90D3C82FA0A6}" presName="linComp" presStyleCnt="0"/>
      <dgm:spPr/>
    </dgm:pt>
    <dgm:pt modelId="{CC8831C0-DF59-484B-83B2-A708366B3EB6}" type="pres">
      <dgm:prSet presAssocID="{476E4177-EF8D-419E-AB8A-93E66CC82482}" presName="compNode" presStyleCnt="0"/>
      <dgm:spPr/>
    </dgm:pt>
    <dgm:pt modelId="{2572025E-E8B8-4F94-94D0-DC22D7F762FB}" type="pres">
      <dgm:prSet presAssocID="{476E4177-EF8D-419E-AB8A-93E66CC82482}" presName="node" presStyleLbl="node1" presStyleIdx="0" presStyleCnt="6" custScaleX="97426" custLinFactNeighborX="-8746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2B4276-DB06-4C66-80FF-919CDE10A5FE}" type="pres">
      <dgm:prSet presAssocID="{476E4177-EF8D-419E-AB8A-93E66CC82482}" presName="invisiNode" presStyleLbl="node1" presStyleIdx="0" presStyleCnt="6"/>
      <dgm:spPr/>
    </dgm:pt>
    <dgm:pt modelId="{C43EB61A-2E04-409F-8F87-79F190ED3CE0}" type="pres">
      <dgm:prSet presAssocID="{476E4177-EF8D-419E-AB8A-93E66CC82482}" presName="imagNode" presStyleLbl="fgImgPlace1" presStyleIdx="0" presStyleCnt="6" custLinFactNeighborX="-7144" custLinFactNeighborY="-65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3DB5F289-A8C3-40D5-8393-8636D9BFFD29}" type="pres">
      <dgm:prSet presAssocID="{A91F7A1B-DD1E-4B26-839C-2A5EF0A403AD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0C509E44-86D3-42D8-94FF-9B9788BAB857}" type="pres">
      <dgm:prSet presAssocID="{5DD0A7D4-5781-4819-AF33-C5CE25A2D297}" presName="compNode" presStyleCnt="0"/>
      <dgm:spPr/>
    </dgm:pt>
    <dgm:pt modelId="{E4B0666F-2CF1-4C21-A251-46E6EBFF7C1D}" type="pres">
      <dgm:prSet presAssocID="{5DD0A7D4-5781-4819-AF33-C5CE25A2D297}" presName="node" presStyleLbl="node1" presStyleIdx="1" presStyleCnt="6" custLinFactNeighborX="-6136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FA0B92-8C45-4EAA-A200-A78384D846A7}" type="pres">
      <dgm:prSet presAssocID="{5DD0A7D4-5781-4819-AF33-C5CE25A2D297}" presName="invisiNode" presStyleLbl="node1" presStyleIdx="1" presStyleCnt="6"/>
      <dgm:spPr/>
    </dgm:pt>
    <dgm:pt modelId="{BF646D7A-C7D0-4489-A68F-61F32B7DB0C6}" type="pres">
      <dgm:prSet presAssocID="{5DD0A7D4-5781-4819-AF33-C5CE25A2D297}" presName="imagNode" presStyleLbl="fgImgPlace1" presStyleIdx="1" presStyleCnt="6" custLinFactNeighborX="-6136" custLinFactNeighborY="-65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</dgm:spPr>
    </dgm:pt>
    <dgm:pt modelId="{CAAEED2F-AC44-4514-84C2-160FDC42F579}" type="pres">
      <dgm:prSet presAssocID="{FD53903F-8A86-4D24-917A-36748269F973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3617A269-0CD9-4948-9932-FA1AD12DE27E}" type="pres">
      <dgm:prSet presAssocID="{77AF15ED-F058-4A0B-B979-9880C6062DF0}" presName="compNode" presStyleCnt="0"/>
      <dgm:spPr/>
    </dgm:pt>
    <dgm:pt modelId="{5284ED54-4761-44DA-8086-D5FD397A1C95}" type="pres">
      <dgm:prSet presAssocID="{77AF15ED-F058-4A0B-B979-9880C6062DF0}" presName="node" presStyleLbl="node1" presStyleIdx="2" presStyleCnt="6" custLinFactNeighborX="-8889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66B65F-B8AB-44AD-8F33-AF566667E781}" type="pres">
      <dgm:prSet presAssocID="{77AF15ED-F058-4A0B-B979-9880C6062DF0}" presName="invisiNode" presStyleLbl="node1" presStyleIdx="2" presStyleCnt="6"/>
      <dgm:spPr/>
    </dgm:pt>
    <dgm:pt modelId="{41BC1ABA-1F87-4B1E-94EC-41724CD12655}" type="pres">
      <dgm:prSet presAssocID="{77AF15ED-F058-4A0B-B979-9880C6062DF0}" presName="imagNode" presStyleLbl="fgImgPlace1" presStyleIdx="2" presStyleCnt="6" custLinFactNeighborX="-3527" custLinFactNeighborY="-65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1000" r="-41000"/>
          </a:stretch>
        </a:blipFill>
      </dgm:spPr>
    </dgm:pt>
    <dgm:pt modelId="{A9D6457D-CBBF-4A28-8C38-C3F75EA43CF1}" type="pres">
      <dgm:prSet presAssocID="{E3B236AA-E864-46E4-BC91-F2D73633FEA4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CDFA4098-C274-4C84-9513-F0698696D98A}" type="pres">
      <dgm:prSet presAssocID="{5DF8D196-4D3D-4940-9F32-682169997D7A}" presName="compNode" presStyleCnt="0"/>
      <dgm:spPr/>
    </dgm:pt>
    <dgm:pt modelId="{87B5BDBA-3C7A-41F1-8C33-F13937A84B36}" type="pres">
      <dgm:prSet presAssocID="{5DF8D196-4D3D-4940-9F32-682169997D7A}" presName="node" presStyleLbl="node1" presStyleIdx="3" presStyleCnt="6" custLinFactNeighborX="-4092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8528D1-DD5F-4687-9BFE-878C43D23D5D}" type="pres">
      <dgm:prSet presAssocID="{5DF8D196-4D3D-4940-9F32-682169997D7A}" presName="invisiNode" presStyleLbl="node1" presStyleIdx="3" presStyleCnt="6"/>
      <dgm:spPr/>
    </dgm:pt>
    <dgm:pt modelId="{D88C7409-AB93-4FE3-A61D-F51EE8A4B008}" type="pres">
      <dgm:prSet presAssocID="{5DF8D196-4D3D-4940-9F32-682169997D7A}" presName="imagNode" presStyleLbl="fgImgPlace1" presStyleIdx="3" presStyleCnt="6" custLinFactNeighborX="-4647" custLinFactNeighborY="-65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  <dgm:pt modelId="{CA6E58D0-F06D-4082-9183-0F2955E6C631}" type="pres">
      <dgm:prSet presAssocID="{90C1E242-23BD-452C-B222-DCFA2D4DAE3B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8AC8F713-1879-4B70-BB31-C5C195E24471}" type="pres">
      <dgm:prSet presAssocID="{C20F2834-7A4B-463C-ABDE-12FFE93933A3}" presName="compNode" presStyleCnt="0"/>
      <dgm:spPr/>
    </dgm:pt>
    <dgm:pt modelId="{9B706799-997B-4F74-B652-58B58A51EA58}" type="pres">
      <dgm:prSet presAssocID="{C20F2834-7A4B-463C-ABDE-12FFE93933A3}" presName="node" presStyleLbl="node1" presStyleIdx="4" presStyleCnt="6" custLinFactNeighborX="-5526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F8C36F4-A127-4733-8CAC-70994BB842F2}" type="pres">
      <dgm:prSet presAssocID="{C20F2834-7A4B-463C-ABDE-12FFE93933A3}" presName="invisiNode" presStyleLbl="node1" presStyleIdx="4" presStyleCnt="6"/>
      <dgm:spPr/>
    </dgm:pt>
    <dgm:pt modelId="{B68F94D2-D73D-420A-802B-DFDC9BE4ED4C}" type="pres">
      <dgm:prSet presAssocID="{C20F2834-7A4B-463C-ABDE-12FFE93933A3}" presName="imagNode" presStyleLbl="fgImgPlace1" presStyleIdx="4" presStyleCnt="6" custScaleX="103711" custScaleY="101308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457BDABD-B109-4E53-BAC6-96C6F4E0F45A}" type="pres">
      <dgm:prSet presAssocID="{CAE5F0D1-5C6A-4BF8-ACC0-DB67084C99C7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191E0DA2-ACC1-479A-BA90-E0F34769FD2D}" type="pres">
      <dgm:prSet presAssocID="{C7115F45-B180-4983-B201-B7EDBC8D43E2}" presName="compNode" presStyleCnt="0"/>
      <dgm:spPr/>
    </dgm:pt>
    <dgm:pt modelId="{EF3F7C62-47D4-4DE1-98D1-68F2C3B86012}" type="pres">
      <dgm:prSet presAssocID="{C7115F45-B180-4983-B201-B7EDBC8D43E2}" presName="node" presStyleLbl="node1" presStyleIdx="5" presStyleCnt="6" custScaleX="117498" custLinFactNeighborX="590" custLinFactNeighborY="-1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B820623-C704-4D26-AA35-46CB1B41EAFB}" type="pres">
      <dgm:prSet presAssocID="{C7115F45-B180-4983-B201-B7EDBC8D43E2}" presName="invisiNode" presStyleLbl="node1" presStyleIdx="5" presStyleCnt="6"/>
      <dgm:spPr/>
    </dgm:pt>
    <dgm:pt modelId="{77F89A3E-46B5-432D-9106-F156E94CED82}" type="pres">
      <dgm:prSet presAssocID="{C7115F45-B180-4983-B201-B7EDBC8D43E2}" presName="imagNode" presStyleLbl="fgImgPlace1" presStyleIdx="5" presStyleCnt="6" custScaleY="101308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</dgm:ptLst>
  <dgm:cxnLst>
    <dgm:cxn modelId="{B9B85342-AC50-4E97-8E9E-2FD870B1E881}" srcId="{AA690160-D328-4B69-A035-90D3C82FA0A6}" destId="{5DF8D196-4D3D-4940-9F32-682169997D7A}" srcOrd="3" destOrd="0" parTransId="{51CE1848-AB2A-4E28-8CF5-8442E546E0C5}" sibTransId="{90C1E242-23BD-452C-B222-DCFA2D4DAE3B}"/>
    <dgm:cxn modelId="{7FBAE3D9-519B-4DFF-AAF8-A61829FADC37}" type="presOf" srcId="{CAE5F0D1-5C6A-4BF8-ACC0-DB67084C99C7}" destId="{457BDABD-B109-4E53-BAC6-96C6F4E0F45A}" srcOrd="0" destOrd="0" presId="urn:microsoft.com/office/officeart/2005/8/layout/pList2#1"/>
    <dgm:cxn modelId="{64A48737-103B-45EB-A32A-321CABCC7DA9}" type="presOf" srcId="{C20F2834-7A4B-463C-ABDE-12FFE93933A3}" destId="{9B706799-997B-4F74-B652-58B58A51EA58}" srcOrd="0" destOrd="0" presId="urn:microsoft.com/office/officeart/2005/8/layout/pList2#1"/>
    <dgm:cxn modelId="{7804634F-CEC3-4C50-91ED-B2D818A1DF50}" type="presOf" srcId="{5DF8D196-4D3D-4940-9F32-682169997D7A}" destId="{87B5BDBA-3C7A-41F1-8C33-F13937A84B36}" srcOrd="0" destOrd="0" presId="urn:microsoft.com/office/officeart/2005/8/layout/pList2#1"/>
    <dgm:cxn modelId="{A4DB71B9-06B8-4F62-9F56-4C9ED2EEB015}" type="presOf" srcId="{77AF15ED-F058-4A0B-B979-9880C6062DF0}" destId="{5284ED54-4761-44DA-8086-D5FD397A1C95}" srcOrd="0" destOrd="0" presId="urn:microsoft.com/office/officeart/2005/8/layout/pList2#1"/>
    <dgm:cxn modelId="{5B13E991-EAF6-45FE-850A-16D82119E868}" type="presOf" srcId="{A91F7A1B-DD1E-4B26-839C-2A5EF0A403AD}" destId="{3DB5F289-A8C3-40D5-8393-8636D9BFFD29}" srcOrd="0" destOrd="0" presId="urn:microsoft.com/office/officeart/2005/8/layout/pList2#1"/>
    <dgm:cxn modelId="{4C839C11-576D-4F8B-A506-F28B1DFFF881}" srcId="{AA690160-D328-4B69-A035-90D3C82FA0A6}" destId="{C20F2834-7A4B-463C-ABDE-12FFE93933A3}" srcOrd="4" destOrd="0" parTransId="{BCFE97E8-F389-4CB9-AF67-54F99688D24C}" sibTransId="{CAE5F0D1-5C6A-4BF8-ACC0-DB67084C99C7}"/>
    <dgm:cxn modelId="{7417CC53-98FE-43F4-BF56-8508FB7DA803}" srcId="{AA690160-D328-4B69-A035-90D3C82FA0A6}" destId="{5DD0A7D4-5781-4819-AF33-C5CE25A2D297}" srcOrd="1" destOrd="0" parTransId="{05B7C26E-C389-4346-849B-05526EF2C457}" sibTransId="{FD53903F-8A86-4D24-917A-36748269F973}"/>
    <dgm:cxn modelId="{9995E99A-D3D2-49FE-BA81-7761E2930EC6}" type="presOf" srcId="{E3B236AA-E864-46E4-BC91-F2D73633FEA4}" destId="{A9D6457D-CBBF-4A28-8C38-C3F75EA43CF1}" srcOrd="0" destOrd="0" presId="urn:microsoft.com/office/officeart/2005/8/layout/pList2#1"/>
    <dgm:cxn modelId="{68CE3F3A-1DC8-4879-AEB9-EC95C7B3A3A0}" type="presOf" srcId="{90C1E242-23BD-452C-B222-DCFA2D4DAE3B}" destId="{CA6E58D0-F06D-4082-9183-0F2955E6C631}" srcOrd="0" destOrd="0" presId="urn:microsoft.com/office/officeart/2005/8/layout/pList2#1"/>
    <dgm:cxn modelId="{E89C488A-FBE0-4B7F-9E15-FE38FEA59E08}" type="presOf" srcId="{5DD0A7D4-5781-4819-AF33-C5CE25A2D297}" destId="{E4B0666F-2CF1-4C21-A251-46E6EBFF7C1D}" srcOrd="0" destOrd="0" presId="urn:microsoft.com/office/officeart/2005/8/layout/pList2#1"/>
    <dgm:cxn modelId="{092D8737-3CD8-4756-81D7-BA2D3C1A70C1}" type="presOf" srcId="{AA690160-D328-4B69-A035-90D3C82FA0A6}" destId="{9E4DC8AD-1AC7-4E53-B32C-25202AFDB195}" srcOrd="0" destOrd="0" presId="urn:microsoft.com/office/officeart/2005/8/layout/pList2#1"/>
    <dgm:cxn modelId="{E76555F1-5586-4FAE-91FA-207A2BABF515}" srcId="{AA690160-D328-4B69-A035-90D3C82FA0A6}" destId="{C7115F45-B180-4983-B201-B7EDBC8D43E2}" srcOrd="5" destOrd="0" parTransId="{9E9D0EB8-D522-4850-83A5-B4154458CA0E}" sibTransId="{2292D855-27EE-48E6-B4CE-9F467EB66576}"/>
    <dgm:cxn modelId="{9A40B199-C1E6-4AA6-9486-07915ED7CAE7}" srcId="{AA690160-D328-4B69-A035-90D3C82FA0A6}" destId="{476E4177-EF8D-419E-AB8A-93E66CC82482}" srcOrd="0" destOrd="0" parTransId="{50A25A56-CEA1-40EB-822C-18475EA4B47A}" sibTransId="{A91F7A1B-DD1E-4B26-839C-2A5EF0A403AD}"/>
    <dgm:cxn modelId="{4A80E797-ED3E-43E9-8E36-54C05D2F007F}" type="presOf" srcId="{FD53903F-8A86-4D24-917A-36748269F973}" destId="{CAAEED2F-AC44-4514-84C2-160FDC42F579}" srcOrd="0" destOrd="0" presId="urn:microsoft.com/office/officeart/2005/8/layout/pList2#1"/>
    <dgm:cxn modelId="{C77058EC-C9CB-417E-8CED-852CF3E8D310}" type="presOf" srcId="{476E4177-EF8D-419E-AB8A-93E66CC82482}" destId="{2572025E-E8B8-4F94-94D0-DC22D7F762FB}" srcOrd="0" destOrd="0" presId="urn:microsoft.com/office/officeart/2005/8/layout/pList2#1"/>
    <dgm:cxn modelId="{04E73EA8-5176-4EED-A93B-47CFD688C87D}" type="presOf" srcId="{C7115F45-B180-4983-B201-B7EDBC8D43E2}" destId="{EF3F7C62-47D4-4DE1-98D1-68F2C3B86012}" srcOrd="0" destOrd="0" presId="urn:microsoft.com/office/officeart/2005/8/layout/pList2#1"/>
    <dgm:cxn modelId="{CD3B69F4-72CF-49E2-8926-8FD63E771977}" srcId="{AA690160-D328-4B69-A035-90D3C82FA0A6}" destId="{77AF15ED-F058-4A0B-B979-9880C6062DF0}" srcOrd="2" destOrd="0" parTransId="{0DF2CDB2-0880-4047-8447-A17EAE7580E4}" sibTransId="{E3B236AA-E864-46E4-BC91-F2D73633FEA4}"/>
    <dgm:cxn modelId="{83A6A5AF-0066-4DD4-857E-BEF9A891B8F7}" type="presParOf" srcId="{9E4DC8AD-1AC7-4E53-B32C-25202AFDB195}" destId="{ACBF4AF3-FAB8-444C-81AB-52C89640E279}" srcOrd="0" destOrd="0" presId="urn:microsoft.com/office/officeart/2005/8/layout/pList2#1"/>
    <dgm:cxn modelId="{1275FA18-D9A8-490A-B853-54C34BE5B06A}" type="presParOf" srcId="{9E4DC8AD-1AC7-4E53-B32C-25202AFDB195}" destId="{78248EF9-FFBB-4EB0-94C4-16A1D0A1A170}" srcOrd="1" destOrd="0" presId="urn:microsoft.com/office/officeart/2005/8/layout/pList2#1"/>
    <dgm:cxn modelId="{56D8CCB8-F452-4229-A862-3851952831FC}" type="presParOf" srcId="{78248EF9-FFBB-4EB0-94C4-16A1D0A1A170}" destId="{CC8831C0-DF59-484B-83B2-A708366B3EB6}" srcOrd="0" destOrd="0" presId="urn:microsoft.com/office/officeart/2005/8/layout/pList2#1"/>
    <dgm:cxn modelId="{4F66DCDB-7B8F-4A01-BC88-C28FAE12EFE5}" type="presParOf" srcId="{CC8831C0-DF59-484B-83B2-A708366B3EB6}" destId="{2572025E-E8B8-4F94-94D0-DC22D7F762FB}" srcOrd="0" destOrd="0" presId="urn:microsoft.com/office/officeart/2005/8/layout/pList2#1"/>
    <dgm:cxn modelId="{0245DB0F-F32D-4413-B9F0-4FAF5E13C10D}" type="presParOf" srcId="{CC8831C0-DF59-484B-83B2-A708366B3EB6}" destId="{2E2B4276-DB06-4C66-80FF-919CDE10A5FE}" srcOrd="1" destOrd="0" presId="urn:microsoft.com/office/officeart/2005/8/layout/pList2#1"/>
    <dgm:cxn modelId="{6586279D-B1AA-429B-A1AA-C83A34B47866}" type="presParOf" srcId="{CC8831C0-DF59-484B-83B2-A708366B3EB6}" destId="{C43EB61A-2E04-409F-8F87-79F190ED3CE0}" srcOrd="2" destOrd="0" presId="urn:microsoft.com/office/officeart/2005/8/layout/pList2#1"/>
    <dgm:cxn modelId="{F4E98B6E-2261-4BFE-8C3A-C901707FBF5F}" type="presParOf" srcId="{78248EF9-FFBB-4EB0-94C4-16A1D0A1A170}" destId="{3DB5F289-A8C3-40D5-8393-8636D9BFFD29}" srcOrd="1" destOrd="0" presId="urn:microsoft.com/office/officeart/2005/8/layout/pList2#1"/>
    <dgm:cxn modelId="{6F777843-637C-41F7-B7F9-4E97ED72847D}" type="presParOf" srcId="{78248EF9-FFBB-4EB0-94C4-16A1D0A1A170}" destId="{0C509E44-86D3-42D8-94FF-9B9788BAB857}" srcOrd="2" destOrd="0" presId="urn:microsoft.com/office/officeart/2005/8/layout/pList2#1"/>
    <dgm:cxn modelId="{BAC4C724-ECA7-4D84-BB0C-6792E815B1A4}" type="presParOf" srcId="{0C509E44-86D3-42D8-94FF-9B9788BAB857}" destId="{E4B0666F-2CF1-4C21-A251-46E6EBFF7C1D}" srcOrd="0" destOrd="0" presId="urn:microsoft.com/office/officeart/2005/8/layout/pList2#1"/>
    <dgm:cxn modelId="{83592963-DB9F-46F7-B9BA-023C5531DF0F}" type="presParOf" srcId="{0C509E44-86D3-42D8-94FF-9B9788BAB857}" destId="{BBFA0B92-8C45-4EAA-A200-A78384D846A7}" srcOrd="1" destOrd="0" presId="urn:microsoft.com/office/officeart/2005/8/layout/pList2#1"/>
    <dgm:cxn modelId="{EA4F0CEB-4BCA-4CDD-BCCD-859208CF67B7}" type="presParOf" srcId="{0C509E44-86D3-42D8-94FF-9B9788BAB857}" destId="{BF646D7A-C7D0-4489-A68F-61F32B7DB0C6}" srcOrd="2" destOrd="0" presId="urn:microsoft.com/office/officeart/2005/8/layout/pList2#1"/>
    <dgm:cxn modelId="{FA58176D-99A5-4365-B094-70784CB7938C}" type="presParOf" srcId="{78248EF9-FFBB-4EB0-94C4-16A1D0A1A170}" destId="{CAAEED2F-AC44-4514-84C2-160FDC42F579}" srcOrd="3" destOrd="0" presId="urn:microsoft.com/office/officeart/2005/8/layout/pList2#1"/>
    <dgm:cxn modelId="{E16DFC27-E181-4950-B39E-505ED5480DCF}" type="presParOf" srcId="{78248EF9-FFBB-4EB0-94C4-16A1D0A1A170}" destId="{3617A269-0CD9-4948-9932-FA1AD12DE27E}" srcOrd="4" destOrd="0" presId="urn:microsoft.com/office/officeart/2005/8/layout/pList2#1"/>
    <dgm:cxn modelId="{DC5F3808-4E03-4E8E-BBAB-F9A30AA5BD65}" type="presParOf" srcId="{3617A269-0CD9-4948-9932-FA1AD12DE27E}" destId="{5284ED54-4761-44DA-8086-D5FD397A1C95}" srcOrd="0" destOrd="0" presId="urn:microsoft.com/office/officeart/2005/8/layout/pList2#1"/>
    <dgm:cxn modelId="{BCEC5F7D-3811-4DB2-938E-6E9F57D53451}" type="presParOf" srcId="{3617A269-0CD9-4948-9932-FA1AD12DE27E}" destId="{9666B65F-B8AB-44AD-8F33-AF566667E781}" srcOrd="1" destOrd="0" presId="urn:microsoft.com/office/officeart/2005/8/layout/pList2#1"/>
    <dgm:cxn modelId="{88F34480-1834-4178-B424-531F67D01E87}" type="presParOf" srcId="{3617A269-0CD9-4948-9932-FA1AD12DE27E}" destId="{41BC1ABA-1F87-4B1E-94EC-41724CD12655}" srcOrd="2" destOrd="0" presId="urn:microsoft.com/office/officeart/2005/8/layout/pList2#1"/>
    <dgm:cxn modelId="{F6F4CE3A-D9AF-416A-886F-74E7B2D9A289}" type="presParOf" srcId="{78248EF9-FFBB-4EB0-94C4-16A1D0A1A170}" destId="{A9D6457D-CBBF-4A28-8C38-C3F75EA43CF1}" srcOrd="5" destOrd="0" presId="urn:microsoft.com/office/officeart/2005/8/layout/pList2#1"/>
    <dgm:cxn modelId="{74A44BDD-E23C-44BE-9144-1E327045FFFA}" type="presParOf" srcId="{78248EF9-FFBB-4EB0-94C4-16A1D0A1A170}" destId="{CDFA4098-C274-4C84-9513-F0698696D98A}" srcOrd="6" destOrd="0" presId="urn:microsoft.com/office/officeart/2005/8/layout/pList2#1"/>
    <dgm:cxn modelId="{C820AD59-8EE3-48EC-B47B-71E4E1D0FAF4}" type="presParOf" srcId="{CDFA4098-C274-4C84-9513-F0698696D98A}" destId="{87B5BDBA-3C7A-41F1-8C33-F13937A84B36}" srcOrd="0" destOrd="0" presId="urn:microsoft.com/office/officeart/2005/8/layout/pList2#1"/>
    <dgm:cxn modelId="{9A099587-AE24-4FC4-8E3D-6B26133D5DBA}" type="presParOf" srcId="{CDFA4098-C274-4C84-9513-F0698696D98A}" destId="{928528D1-DD5F-4687-9BFE-878C43D23D5D}" srcOrd="1" destOrd="0" presId="urn:microsoft.com/office/officeart/2005/8/layout/pList2#1"/>
    <dgm:cxn modelId="{5CACF131-07C7-4002-96DA-C1EAE31F4F0C}" type="presParOf" srcId="{CDFA4098-C274-4C84-9513-F0698696D98A}" destId="{D88C7409-AB93-4FE3-A61D-F51EE8A4B008}" srcOrd="2" destOrd="0" presId="urn:microsoft.com/office/officeart/2005/8/layout/pList2#1"/>
    <dgm:cxn modelId="{CF21AC96-23C5-437E-B2FC-1FDFC19BB382}" type="presParOf" srcId="{78248EF9-FFBB-4EB0-94C4-16A1D0A1A170}" destId="{CA6E58D0-F06D-4082-9183-0F2955E6C631}" srcOrd="7" destOrd="0" presId="urn:microsoft.com/office/officeart/2005/8/layout/pList2#1"/>
    <dgm:cxn modelId="{86510D9F-53C3-41F4-BEBA-60CCA738B1B4}" type="presParOf" srcId="{78248EF9-FFBB-4EB0-94C4-16A1D0A1A170}" destId="{8AC8F713-1879-4B70-BB31-C5C195E24471}" srcOrd="8" destOrd="0" presId="urn:microsoft.com/office/officeart/2005/8/layout/pList2#1"/>
    <dgm:cxn modelId="{4F52C690-A341-4AC2-AD50-85014DB7D962}" type="presParOf" srcId="{8AC8F713-1879-4B70-BB31-C5C195E24471}" destId="{9B706799-997B-4F74-B652-58B58A51EA58}" srcOrd="0" destOrd="0" presId="urn:microsoft.com/office/officeart/2005/8/layout/pList2#1"/>
    <dgm:cxn modelId="{7268F798-A971-4D98-BF0F-3EBA7E6DABDA}" type="presParOf" srcId="{8AC8F713-1879-4B70-BB31-C5C195E24471}" destId="{AF8C36F4-A127-4733-8CAC-70994BB842F2}" srcOrd="1" destOrd="0" presId="urn:microsoft.com/office/officeart/2005/8/layout/pList2#1"/>
    <dgm:cxn modelId="{CFBD8DD7-5664-415A-B1BA-46FD267C461E}" type="presParOf" srcId="{8AC8F713-1879-4B70-BB31-C5C195E24471}" destId="{B68F94D2-D73D-420A-802B-DFDC9BE4ED4C}" srcOrd="2" destOrd="0" presId="urn:microsoft.com/office/officeart/2005/8/layout/pList2#1"/>
    <dgm:cxn modelId="{987BB26C-3369-4ACD-9D53-5C1C56C1256E}" type="presParOf" srcId="{78248EF9-FFBB-4EB0-94C4-16A1D0A1A170}" destId="{457BDABD-B109-4E53-BAC6-96C6F4E0F45A}" srcOrd="9" destOrd="0" presId="urn:microsoft.com/office/officeart/2005/8/layout/pList2#1"/>
    <dgm:cxn modelId="{79D4ED82-2369-41F3-B75D-1808F7313410}" type="presParOf" srcId="{78248EF9-FFBB-4EB0-94C4-16A1D0A1A170}" destId="{191E0DA2-ACC1-479A-BA90-E0F34769FD2D}" srcOrd="10" destOrd="0" presId="urn:microsoft.com/office/officeart/2005/8/layout/pList2#1"/>
    <dgm:cxn modelId="{A45D4559-8D3B-45AE-B50D-A802F3AC1FAB}" type="presParOf" srcId="{191E0DA2-ACC1-479A-BA90-E0F34769FD2D}" destId="{EF3F7C62-47D4-4DE1-98D1-68F2C3B86012}" srcOrd="0" destOrd="0" presId="urn:microsoft.com/office/officeart/2005/8/layout/pList2#1"/>
    <dgm:cxn modelId="{F699FF08-19DB-41FF-ADAE-E4D65DC7A4C5}" type="presParOf" srcId="{191E0DA2-ACC1-479A-BA90-E0F34769FD2D}" destId="{EB820623-C704-4D26-AA35-46CB1B41EAFB}" srcOrd="1" destOrd="0" presId="urn:microsoft.com/office/officeart/2005/8/layout/pList2#1"/>
    <dgm:cxn modelId="{3BA8DBCA-490F-4BC4-830A-66D35078AAD1}" type="presParOf" srcId="{191E0DA2-ACC1-479A-BA90-E0F34769FD2D}" destId="{77F89A3E-46B5-432D-9106-F156E94CED82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2AFD3-8BC2-4C8F-95A9-6C386C9EB836}" type="datetimeFigureOut">
              <a:rPr lang="zh-TW" altLang="en-US" smtClean="0"/>
              <a:t>2019/12/19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D61C1F-4970-4BE1-9A47-705C07CA56F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5845086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t" anchorCtr="0" compatLnSpc="1"/>
          <a:lstStyle>
            <a:lvl1pPr defTabSz="955675">
              <a:defRPr sz="1300"/>
            </a:lvl1pPr>
          </a:lstStyle>
          <a:p>
            <a:endParaRPr lang="en-US" altLang="zh-TW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294" y="0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t" anchorCtr="0" compatLnSpc="1"/>
          <a:lstStyle>
            <a:lvl1pPr algn="r" defTabSz="955675">
              <a:defRPr sz="1300"/>
            </a:lvl1pPr>
          </a:lstStyle>
          <a:p>
            <a:endParaRPr lang="en-US" altLang="zh-TW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69938" y="746125"/>
            <a:ext cx="5259387" cy="3719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65" y="4716193"/>
            <a:ext cx="5438748" cy="4465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t" anchorCtr="0" compatLnSpc="1"/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306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b" anchorCtr="0" compatLnSpc="1"/>
          <a:lstStyle>
            <a:lvl1pPr defTabSz="955675">
              <a:defRPr sz="1300"/>
            </a:lvl1pPr>
          </a:lstStyle>
          <a:p>
            <a:endParaRPr lang="en-US" altLang="zh-TW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294" y="9429306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46" tIns="47774" rIns="95546" bIns="47774" numCol="1" anchor="b" anchorCtr="0" compatLnSpc="1"/>
          <a:lstStyle>
            <a:lvl1pPr algn="r" defTabSz="955675">
              <a:defRPr sz="1300"/>
            </a:lvl1pPr>
          </a:lstStyle>
          <a:p>
            <a:fld id="{6778AB8A-8B66-4B71-91F6-2DD03D75190A}" type="slidenum">
              <a:rPr lang="en-US" altLang="zh-TW"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38143256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1pPr>
    <a:lvl2pPr marL="372745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2pPr>
    <a:lvl3pPr marL="744855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3pPr>
    <a:lvl4pPr marL="1117600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4pPr>
    <a:lvl5pPr marL="1490345" algn="l" rtl="0" fontAlgn="base">
      <a:spcBef>
        <a:spcPct val="30000"/>
      </a:spcBef>
      <a:spcAft>
        <a:spcPct val="0"/>
      </a:spcAft>
      <a:defRPr kumimoji="1" sz="1000" kern="1200">
        <a:solidFill>
          <a:schemeClr val="tx1"/>
        </a:solidFill>
        <a:latin typeface="Arial" panose="020B0604020202020204" pitchFamily="34" charset="0"/>
        <a:ea typeface="新細明體" panose="02020500000000000000" charset="-120"/>
        <a:cs typeface="+mn-cs"/>
      </a:defRPr>
    </a:lvl5pPr>
    <a:lvl6pPr marL="1862455" algn="l" defTabSz="74485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35200" algn="l" defTabSz="74485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07945" algn="l" defTabSz="74485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80055" algn="l" defTabSz="744855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1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2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3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7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8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10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11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12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13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14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15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16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18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78AB8A-8B66-4B71-91F6-2DD03D75190A}" type="slidenum">
              <a:rPr lang="en-US" altLang="zh-TW" smtClean="0"/>
              <a:t>19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2005" y="2348895"/>
            <a:ext cx="9089390" cy="162077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04010" y="4284718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2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5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6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8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49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0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EBB59-EF07-4C77-A552-0F88411859CD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4705" y="4858814"/>
            <a:ext cx="9089390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33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267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0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53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66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80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493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06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34670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435812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335" indent="0">
              <a:buNone/>
              <a:defRPr sz="2300" b="1"/>
            </a:lvl2pPr>
            <a:lvl3pPr marL="1042670" indent="0">
              <a:buNone/>
              <a:defRPr sz="2100" b="1"/>
            </a:lvl3pPr>
            <a:lvl4pPr marL="1564005" indent="0">
              <a:buNone/>
              <a:defRPr sz="1800" b="1"/>
            </a:lvl4pPr>
            <a:lvl5pPr marL="2085340" indent="0">
              <a:buNone/>
              <a:defRPr sz="1800" b="1"/>
            </a:lvl5pPr>
            <a:lvl6pPr marL="2606675" indent="0">
              <a:buNone/>
              <a:defRPr sz="1800" b="1"/>
            </a:lvl6pPr>
            <a:lvl7pPr marL="3128010" indent="0">
              <a:buNone/>
              <a:defRPr sz="1800" b="1"/>
            </a:lvl7pPr>
            <a:lvl8pPr marL="3649345" indent="0">
              <a:buNone/>
              <a:defRPr sz="1800" b="1"/>
            </a:lvl8pPr>
            <a:lvl9pPr marL="4170680" indent="0">
              <a:buNone/>
              <a:defRPr sz="18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432102" y="1692533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335" indent="0">
              <a:buNone/>
              <a:defRPr sz="2300" b="1"/>
            </a:lvl2pPr>
            <a:lvl3pPr marL="1042670" indent="0">
              <a:buNone/>
              <a:defRPr sz="2100" b="1"/>
            </a:lvl3pPr>
            <a:lvl4pPr marL="1564005" indent="0">
              <a:buNone/>
              <a:defRPr sz="1800" b="1"/>
            </a:lvl4pPr>
            <a:lvl5pPr marL="2085340" indent="0">
              <a:buNone/>
              <a:defRPr sz="1800" b="1"/>
            </a:lvl5pPr>
            <a:lvl6pPr marL="2606675" indent="0">
              <a:buNone/>
              <a:defRPr sz="1800" b="1"/>
            </a:lvl6pPr>
            <a:lvl7pPr marL="3128010" indent="0">
              <a:buNone/>
              <a:defRPr sz="1800" b="1"/>
            </a:lvl7pPr>
            <a:lvl8pPr marL="3649345" indent="0">
              <a:buNone/>
              <a:defRPr sz="1800" b="1"/>
            </a:lvl8pPr>
            <a:lvl9pPr marL="4170680" indent="0">
              <a:buNone/>
              <a:defRPr sz="18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432102" y="2397901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673" y="301050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4673" y="1582265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335" indent="0">
              <a:buNone/>
              <a:defRPr sz="1400"/>
            </a:lvl2pPr>
            <a:lvl3pPr marL="1042670" indent="0">
              <a:buNone/>
              <a:defRPr sz="1100"/>
            </a:lvl3pPr>
            <a:lvl4pPr marL="1564005" indent="0">
              <a:buNone/>
              <a:defRPr sz="1000"/>
            </a:lvl4pPr>
            <a:lvl5pPr marL="2085340" indent="0">
              <a:buNone/>
              <a:defRPr sz="1000"/>
            </a:lvl5pPr>
            <a:lvl6pPr marL="2606675" indent="0">
              <a:buNone/>
              <a:defRPr sz="1000"/>
            </a:lvl6pPr>
            <a:lvl7pPr marL="3128010" indent="0">
              <a:buNone/>
              <a:defRPr sz="1000"/>
            </a:lvl7pPr>
            <a:lvl8pPr marL="3649345" indent="0">
              <a:buNone/>
              <a:defRPr sz="1000"/>
            </a:lvl8pPr>
            <a:lvl9pPr marL="417068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1335" indent="0">
              <a:buNone/>
              <a:defRPr sz="3200"/>
            </a:lvl2pPr>
            <a:lvl3pPr marL="1042670" indent="0">
              <a:buNone/>
              <a:defRPr sz="2700"/>
            </a:lvl3pPr>
            <a:lvl4pPr marL="1564005" indent="0">
              <a:buNone/>
              <a:defRPr sz="2300"/>
            </a:lvl4pPr>
            <a:lvl5pPr marL="2085340" indent="0">
              <a:buNone/>
              <a:defRPr sz="2300"/>
            </a:lvl5pPr>
            <a:lvl6pPr marL="2606675" indent="0">
              <a:buNone/>
              <a:defRPr sz="2300"/>
            </a:lvl6pPr>
            <a:lvl7pPr marL="3128010" indent="0">
              <a:buNone/>
              <a:defRPr sz="2300"/>
            </a:lvl7pPr>
            <a:lvl8pPr marL="3649345" indent="0">
              <a:buNone/>
              <a:defRPr sz="2300"/>
            </a:lvl8pPr>
            <a:lvl9pPr marL="4170680" indent="0">
              <a:buNone/>
              <a:defRPr sz="23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335" indent="0">
              <a:buNone/>
              <a:defRPr sz="1400"/>
            </a:lvl2pPr>
            <a:lvl3pPr marL="1042670" indent="0">
              <a:buNone/>
              <a:defRPr sz="1100"/>
            </a:lvl3pPr>
            <a:lvl4pPr marL="1564005" indent="0">
              <a:buNone/>
              <a:defRPr sz="1000"/>
            </a:lvl4pPr>
            <a:lvl5pPr marL="2085340" indent="0">
              <a:buNone/>
              <a:defRPr sz="1000"/>
            </a:lvl5pPr>
            <a:lvl6pPr marL="2606675" indent="0">
              <a:buNone/>
              <a:defRPr sz="1000"/>
            </a:lvl6pPr>
            <a:lvl7pPr marL="3128010" indent="0">
              <a:buNone/>
              <a:defRPr sz="1000"/>
            </a:lvl7pPr>
            <a:lvl8pPr marL="3649345" indent="0">
              <a:buNone/>
              <a:defRPr sz="1000"/>
            </a:lvl8pPr>
            <a:lvl9pPr marL="417068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752715" y="302804"/>
            <a:ext cx="2406015" cy="645157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4670" y="302804"/>
            <a:ext cx="7039822" cy="645157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6891-DA9C-4B00-9CCA-12D2542EF5A9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0" i="0">
                <a:solidFill>
                  <a:schemeClr val="bg1"/>
                </a:solidFill>
                <a:latin typeface="微軟正黑體" panose="020B0604030504040204" charset="-120"/>
                <a:cs typeface="微軟正黑體" panose="020B0604030504040204" charset="-120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090"/>
            <a:ext cx="4651629" cy="569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090"/>
            <a:ext cx="4651629" cy="569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4670" y="302802"/>
            <a:ext cx="9624060" cy="1260211"/>
          </a:xfrm>
          <a:prstGeom prst="rect">
            <a:avLst/>
          </a:prstGeom>
        </p:spPr>
        <p:txBody>
          <a:bodyPr vert="horz" lIns="104269" tIns="52135" rIns="104269" bIns="52135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269" tIns="52135" rIns="104269" bIns="52135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534671" y="7008173"/>
            <a:ext cx="2495127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653581" y="7008173"/>
            <a:ext cx="3386243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663603" y="7008173"/>
            <a:ext cx="2495127" cy="402567"/>
          </a:xfrm>
          <a:prstGeom prst="rect">
            <a:avLst/>
          </a:prstGeom>
        </p:spPr>
        <p:txBody>
          <a:bodyPr vert="horz" lIns="104269" tIns="52135" rIns="104269" bIns="5213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F6891-DA9C-4B00-9CCA-12D2542EF5A9}" type="slidenum">
              <a:rPr lang="en-US" altLang="zh-TW" smtClean="0"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104267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60" indent="-391160" algn="l" defTabSz="1042670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090" indent="-325755" algn="l" defTabSz="1042670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655" indent="-260985" algn="l" defTabSz="10426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indent="-260985" algn="l" defTabSz="10426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325" indent="-260985" algn="l" defTabSz="1042670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7660" indent="-260985" algn="l" defTabSz="10426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8995" indent="-260985" algn="l" defTabSz="10426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0330" indent="-260985" algn="l" defTabSz="10426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1665" indent="-260985" algn="l" defTabSz="10426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335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670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005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340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6675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8010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9345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0680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1.png"/><Relationship Id="rId3" Type="http://schemas.openxmlformats.org/officeDocument/2006/relationships/image" Target="../media/image34.png"/><Relationship Id="rId7" Type="http://schemas.microsoft.com/office/2007/relationships/hdphoto" Target="../media/hdphoto2.wdp"/><Relationship Id="rId12" Type="http://schemas.openxmlformats.org/officeDocument/2006/relationships/image" Target="../media/image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2.png"/><Relationship Id="rId7" Type="http://schemas.microsoft.com/office/2007/relationships/hdphoto" Target="../media/hdphoto5.wdp"/><Relationship Id="rId12" Type="http://schemas.openxmlformats.org/officeDocument/2006/relationships/image" Target="../media/image4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48.png"/><Relationship Id="rId5" Type="http://schemas.microsoft.com/office/2007/relationships/hdphoto" Target="../media/hdphoto4.wdp"/><Relationship Id="rId10" Type="http://schemas.openxmlformats.org/officeDocument/2006/relationships/image" Target="../media/image47.jpeg"/><Relationship Id="rId4" Type="http://schemas.openxmlformats.org/officeDocument/2006/relationships/image" Target="../media/image43.jpeg"/><Relationship Id="rId9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ttch.com.t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2713831"/>
            <a:ext cx="10681418" cy="838200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>
            <a:defPPr>
              <a:defRPr lang="zh-TW"/>
            </a:defPPr>
            <a:lvl1pPr>
              <a:defRPr sz="3200" b="1">
                <a:solidFill>
                  <a:schemeClr val="lt1"/>
                </a:solidFill>
                <a:latin typeface="微軟正黑體" panose="020B0604030504040204" charset="-120"/>
                <a:ea typeface="微軟正黑體" panose="020B0604030504040204" charset="-120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pPr algn="ctr"/>
            <a:r>
              <a:rPr lang="en-US" altLang="zh-TW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</a:rPr>
              <a:t>Taiwan Tea Corporation</a:t>
            </a:r>
            <a:endParaRPr lang="zh-TW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-5991" y="4113092"/>
            <a:ext cx="10693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ea typeface="微軟正黑體" panose="020B0604030504040204" charset="-120"/>
              </a:rPr>
              <a:t> </a:t>
            </a:r>
            <a: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ea typeface="細明體" panose="02020509000000000000" pitchFamily="49" charset="-120"/>
              </a:rPr>
              <a:t>2019</a:t>
            </a:r>
            <a: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 pitchFamily="34" charset="0"/>
                <a:ea typeface="微軟正黑體" panose="020B0604030504040204" charset="-120"/>
              </a:rPr>
              <a:t> Investor Conference </a:t>
            </a: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Book" pitchFamily="34" charset="0"/>
              <a:ea typeface="微軟正黑體" panose="020B0604030504040204" charset="-120"/>
            </a:endParaRP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t>1</a:t>
            </a:fld>
            <a:endParaRPr lang="en-US" altLang="zh-TW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175" y="411318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en-US" altLang="zh-TW" sz="3200" b="1" dirty="0" smtClean="0">
                <a:latin typeface="High Tower Text" pitchFamily="18" charset="0"/>
                <a:ea typeface="Dotum" pitchFamily="34" charset="-127"/>
                <a:cs typeface="Arial Unicode MS" pitchFamily="34" charset="-120"/>
              </a:rPr>
              <a:t>Disclaimer</a:t>
            </a:r>
            <a:endParaRPr lang="zh-TW" altLang="en-US" sz="3200" b="1" dirty="0">
              <a:latin typeface="High Tower Text" pitchFamily="18" charset="0"/>
              <a:ea typeface="Dotum" pitchFamily="34" charset="-127"/>
              <a:cs typeface="Arial Unicode MS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73075" y="1570831"/>
            <a:ext cx="9753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altLang="zh-TW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endParaRPr lang="zh-TW" altLang="zh-TW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dirty="0">
                <a:latin typeface="Franklin Gothic Book" pitchFamily="34" charset="0"/>
                <a:ea typeface="Dotum" pitchFamily="34" charset="-127"/>
                <a:cs typeface="Arial Unicode MS" pitchFamily="34" charset="-120"/>
              </a:rPr>
              <a:t>In these presentations and discussions, there are certain forward looking statements regarding the results of operation, financial condition and current expectation abort future events. As forward-looking statements relate to events and depend on circumstances in the future, they involve risk and uncertainty.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dirty="0">
                <a:latin typeface="Franklin Gothic Book" pitchFamily="34" charset="0"/>
                <a:ea typeface="Dotum" pitchFamily="34" charset="-127"/>
                <a:cs typeface="Arial Unicode MS" pitchFamily="34" charset="-120"/>
              </a:rPr>
              <a:t>We do not undertake any obligation to publicly revise or update</a:t>
            </a:r>
            <a:r>
              <a:rPr lang="zh-TW" altLang="en-US" dirty="0">
                <a:latin typeface="Franklin Gothic Book" pitchFamily="34" charset="0"/>
                <a:ea typeface="Dotum" pitchFamily="34" charset="-127"/>
                <a:cs typeface="Arial Unicode MS" pitchFamily="34" charset="-120"/>
              </a:rPr>
              <a:t> </a:t>
            </a:r>
            <a:r>
              <a:rPr lang="en-US" altLang="zh-TW" dirty="0">
                <a:latin typeface="Franklin Gothic Book" pitchFamily="34" charset="0"/>
                <a:ea typeface="Dotum" pitchFamily="34" charset="-127"/>
                <a:cs typeface="Arial Unicode MS" pitchFamily="34" charset="-120"/>
              </a:rPr>
              <a:t>any forward looking statements for availability of new information, future </a:t>
            </a:r>
            <a:r>
              <a:rPr lang="zh-TW" altLang="en-US" dirty="0">
                <a:latin typeface="Franklin Gothic Book" pitchFamily="34" charset="0"/>
                <a:ea typeface="Dotum" pitchFamily="34" charset="-127"/>
                <a:cs typeface="Arial Unicode MS" pitchFamily="34" charset="-120"/>
              </a:rPr>
              <a:t> </a:t>
            </a:r>
            <a:r>
              <a:rPr lang="en-US" altLang="zh-TW" dirty="0">
                <a:latin typeface="Franklin Gothic Book" pitchFamily="34" charset="0"/>
                <a:ea typeface="Dotum" pitchFamily="34" charset="-127"/>
                <a:cs typeface="Arial Unicode MS" pitchFamily="34" charset="-120"/>
              </a:rPr>
              <a:t>events or otherwise. Real result probably differ substantially from those</a:t>
            </a:r>
            <a:r>
              <a:rPr lang="zh-TW" altLang="en-US" dirty="0">
                <a:latin typeface="Franklin Gothic Book" pitchFamily="34" charset="0"/>
                <a:ea typeface="Dotum" pitchFamily="34" charset="-127"/>
                <a:cs typeface="Arial Unicode MS" pitchFamily="34" charset="-120"/>
              </a:rPr>
              <a:t> </a:t>
            </a:r>
            <a:r>
              <a:rPr lang="en-US" altLang="zh-TW" dirty="0">
                <a:latin typeface="Franklin Gothic Book" pitchFamily="34" charset="0"/>
                <a:ea typeface="Dotum" pitchFamily="34" charset="-127"/>
                <a:cs typeface="Arial Unicode MS" pitchFamily="34" charset="-120"/>
              </a:rPr>
              <a:t>expected in these forward-looking statements.</a:t>
            </a:r>
            <a:endParaRPr lang="zh-TW" altLang="zh-TW" dirty="0">
              <a:latin typeface="Franklin Gothic Book" pitchFamily="34" charset="0"/>
              <a:ea typeface="Dotum" pitchFamily="34" charset="-127"/>
              <a:cs typeface="Arial Unicode MS" pitchFamily="3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t>2</a:t>
            </a:fld>
            <a:endParaRPr lang="en-US" altLang="zh-TW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Agenda</a:t>
            </a:r>
            <a:endParaRPr lang="zh-TW" altLang="en-US" sz="32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t>3</a:t>
            </a:fld>
            <a:endParaRPr lang="en-US" altLang="zh-TW"/>
          </a:p>
        </p:txBody>
      </p:sp>
      <p:sp>
        <p:nvSpPr>
          <p:cNvPr id="4" name="文字方塊 3"/>
          <p:cNvSpPr txBox="1"/>
          <p:nvPr/>
        </p:nvSpPr>
        <p:spPr>
          <a:xfrm>
            <a:off x="2908300" y="1421936"/>
            <a:ext cx="5257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sz="4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3600" b="1" dirty="0">
                <a:latin typeface="微軟正黑體" panose="020B0604030504040204" charset="-120"/>
                <a:ea typeface="微軟正黑體" panose="020B0604030504040204" charset="-120"/>
              </a:rPr>
              <a:t>Company </a:t>
            </a:r>
            <a:r>
              <a:rPr lang="en-US" altLang="zh-TW" sz="3600" b="1" dirty="0" smtClean="0">
                <a:latin typeface="微軟正黑體" panose="020B0604030504040204" charset="-120"/>
                <a:ea typeface="微軟正黑體" panose="020B0604030504040204" charset="-120"/>
              </a:rPr>
              <a:t>Profile</a:t>
            </a:r>
            <a:endParaRPr lang="zh-TW" altLang="en-US" sz="36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3600" b="1" dirty="0">
                <a:latin typeface="微軟正黑體" panose="020B0604030504040204" charset="-120"/>
                <a:ea typeface="微軟正黑體" panose="020B0604030504040204" charset="-120"/>
              </a:rPr>
              <a:t>Review of </a:t>
            </a:r>
            <a:r>
              <a:rPr lang="en-US" altLang="zh-TW" sz="3600" b="1" dirty="0" err="1" smtClean="0">
                <a:latin typeface="微軟正黑體" panose="020B0604030504040204" charset="-120"/>
                <a:ea typeface="微軟正黑體" panose="020B0604030504040204" charset="-120"/>
              </a:rPr>
              <a:t>perations</a:t>
            </a:r>
            <a:endParaRPr lang="zh-TW" altLang="en-US" sz="36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3600" b="1" dirty="0">
                <a:latin typeface="微軟正黑體" panose="020B0604030504040204" charset="-120"/>
                <a:ea typeface="微軟正黑體" panose="020B0604030504040204" charset="-120"/>
              </a:rPr>
              <a:t>Business </a:t>
            </a:r>
            <a:r>
              <a:rPr lang="en-US" altLang="zh-TW" sz="3600" b="1" dirty="0" smtClean="0">
                <a:latin typeface="微軟正黑體" panose="020B0604030504040204" charset="-120"/>
                <a:ea typeface="微軟正黑體" panose="020B0604030504040204" charset="-120"/>
              </a:rPr>
              <a:t>Highlight</a:t>
            </a:r>
            <a:endParaRPr lang="zh-TW" altLang="en-US" sz="36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3600" b="1" dirty="0">
                <a:latin typeface="微軟正黑體" panose="020B0604030504040204" charset="-120"/>
                <a:ea typeface="微軟正黑體" panose="020B0604030504040204" charset="-120"/>
              </a:rPr>
              <a:t>Business Outlook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3600" b="1" dirty="0" smtClean="0">
                <a:latin typeface="微軟正黑體" panose="020B0604030504040204" charset="-120"/>
                <a:ea typeface="微軟正黑體" panose="020B0604030504040204" charset="-120"/>
              </a:rPr>
              <a:t>Q&amp;A</a:t>
            </a:r>
            <a:endParaRPr lang="zh-TW" altLang="en-US" sz="36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t>4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1079500" y="1723231"/>
            <a:ext cx="8686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dirty="0">
                <a:latin typeface="微軟正黑體" panose="020B0604030504040204" charset="-120"/>
                <a:ea typeface="微軟正黑體" panose="020B0604030504040204" charset="-120"/>
              </a:rPr>
              <a:t>Date of Establishment </a:t>
            </a:r>
            <a:r>
              <a:rPr lang="zh-TW" altLang="en-US" sz="2800" dirty="0" smtClean="0">
                <a:latin typeface="微軟正黑體" panose="020B0604030504040204" charset="-120"/>
                <a:ea typeface="微軟正黑體" panose="020B0604030504040204" charset="-120"/>
              </a:rPr>
              <a:t>：</a:t>
            </a:r>
            <a:r>
              <a:rPr lang="en-US" altLang="zh-TW" sz="2800" dirty="0" smtClean="0">
                <a:latin typeface="微軟正黑體" panose="020B0604030504040204" charset="-120"/>
                <a:ea typeface="微軟正黑體" panose="020B0604030504040204" charset="-120"/>
              </a:rPr>
              <a:t>1950.6.15</a:t>
            </a:r>
            <a:endParaRPr lang="en-US" altLang="zh-TW" sz="2800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r>
              <a:rPr lang="en-US" altLang="zh-TW" sz="2800" dirty="0">
                <a:latin typeface="微軟正黑體" panose="020B0604030504040204" charset="-120"/>
                <a:ea typeface="微軟正黑體" panose="020B0604030504040204" charset="-120"/>
              </a:rPr>
              <a:t>Listed on TWSE</a:t>
            </a:r>
            <a:r>
              <a:rPr lang="zh-TW" altLang="en-US" sz="2800" dirty="0" smtClean="0">
                <a:latin typeface="微軟正黑體" panose="020B0604030504040204" charset="-120"/>
                <a:ea typeface="微軟正黑體" panose="020B0604030504040204" charset="-120"/>
              </a:rPr>
              <a:t>：</a:t>
            </a:r>
            <a:r>
              <a:rPr lang="en-US" altLang="zh-TW" sz="2800" dirty="0" smtClean="0">
                <a:latin typeface="微軟正黑體" panose="020B0604030504040204" charset="-120"/>
                <a:ea typeface="微軟正黑體" panose="020B0604030504040204" charset="-120"/>
              </a:rPr>
              <a:t>1962.2</a:t>
            </a:r>
          </a:p>
          <a:p>
            <a:r>
              <a:rPr lang="en-US" altLang="zh-TW" sz="2800" dirty="0"/>
              <a:t>Paid-in capital stock </a:t>
            </a:r>
            <a:r>
              <a:rPr lang="en-US" altLang="zh-TW" sz="2800" dirty="0" smtClean="0">
                <a:latin typeface="微軟正黑體" panose="020B0604030504040204" charset="-120"/>
                <a:ea typeface="微軟正黑體" panose="020B0604030504040204" charset="-120"/>
              </a:rPr>
              <a:t>: NT $7.9 </a:t>
            </a:r>
            <a:r>
              <a:rPr lang="en-US" altLang="zh-TW" sz="2800" dirty="0">
                <a:latin typeface="微軟正黑體" panose="020B0604030504040204" charset="-120"/>
                <a:ea typeface="微軟正黑體" panose="020B0604030504040204" charset="-120"/>
              </a:rPr>
              <a:t>billion </a:t>
            </a:r>
            <a:endParaRPr lang="en-US" altLang="zh-TW" sz="2800" dirty="0" smtClean="0">
              <a:latin typeface="微軟正黑體" panose="020B0604030504040204" charset="-120"/>
              <a:ea typeface="微軟正黑體" panose="020B0604030504040204" charset="-120"/>
            </a:endParaRPr>
          </a:p>
          <a:p>
            <a:r>
              <a:rPr lang="en-US" altLang="zh-TW" sz="2800" dirty="0" smtClean="0">
                <a:latin typeface="微軟正黑體" panose="020B0604030504040204" charset="-120"/>
                <a:ea typeface="微軟正黑體" panose="020B0604030504040204" charset="-120"/>
              </a:rPr>
              <a:t>Chairman</a:t>
            </a:r>
            <a:r>
              <a:rPr lang="zh-TW" altLang="en-US" sz="2800" dirty="0" smtClean="0">
                <a:latin typeface="微軟正黑體" panose="020B0604030504040204" charset="-120"/>
                <a:ea typeface="微軟正黑體" panose="020B0604030504040204" charset="-120"/>
              </a:rPr>
              <a:t>：</a:t>
            </a:r>
            <a:r>
              <a:rPr lang="en-US" altLang="zh-TW" sz="2800" dirty="0" err="1" smtClean="0"/>
              <a:t>Ching</a:t>
            </a:r>
            <a:r>
              <a:rPr lang="en-US" altLang="zh-TW" sz="2800" dirty="0" smtClean="0"/>
              <a:t>-Yuan Wu</a:t>
            </a:r>
          </a:p>
          <a:p>
            <a:r>
              <a:rPr lang="en-US" altLang="zh-TW" sz="2800" dirty="0" smtClean="0">
                <a:latin typeface="微軟正黑體" panose="020B0604030504040204" charset="-120"/>
                <a:ea typeface="微軟正黑體" panose="020B0604030504040204" charset="-120"/>
              </a:rPr>
              <a:t>General </a:t>
            </a:r>
            <a:r>
              <a:rPr lang="en-US" altLang="zh-TW" sz="2800" dirty="0">
                <a:latin typeface="微軟正黑體" panose="020B0604030504040204" charset="-120"/>
                <a:ea typeface="微軟正黑體" panose="020B0604030504040204" charset="-120"/>
              </a:rPr>
              <a:t>manage </a:t>
            </a:r>
            <a:r>
              <a:rPr lang="zh-TW" altLang="en-US" sz="2800" dirty="0" smtClean="0">
                <a:latin typeface="微軟正黑體" panose="020B0604030504040204" charset="-120"/>
                <a:ea typeface="微軟正黑體" panose="020B0604030504040204" charset="-120"/>
              </a:rPr>
              <a:t>：</a:t>
            </a:r>
            <a:r>
              <a:rPr lang="en-US" altLang="zh-TW" sz="2800" dirty="0" smtClean="0"/>
              <a:t>Chin-Yen Lin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Company </a:t>
            </a:r>
            <a:r>
              <a:rPr lang="en-US" altLang="zh-TW" sz="3200" b="1" dirty="0">
                <a:latin typeface="微軟正黑體" panose="020B0604030504040204" charset="-120"/>
                <a:ea typeface="微軟正黑體" panose="020B0604030504040204" charset="-120"/>
              </a:rPr>
              <a:t>Profile</a:t>
            </a:r>
            <a:endParaRPr lang="zh-TW" altLang="en-US" sz="32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602932" y="4138595"/>
            <a:ext cx="8887142" cy="2838856"/>
            <a:chOff x="577533" y="2541588"/>
            <a:chExt cx="8887142" cy="3248793"/>
          </a:xfrm>
        </p:grpSpPr>
        <p:sp>
          <p:nvSpPr>
            <p:cNvPr id="6" name="Rectangle 3"/>
            <p:cNvSpPr>
              <a:spLocks noChangeArrowheads="1"/>
            </p:cNvSpPr>
            <p:nvPr/>
          </p:nvSpPr>
          <p:spPr bwMode="auto">
            <a:xfrm>
              <a:off x="1111250" y="2541588"/>
              <a:ext cx="2665413" cy="2867152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E1F0FF"/>
                </a:gs>
              </a:gsLst>
              <a:lin ang="5400000" scaled="1"/>
            </a:gradFill>
            <a:ln>
              <a:noFill/>
            </a:ln>
            <a:effectLst>
              <a:outerShdw dist="53882" dir="2700000" algn="ctr" rotWithShape="0">
                <a:srgbClr val="ABC7F1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charset="-120"/>
                <a:cs typeface="Tahoma" panose="020B0604030504040204"/>
              </a:endParaRPr>
            </a:p>
          </p:txBody>
        </p:sp>
        <p:grpSp>
          <p:nvGrpSpPr>
            <p:cNvPr id="7" name="Group 4"/>
            <p:cNvGrpSpPr/>
            <p:nvPr/>
          </p:nvGrpSpPr>
          <p:grpSpPr bwMode="auto">
            <a:xfrm rot="16200000" flipV="1">
              <a:off x="1119982" y="2885281"/>
              <a:ext cx="246062" cy="314325"/>
              <a:chOff x="308" y="995"/>
              <a:chExt cx="230" cy="290"/>
            </a:xfrm>
          </p:grpSpPr>
          <p:sp>
            <p:nvSpPr>
              <p:cNvPr id="26" name="Freeform 5"/>
              <p:cNvSpPr/>
              <p:nvPr/>
            </p:nvSpPr>
            <p:spPr bwMode="auto">
              <a:xfrm>
                <a:off x="308" y="1140"/>
                <a:ext cx="230" cy="145"/>
              </a:xfrm>
              <a:custGeom>
                <a:avLst/>
                <a:gdLst>
                  <a:gd name="T0" fmla="*/ 0 w 556"/>
                  <a:gd name="T1" fmla="*/ 0 h 349"/>
                  <a:gd name="T2" fmla="*/ 0 w 556"/>
                  <a:gd name="T3" fmla="*/ 349 h 349"/>
                  <a:gd name="T4" fmla="*/ 556 w 556"/>
                  <a:gd name="T5" fmla="*/ 0 h 349"/>
                  <a:gd name="T6" fmla="*/ 0 w 556"/>
                  <a:gd name="T7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49">
                    <a:moveTo>
                      <a:pt x="0" y="0"/>
                    </a:moveTo>
                    <a:lnTo>
                      <a:pt x="0" y="34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71B8FF">
                      <a:gamma/>
                      <a:tint val="40000"/>
                      <a:invGamma/>
                    </a:srgbClr>
                  </a:gs>
                  <a:gs pos="100000">
                    <a:srgbClr val="71B8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9DC914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anose="02020603050405020304" pitchFamily="18" charset="0"/>
                  <a:ea typeface="新細明體" panose="02020500000000000000" charset="-120"/>
                  <a:cs typeface="Tahoma" panose="020B0604030504040204"/>
                </a:endParaRPr>
              </a:p>
            </p:txBody>
          </p:sp>
          <p:sp>
            <p:nvSpPr>
              <p:cNvPr id="27" name="Freeform 6"/>
              <p:cNvSpPr/>
              <p:nvPr/>
            </p:nvSpPr>
            <p:spPr bwMode="auto">
              <a:xfrm>
                <a:off x="308" y="995"/>
                <a:ext cx="230" cy="145"/>
              </a:xfrm>
              <a:custGeom>
                <a:avLst/>
                <a:gdLst>
                  <a:gd name="T0" fmla="*/ 0 w 556"/>
                  <a:gd name="T1" fmla="*/ 350 h 350"/>
                  <a:gd name="T2" fmla="*/ 0 w 556"/>
                  <a:gd name="T3" fmla="*/ 0 h 350"/>
                  <a:gd name="T4" fmla="*/ 556 w 556"/>
                  <a:gd name="T5" fmla="*/ 350 h 350"/>
                  <a:gd name="T6" fmla="*/ 0 w 556"/>
                  <a:gd name="T7" fmla="*/ 35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50">
                    <a:moveTo>
                      <a:pt x="0" y="350"/>
                    </a:moveTo>
                    <a:lnTo>
                      <a:pt x="0" y="0"/>
                    </a:lnTo>
                    <a:lnTo>
                      <a:pt x="556" y="350"/>
                    </a:lnTo>
                    <a:lnTo>
                      <a:pt x="0" y="350"/>
                    </a:lnTo>
                    <a:close/>
                  </a:path>
                </a:pathLst>
              </a:custGeom>
              <a:solidFill>
                <a:srgbClr val="1560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anose="02020603050405020304" pitchFamily="18" charset="0"/>
                  <a:ea typeface="新細明體" panose="02020500000000000000" charset="-120"/>
                  <a:cs typeface="Tahoma" panose="020B0604030504040204"/>
                </a:endParaRPr>
              </a:p>
            </p:txBody>
          </p:sp>
        </p:grpSp>
        <p:sp>
          <p:nvSpPr>
            <p:cNvPr id="8" name="Freeform 7"/>
            <p:cNvSpPr/>
            <p:nvPr/>
          </p:nvSpPr>
          <p:spPr bwMode="auto">
            <a:xfrm>
              <a:off x="1111250" y="2613025"/>
              <a:ext cx="2665413" cy="577850"/>
            </a:xfrm>
            <a:custGeom>
              <a:avLst/>
              <a:gdLst>
                <a:gd name="T0" fmla="*/ 1634 w 1634"/>
                <a:gd name="T1" fmla="*/ 0 h 364"/>
                <a:gd name="T2" fmla="*/ 0 w 1634"/>
                <a:gd name="T3" fmla="*/ 0 h 364"/>
                <a:gd name="T4" fmla="*/ 224 w 1634"/>
                <a:gd name="T5" fmla="*/ 364 h 364"/>
                <a:gd name="T6" fmla="*/ 1634 w 1634"/>
                <a:gd name="T7" fmla="*/ 364 h 364"/>
                <a:gd name="T8" fmla="*/ 1634 w 1634"/>
                <a:gd name="T9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4" h="364">
                  <a:moveTo>
                    <a:pt x="1634" y="0"/>
                  </a:moveTo>
                  <a:lnTo>
                    <a:pt x="0" y="0"/>
                  </a:lnTo>
                  <a:lnTo>
                    <a:pt x="224" y="364"/>
                  </a:lnTo>
                  <a:lnTo>
                    <a:pt x="1634" y="364"/>
                  </a:lnTo>
                  <a:lnTo>
                    <a:pt x="1634" y="0"/>
                  </a:lnTo>
                  <a:close/>
                </a:path>
              </a:pathLst>
            </a:custGeom>
            <a:gradFill rotWithShape="1">
              <a:gsLst>
                <a:gs pos="0">
                  <a:srgbClr val="0066CC">
                    <a:gamma/>
                    <a:tint val="63529"/>
                    <a:invGamma/>
                  </a:srgbClr>
                </a:gs>
                <a:gs pos="100000">
                  <a:srgbClr val="0066C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/>
              <a:endParaRPr kumimoji="0" lang="zh-TW" altLang="en-US" sz="1800" b="1" smtClean="0">
                <a:solidFill>
                  <a:srgbClr val="FFFFFF"/>
                </a:solidFill>
                <a:latin typeface="Times New Roman" panose="02020603050405020304" pitchFamily="18" charset="0"/>
                <a:ea typeface="新細明體" panose="02020500000000000000" charset="-120"/>
                <a:cs typeface="Tahoma" panose="020B0604030504040204"/>
              </a:endParaRPr>
            </a:p>
          </p:txBody>
        </p:sp>
        <p:sp>
          <p:nvSpPr>
            <p:cNvPr id="9" name="Text Box 8"/>
            <p:cNvSpPr txBox="1">
              <a:spLocks noChangeArrowheads="1"/>
            </p:cNvSpPr>
            <p:nvPr/>
          </p:nvSpPr>
          <p:spPr bwMode="auto">
            <a:xfrm>
              <a:off x="1220787" y="3390106"/>
              <a:ext cx="2446337" cy="2400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9pPr>
            </a:lstStyle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135699"/>
                  </a:solidFill>
                  <a:latin typeface="Tahoma" panose="020B0604030504040204" pitchFamily="34" charset="0"/>
                  <a:cs typeface="Tahoma" panose="020B0604030504040204"/>
                </a:rPr>
                <a:t>Nursery and cultivate of agricultural and tea products to produce a commodity for commercial and retail business.</a:t>
              </a:r>
              <a:endParaRPr kumimoji="0" lang="en-US" altLang="zh-TW" sz="1600" b="1" dirty="0" smtClean="0">
                <a:solidFill>
                  <a:srgbClr val="135699"/>
                </a:solidFill>
                <a:latin typeface="Tahoma" panose="020B0604030504040204" pitchFamily="34" charset="0"/>
                <a:cs typeface="Tahoma" panose="020B0604030504040204"/>
              </a:endParaRPr>
            </a:p>
            <a:p>
              <a:pPr marL="0" indent="0" eaLnBrk="0" hangingPunct="0">
                <a:spcBef>
                  <a:spcPct val="60000"/>
                </a:spcBef>
              </a:pPr>
              <a:endParaRPr kumimoji="0" lang="en-US" altLang="zh-TW" sz="1600" b="1" dirty="0" smtClean="0">
                <a:solidFill>
                  <a:srgbClr val="135699"/>
                </a:solidFill>
                <a:latin typeface="Tahoma" panose="020B0604030504040204" pitchFamily="34" charset="0"/>
                <a:cs typeface="Tahoma" panose="020B0604030504040204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577533" y="2740026"/>
              <a:ext cx="3065780" cy="3146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algn="r">
                <a:buClr>
                  <a:srgbClr val="586798"/>
                </a:buClr>
                <a:buSzPct val="80000"/>
                <a:buFont typeface="Wingdings" panose="05000000000000000000" pitchFamily="2" charset="2"/>
                <a:buNone/>
              </a:pPr>
              <a:r>
                <a:rPr kumimoji="0" lang="zh-TW" altLang="en-US" sz="1800" b="1" dirty="0" smtClean="0">
                  <a:solidFill>
                    <a:srgbClr val="FFFFFF"/>
                  </a:solidFill>
                  <a:latin typeface="Tahoma" panose="020B0604030504040204" pitchFamily="34" charset="0"/>
                  <a:ea typeface="新細明體" panose="02020500000000000000" charset="-120"/>
                  <a:cs typeface="Tahoma" panose="020B0604030504040204"/>
                </a:rPr>
                <a:t>Agriculture </a:t>
              </a:r>
              <a:r>
                <a:rPr kumimoji="0" lang="en-US" altLang="zh-TW" sz="1800" b="1" dirty="0" smtClean="0">
                  <a:solidFill>
                    <a:srgbClr val="FFFFFF"/>
                  </a:solidFill>
                  <a:latin typeface="Tahoma" panose="020B0604030504040204" pitchFamily="34" charset="0"/>
                  <a:ea typeface="新細明體" panose="02020500000000000000" charset="-120"/>
                  <a:cs typeface="Tahoma" panose="020B0604030504040204"/>
                </a:rPr>
                <a:t>&amp; T</a:t>
              </a:r>
              <a:r>
                <a:rPr kumimoji="0" lang="zh-TW" altLang="en-US" sz="1800" b="1" dirty="0" smtClean="0">
                  <a:solidFill>
                    <a:srgbClr val="FFFFFF"/>
                  </a:solidFill>
                  <a:latin typeface="Tahoma" panose="020B0604030504040204" pitchFamily="34" charset="0"/>
                  <a:ea typeface="新細明體" panose="02020500000000000000" charset="-120"/>
                  <a:cs typeface="Tahoma" panose="020B0604030504040204"/>
                </a:rPr>
                <a:t>ea business</a:t>
              </a:r>
            </a:p>
          </p:txBody>
        </p:sp>
        <p:sp>
          <p:nvSpPr>
            <p:cNvPr id="11" name="Rectangle 21"/>
            <p:cNvSpPr>
              <a:spLocks noChangeArrowheads="1"/>
            </p:cNvSpPr>
            <p:nvPr/>
          </p:nvSpPr>
          <p:spPr bwMode="auto">
            <a:xfrm>
              <a:off x="6799263" y="2614613"/>
              <a:ext cx="2665412" cy="2794128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9EBCD"/>
                </a:gs>
              </a:gsLst>
              <a:lin ang="5400000" scaled="1"/>
            </a:gradFill>
            <a:ln>
              <a:noFill/>
            </a:ln>
            <a:effectLst>
              <a:outerShdw dist="53882" dir="2700000" algn="ctr" rotWithShape="0">
                <a:srgbClr val="EABD9C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charset="-120"/>
                <a:cs typeface="Tahoma" panose="020B0604030504040204"/>
              </a:endParaRPr>
            </a:p>
          </p:txBody>
        </p:sp>
        <p:grpSp>
          <p:nvGrpSpPr>
            <p:cNvPr id="12" name="Group 22"/>
            <p:cNvGrpSpPr/>
            <p:nvPr/>
          </p:nvGrpSpPr>
          <p:grpSpPr bwMode="auto">
            <a:xfrm rot="16200000" flipV="1">
              <a:off x="6798470" y="2885281"/>
              <a:ext cx="246062" cy="314325"/>
              <a:chOff x="308" y="995"/>
              <a:chExt cx="230" cy="290"/>
            </a:xfrm>
          </p:grpSpPr>
          <p:sp>
            <p:nvSpPr>
              <p:cNvPr id="24" name="Freeform 23"/>
              <p:cNvSpPr/>
              <p:nvPr/>
            </p:nvSpPr>
            <p:spPr bwMode="auto">
              <a:xfrm>
                <a:off x="308" y="1140"/>
                <a:ext cx="230" cy="145"/>
              </a:xfrm>
              <a:custGeom>
                <a:avLst/>
                <a:gdLst>
                  <a:gd name="T0" fmla="*/ 0 w 556"/>
                  <a:gd name="T1" fmla="*/ 0 h 349"/>
                  <a:gd name="T2" fmla="*/ 0 w 556"/>
                  <a:gd name="T3" fmla="*/ 349 h 349"/>
                  <a:gd name="T4" fmla="*/ 556 w 556"/>
                  <a:gd name="T5" fmla="*/ 0 h 349"/>
                  <a:gd name="T6" fmla="*/ 0 w 556"/>
                  <a:gd name="T7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49">
                    <a:moveTo>
                      <a:pt x="0" y="0"/>
                    </a:moveTo>
                    <a:lnTo>
                      <a:pt x="0" y="34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EFBD6D">
                      <a:gamma/>
                      <a:tint val="40000"/>
                      <a:invGamma/>
                    </a:srgbClr>
                  </a:gs>
                  <a:gs pos="100000">
                    <a:srgbClr val="EFBD6D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9DC914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anose="02020603050405020304" pitchFamily="18" charset="0"/>
                  <a:ea typeface="新細明體" panose="02020500000000000000" charset="-120"/>
                  <a:cs typeface="Tahoma" panose="020B0604030504040204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 bwMode="auto">
              <a:xfrm>
                <a:off x="308" y="995"/>
                <a:ext cx="230" cy="145"/>
              </a:xfrm>
              <a:custGeom>
                <a:avLst/>
                <a:gdLst>
                  <a:gd name="T0" fmla="*/ 0 w 556"/>
                  <a:gd name="T1" fmla="*/ 350 h 350"/>
                  <a:gd name="T2" fmla="*/ 0 w 556"/>
                  <a:gd name="T3" fmla="*/ 0 h 350"/>
                  <a:gd name="T4" fmla="*/ 556 w 556"/>
                  <a:gd name="T5" fmla="*/ 350 h 350"/>
                  <a:gd name="T6" fmla="*/ 0 w 556"/>
                  <a:gd name="T7" fmla="*/ 35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50">
                    <a:moveTo>
                      <a:pt x="0" y="350"/>
                    </a:moveTo>
                    <a:lnTo>
                      <a:pt x="0" y="0"/>
                    </a:lnTo>
                    <a:lnTo>
                      <a:pt x="556" y="350"/>
                    </a:lnTo>
                    <a:lnTo>
                      <a:pt x="0" y="350"/>
                    </a:lnTo>
                    <a:close/>
                  </a:path>
                </a:pathLst>
              </a:custGeom>
              <a:solidFill>
                <a:srgbClr val="98641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0" hangingPunct="0"/>
                <a:endParaRPr kumimoji="0" lang="zh-TW" altLang="en-US" sz="1800" b="1" smtClean="0">
                  <a:solidFill>
                    <a:srgbClr val="FFFFFF"/>
                  </a:solidFill>
                  <a:latin typeface="Times New Roman" panose="02020603050405020304" pitchFamily="18" charset="0"/>
                  <a:ea typeface="新細明體" panose="02020500000000000000" charset="-120"/>
                  <a:cs typeface="Tahoma" panose="020B0604030504040204"/>
                </a:endParaRPr>
              </a:p>
            </p:txBody>
          </p:sp>
        </p:grpSp>
        <p:sp>
          <p:nvSpPr>
            <p:cNvPr id="13" name="Freeform 25"/>
            <p:cNvSpPr/>
            <p:nvPr/>
          </p:nvSpPr>
          <p:spPr bwMode="auto">
            <a:xfrm>
              <a:off x="6796088" y="2613025"/>
              <a:ext cx="2665412" cy="577850"/>
            </a:xfrm>
            <a:custGeom>
              <a:avLst/>
              <a:gdLst>
                <a:gd name="T0" fmla="*/ 1634 w 1634"/>
                <a:gd name="T1" fmla="*/ 0 h 364"/>
                <a:gd name="T2" fmla="*/ 0 w 1634"/>
                <a:gd name="T3" fmla="*/ 0 h 364"/>
                <a:gd name="T4" fmla="*/ 224 w 1634"/>
                <a:gd name="T5" fmla="*/ 364 h 364"/>
                <a:gd name="T6" fmla="*/ 1634 w 1634"/>
                <a:gd name="T7" fmla="*/ 364 h 364"/>
                <a:gd name="T8" fmla="*/ 1634 w 1634"/>
                <a:gd name="T9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4" h="364">
                  <a:moveTo>
                    <a:pt x="1634" y="0"/>
                  </a:moveTo>
                  <a:lnTo>
                    <a:pt x="0" y="0"/>
                  </a:lnTo>
                  <a:lnTo>
                    <a:pt x="224" y="364"/>
                  </a:lnTo>
                  <a:lnTo>
                    <a:pt x="1634" y="364"/>
                  </a:lnTo>
                  <a:lnTo>
                    <a:pt x="1634" y="0"/>
                  </a:lnTo>
                  <a:close/>
                </a:path>
              </a:pathLst>
            </a:custGeom>
            <a:gradFill rotWithShape="1">
              <a:gsLst>
                <a:gs pos="0">
                  <a:srgbClr val="E6981A">
                    <a:gamma/>
                    <a:tint val="63529"/>
                    <a:invGamma/>
                  </a:srgbClr>
                </a:gs>
                <a:gs pos="100000">
                  <a:srgbClr val="E6981A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/>
              <a:endParaRPr kumimoji="0" lang="zh-TW" altLang="en-US" sz="1800" b="1" smtClean="0">
                <a:solidFill>
                  <a:srgbClr val="FFFFFF"/>
                </a:solidFill>
                <a:latin typeface="Times New Roman" panose="02020603050405020304" pitchFamily="18" charset="0"/>
                <a:ea typeface="新細明體" panose="02020500000000000000" charset="-120"/>
                <a:cs typeface="Tahoma" panose="020B0604030504040204"/>
              </a:endParaRPr>
            </a:p>
          </p:txBody>
        </p:sp>
        <p:sp>
          <p:nvSpPr>
            <p:cNvPr id="14" name="Rectangle 26"/>
            <p:cNvSpPr>
              <a:spLocks noChangeArrowheads="1"/>
            </p:cNvSpPr>
            <p:nvPr/>
          </p:nvSpPr>
          <p:spPr bwMode="auto">
            <a:xfrm>
              <a:off x="6868796" y="2739976"/>
              <a:ext cx="2453005" cy="3379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buClr>
                  <a:srgbClr val="586798"/>
                </a:buClr>
                <a:buSzPct val="80000"/>
                <a:buFont typeface="Wingdings" panose="05000000000000000000" pitchFamily="2" charset="2"/>
                <a:buNone/>
              </a:pPr>
              <a:r>
                <a:rPr lang="en-US" altLang="zh-TW" sz="1800" b="1" dirty="0" smtClean="0">
                  <a:latin typeface="微軟正黑體" panose="020B0604030504040204" charset="-120"/>
                  <a:ea typeface="微軟正黑體" panose="020B0604030504040204" charset="-120"/>
                  <a:sym typeface="+mn-ea"/>
                </a:rPr>
                <a:t>Land Development</a:t>
              </a:r>
              <a:endParaRPr kumimoji="0" lang="zh-TW" altLang="en-US" sz="1800" b="1" dirty="0" smtClean="0">
                <a:solidFill>
                  <a:srgbClr val="FFFFFF"/>
                </a:solidFill>
                <a:latin typeface="Tahoma" panose="020B0604030504040204" pitchFamily="34" charset="0"/>
                <a:ea typeface="新細明體" panose="02020500000000000000" charset="-120"/>
                <a:cs typeface="Tahoma" panose="020B0604030504040204"/>
              </a:endParaRPr>
            </a:p>
          </p:txBody>
        </p:sp>
        <p:sp>
          <p:nvSpPr>
            <p:cNvPr id="15" name="Text Box 28"/>
            <p:cNvSpPr txBox="1">
              <a:spLocks noChangeArrowheads="1"/>
            </p:cNvSpPr>
            <p:nvPr/>
          </p:nvSpPr>
          <p:spPr bwMode="auto">
            <a:xfrm>
              <a:off x="6869113" y="3333751"/>
              <a:ext cx="2451100" cy="21248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9pPr>
            </a:lstStyle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996600"/>
                  </a:solidFill>
                  <a:latin typeface="新細明體" panose="02020500000000000000" charset="-120"/>
                  <a:cs typeface="Tahoma" panose="020B0604030504040204"/>
                </a:rPr>
                <a:t>Devising and implementation of the land assets for inventory management and vitalize integrated development feasibility.</a:t>
              </a:r>
            </a:p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endParaRPr kumimoji="0" lang="zh-TW" altLang="en-US" sz="1600" b="1" dirty="0" smtClean="0">
                <a:solidFill>
                  <a:srgbClr val="996600"/>
                </a:solidFill>
                <a:latin typeface="新細明體" panose="02020500000000000000" charset="-120"/>
                <a:cs typeface="Tahoma" panose="020B0604030504040204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3919537" y="2614613"/>
              <a:ext cx="2708275" cy="2794128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CFFCC"/>
                </a:gs>
              </a:gsLst>
              <a:lin ang="5400000" scaled="1"/>
            </a:gradFill>
            <a:ln>
              <a:noFill/>
            </a:ln>
            <a:effectLst>
              <a:outerShdw dist="35921" dir="2700000" algn="ctr" rotWithShape="0">
                <a:srgbClr val="008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charset="-120"/>
                <a:cs typeface="Tahoma" panose="020B0604030504040204"/>
              </a:endParaRPr>
            </a:p>
          </p:txBody>
        </p:sp>
        <p:grpSp>
          <p:nvGrpSpPr>
            <p:cNvPr id="17" name="Group 16"/>
            <p:cNvGrpSpPr/>
            <p:nvPr/>
          </p:nvGrpSpPr>
          <p:grpSpPr bwMode="auto">
            <a:xfrm rot="16200000" flipV="1">
              <a:off x="3996532" y="2910681"/>
              <a:ext cx="246062" cy="314325"/>
              <a:chOff x="308" y="995"/>
              <a:chExt cx="230" cy="290"/>
            </a:xfrm>
          </p:grpSpPr>
          <p:sp>
            <p:nvSpPr>
              <p:cNvPr id="22" name="Freeform 17"/>
              <p:cNvSpPr/>
              <p:nvPr/>
            </p:nvSpPr>
            <p:spPr bwMode="auto">
              <a:xfrm>
                <a:off x="308" y="1140"/>
                <a:ext cx="230" cy="145"/>
              </a:xfrm>
              <a:custGeom>
                <a:avLst/>
                <a:gdLst>
                  <a:gd name="T0" fmla="*/ 0 w 556"/>
                  <a:gd name="T1" fmla="*/ 0 h 349"/>
                  <a:gd name="T2" fmla="*/ 0 w 556"/>
                  <a:gd name="T3" fmla="*/ 349 h 349"/>
                  <a:gd name="T4" fmla="*/ 556 w 556"/>
                  <a:gd name="T5" fmla="*/ 0 h 349"/>
                  <a:gd name="T6" fmla="*/ 0 w 556"/>
                  <a:gd name="T7" fmla="*/ 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49">
                    <a:moveTo>
                      <a:pt x="0" y="0"/>
                    </a:moveTo>
                    <a:lnTo>
                      <a:pt x="0" y="34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88DA86">
                      <a:gamma/>
                      <a:tint val="40000"/>
                      <a:invGamma/>
                    </a:srgbClr>
                  </a:gs>
                  <a:gs pos="100000">
                    <a:srgbClr val="88DA86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9DC914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TW" alt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新細明體" panose="02020500000000000000" charset="-120"/>
                  <a:cs typeface="Tahoma" panose="020B0604030504040204"/>
                </a:endParaRPr>
              </a:p>
            </p:txBody>
          </p:sp>
          <p:sp>
            <p:nvSpPr>
              <p:cNvPr id="23" name="Freeform 18"/>
              <p:cNvSpPr/>
              <p:nvPr/>
            </p:nvSpPr>
            <p:spPr bwMode="auto">
              <a:xfrm>
                <a:off x="308" y="995"/>
                <a:ext cx="230" cy="145"/>
              </a:xfrm>
              <a:custGeom>
                <a:avLst/>
                <a:gdLst>
                  <a:gd name="T0" fmla="*/ 0 w 556"/>
                  <a:gd name="T1" fmla="*/ 350 h 350"/>
                  <a:gd name="T2" fmla="*/ 0 w 556"/>
                  <a:gd name="T3" fmla="*/ 0 h 350"/>
                  <a:gd name="T4" fmla="*/ 556 w 556"/>
                  <a:gd name="T5" fmla="*/ 350 h 350"/>
                  <a:gd name="T6" fmla="*/ 0 w 556"/>
                  <a:gd name="T7" fmla="*/ 35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6" h="350">
                    <a:moveTo>
                      <a:pt x="0" y="350"/>
                    </a:moveTo>
                    <a:lnTo>
                      <a:pt x="0" y="0"/>
                    </a:lnTo>
                    <a:lnTo>
                      <a:pt x="556" y="350"/>
                    </a:lnTo>
                    <a:lnTo>
                      <a:pt x="0" y="350"/>
                    </a:lnTo>
                    <a:close/>
                  </a:path>
                </a:pathLst>
              </a:cu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TW" altLang="en-US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新細明體" panose="02020500000000000000" charset="-120"/>
                  <a:cs typeface="Tahoma" panose="020B0604030504040204"/>
                </a:endParaRPr>
              </a:p>
            </p:txBody>
          </p:sp>
        </p:grpSp>
        <p:sp>
          <p:nvSpPr>
            <p:cNvPr id="18" name="Freeform 19"/>
            <p:cNvSpPr/>
            <p:nvPr/>
          </p:nvSpPr>
          <p:spPr bwMode="auto">
            <a:xfrm>
              <a:off x="3962400" y="2613025"/>
              <a:ext cx="2665413" cy="577850"/>
            </a:xfrm>
            <a:custGeom>
              <a:avLst/>
              <a:gdLst>
                <a:gd name="T0" fmla="*/ 1634 w 1634"/>
                <a:gd name="T1" fmla="*/ 0 h 364"/>
                <a:gd name="T2" fmla="*/ 0 w 1634"/>
                <a:gd name="T3" fmla="*/ 0 h 364"/>
                <a:gd name="T4" fmla="*/ 224 w 1634"/>
                <a:gd name="T5" fmla="*/ 364 h 364"/>
                <a:gd name="T6" fmla="*/ 1634 w 1634"/>
                <a:gd name="T7" fmla="*/ 364 h 364"/>
                <a:gd name="T8" fmla="*/ 1634 w 1634"/>
                <a:gd name="T9" fmla="*/ 0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4" h="364">
                  <a:moveTo>
                    <a:pt x="1634" y="0"/>
                  </a:moveTo>
                  <a:lnTo>
                    <a:pt x="0" y="0"/>
                  </a:lnTo>
                  <a:lnTo>
                    <a:pt x="224" y="364"/>
                  </a:lnTo>
                  <a:lnTo>
                    <a:pt x="1634" y="364"/>
                  </a:lnTo>
                  <a:lnTo>
                    <a:pt x="1634" y="0"/>
                  </a:lnTo>
                  <a:close/>
                </a:path>
              </a:pathLst>
            </a:custGeom>
            <a:gradFill rotWithShape="1">
              <a:gsLst>
                <a:gs pos="0">
                  <a:srgbClr val="008000">
                    <a:gamma/>
                    <a:tint val="63529"/>
                    <a:invGamma/>
                  </a:srgbClr>
                </a:gs>
                <a:gs pos="100000">
                  <a:srgbClr val="00800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TW" altLang="en-US" sz="18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新細明體" panose="02020500000000000000" charset="-120"/>
                <a:cs typeface="Tahoma" panose="020B0604030504040204"/>
              </a:endParaRP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3979546" y="2739976"/>
              <a:ext cx="2683510" cy="3146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buClr>
                  <a:srgbClr val="586798"/>
                </a:buClr>
                <a:buSzPct val="80000"/>
                <a:buFont typeface="Wingdings" panose="05000000000000000000" pitchFamily="2" charset="2"/>
                <a:buNone/>
              </a:pPr>
              <a:r>
                <a:rPr kumimoji="0" lang="en-US" altLang="zh-TW" sz="1800" b="1" dirty="0" smtClean="0">
                  <a:solidFill>
                    <a:srgbClr val="FFFFFF"/>
                  </a:solidFill>
                  <a:latin typeface="Tahoma" panose="020B0604030504040204" pitchFamily="34" charset="0"/>
                  <a:ea typeface="新細明體" panose="02020500000000000000" charset="-120"/>
                  <a:cs typeface="Tahoma" panose="020B0604030504040204"/>
                </a:rPr>
                <a:t>Recreational Business</a:t>
              </a:r>
            </a:p>
          </p:txBody>
        </p:sp>
        <p:sp>
          <p:nvSpPr>
            <p:cNvPr id="20" name="Text Box 27"/>
            <p:cNvSpPr txBox="1">
              <a:spLocks noChangeArrowheads="1"/>
            </p:cNvSpPr>
            <p:nvPr/>
          </p:nvSpPr>
          <p:spPr bwMode="auto">
            <a:xfrm>
              <a:off x="4064000" y="3333751"/>
              <a:ext cx="2330450" cy="3990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9pPr>
            </a:lstStyle>
            <a:p>
              <a:pPr eaLnBrk="0" hangingPunct="0">
                <a:spcBef>
                  <a:spcPct val="60000"/>
                </a:spcBef>
                <a:buFontTx/>
                <a:buChar char="•"/>
              </a:pPr>
              <a:endParaRPr kumimoji="0" lang="zh-TW" altLang="en-US" sz="16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ahoma" panose="020B0604030504040204"/>
              </a:endParaRPr>
            </a:p>
          </p:txBody>
        </p:sp>
        <p:sp>
          <p:nvSpPr>
            <p:cNvPr id="21" name="Text Box 29"/>
            <p:cNvSpPr txBox="1">
              <a:spLocks noChangeArrowheads="1"/>
            </p:cNvSpPr>
            <p:nvPr/>
          </p:nvSpPr>
          <p:spPr bwMode="auto">
            <a:xfrm>
              <a:off x="4030626" y="3329224"/>
              <a:ext cx="2460663" cy="19540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 marL="177800" indent="-1778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1pPr>
              <a:lvl2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2pPr>
              <a:lvl3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3pPr>
              <a:lvl4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4pPr>
              <a:lvl5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charset="-120"/>
                </a:defRPr>
              </a:lvl9pPr>
            </a:lstStyle>
            <a:p>
              <a:pPr marL="285750" indent="-285750" eaLnBrk="0" hangingPunct="0">
                <a:spcBef>
                  <a:spcPct val="60000"/>
                </a:spcBef>
                <a:buFont typeface="Wingdings" panose="05000000000000000000" pitchFamily="2" charset="2"/>
                <a:buChar char="Ø"/>
              </a:pPr>
              <a:r>
                <a:rPr kumimoji="0" lang="zh-TW" altLang="en-US" sz="1600" b="1" dirty="0" smtClean="0">
                  <a:solidFill>
                    <a:srgbClr val="006600"/>
                  </a:solidFill>
                  <a:latin typeface="Tahoma" panose="020B0604030504040204" pitchFamily="34" charset="0"/>
                  <a:cs typeface="Tahoma" panose="020B0604030504040204"/>
                </a:rPr>
                <a:t>Consolidate the agricultural business with the use of land assets to develop distinctive recreation and tourism markets.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70370" y="1113631"/>
            <a:ext cx="2867909" cy="47376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115865" y="2554127"/>
            <a:ext cx="3252576" cy="9871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004476" y="4865207"/>
            <a:ext cx="3363965" cy="10186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93326" y="4736105"/>
            <a:ext cx="3369609" cy="96616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9783" y="2477038"/>
            <a:ext cx="3453077" cy="96441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46106" y="1679815"/>
            <a:ext cx="3456047" cy="465578"/>
          </a:xfrm>
          <a:custGeom>
            <a:avLst/>
            <a:gdLst/>
            <a:ahLst/>
            <a:cxnLst/>
            <a:rect l="l" t="t" r="r" b="b"/>
            <a:pathLst>
              <a:path w="2955290" h="422275">
                <a:moveTo>
                  <a:pt x="106552" y="308737"/>
                </a:moveTo>
                <a:lnTo>
                  <a:pt x="0" y="379222"/>
                </a:lnTo>
                <a:lnTo>
                  <a:pt x="120395" y="422148"/>
                </a:lnTo>
                <a:lnTo>
                  <a:pt x="116071" y="386714"/>
                </a:lnTo>
                <a:lnTo>
                  <a:pt x="96900" y="386714"/>
                </a:lnTo>
                <a:lnTo>
                  <a:pt x="92201" y="348869"/>
                </a:lnTo>
                <a:lnTo>
                  <a:pt x="111168" y="346553"/>
                </a:lnTo>
                <a:lnTo>
                  <a:pt x="106552" y="308737"/>
                </a:lnTo>
                <a:close/>
              </a:path>
              <a:path w="2955290" h="422275">
                <a:moveTo>
                  <a:pt x="111168" y="346553"/>
                </a:moveTo>
                <a:lnTo>
                  <a:pt x="92201" y="348869"/>
                </a:lnTo>
                <a:lnTo>
                  <a:pt x="96900" y="386714"/>
                </a:lnTo>
                <a:lnTo>
                  <a:pt x="115789" y="384409"/>
                </a:lnTo>
                <a:lnTo>
                  <a:pt x="111168" y="346553"/>
                </a:lnTo>
                <a:close/>
              </a:path>
              <a:path w="2955290" h="422275">
                <a:moveTo>
                  <a:pt x="115789" y="384409"/>
                </a:moveTo>
                <a:lnTo>
                  <a:pt x="96900" y="386714"/>
                </a:lnTo>
                <a:lnTo>
                  <a:pt x="116071" y="386714"/>
                </a:lnTo>
                <a:lnTo>
                  <a:pt x="115789" y="384409"/>
                </a:lnTo>
                <a:close/>
              </a:path>
              <a:path w="2955290" h="422275">
                <a:moveTo>
                  <a:pt x="2950464" y="0"/>
                </a:moveTo>
                <a:lnTo>
                  <a:pt x="111168" y="346553"/>
                </a:lnTo>
                <a:lnTo>
                  <a:pt x="115789" y="384409"/>
                </a:lnTo>
                <a:lnTo>
                  <a:pt x="2955036" y="37846"/>
                </a:lnTo>
                <a:lnTo>
                  <a:pt x="295046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53004" y="2399675"/>
            <a:ext cx="2457254" cy="2238274"/>
          </a:xfrm>
          <a:custGeom>
            <a:avLst/>
            <a:gdLst/>
            <a:ahLst/>
            <a:cxnLst/>
            <a:rect l="l" t="t" r="r" b="b"/>
            <a:pathLst>
              <a:path w="2101215" h="2030095">
                <a:moveTo>
                  <a:pt x="42418" y="1909317"/>
                </a:moveTo>
                <a:lnTo>
                  <a:pt x="0" y="2029840"/>
                </a:lnTo>
                <a:lnTo>
                  <a:pt x="121793" y="1991486"/>
                </a:lnTo>
                <a:lnTo>
                  <a:pt x="108175" y="1977389"/>
                </a:lnTo>
                <a:lnTo>
                  <a:pt x="81661" y="1977389"/>
                </a:lnTo>
                <a:lnTo>
                  <a:pt x="55244" y="1949958"/>
                </a:lnTo>
                <a:lnTo>
                  <a:pt x="68919" y="1936751"/>
                </a:lnTo>
                <a:lnTo>
                  <a:pt x="42418" y="1909317"/>
                </a:lnTo>
                <a:close/>
              </a:path>
              <a:path w="2101215" h="2030095">
                <a:moveTo>
                  <a:pt x="68919" y="1936751"/>
                </a:moveTo>
                <a:lnTo>
                  <a:pt x="55244" y="1949958"/>
                </a:lnTo>
                <a:lnTo>
                  <a:pt x="81661" y="1977389"/>
                </a:lnTo>
                <a:lnTo>
                  <a:pt x="95378" y="1964142"/>
                </a:lnTo>
                <a:lnTo>
                  <a:pt x="68919" y="1936751"/>
                </a:lnTo>
                <a:close/>
              </a:path>
              <a:path w="2101215" h="2030095">
                <a:moveTo>
                  <a:pt x="95378" y="1964142"/>
                </a:moveTo>
                <a:lnTo>
                  <a:pt x="81661" y="1977389"/>
                </a:lnTo>
                <a:lnTo>
                  <a:pt x="108175" y="1977389"/>
                </a:lnTo>
                <a:lnTo>
                  <a:pt x="95378" y="1964142"/>
                </a:lnTo>
                <a:close/>
              </a:path>
              <a:path w="2101215" h="2030095">
                <a:moveTo>
                  <a:pt x="2074290" y="0"/>
                </a:moveTo>
                <a:lnTo>
                  <a:pt x="68919" y="1936751"/>
                </a:lnTo>
                <a:lnTo>
                  <a:pt x="95378" y="1964142"/>
                </a:lnTo>
                <a:lnTo>
                  <a:pt x="2100707" y="27431"/>
                </a:lnTo>
                <a:lnTo>
                  <a:pt x="207429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246152" y="3423665"/>
            <a:ext cx="1615892" cy="975963"/>
          </a:xfrm>
          <a:custGeom>
            <a:avLst/>
            <a:gdLst/>
            <a:ahLst/>
            <a:cxnLst/>
            <a:rect l="l" t="t" r="r" b="b"/>
            <a:pathLst>
              <a:path w="1381760" h="885189">
                <a:moveTo>
                  <a:pt x="1274642" y="840085"/>
                </a:moveTo>
                <a:lnTo>
                  <a:pt x="1254252" y="872235"/>
                </a:lnTo>
                <a:lnTo>
                  <a:pt x="1381378" y="885189"/>
                </a:lnTo>
                <a:lnTo>
                  <a:pt x="1360351" y="850264"/>
                </a:lnTo>
                <a:lnTo>
                  <a:pt x="1290701" y="850264"/>
                </a:lnTo>
                <a:lnTo>
                  <a:pt x="1274642" y="840085"/>
                </a:lnTo>
                <a:close/>
              </a:path>
              <a:path w="1381760" h="885189">
                <a:moveTo>
                  <a:pt x="1295039" y="807924"/>
                </a:moveTo>
                <a:lnTo>
                  <a:pt x="1274642" y="840085"/>
                </a:lnTo>
                <a:lnTo>
                  <a:pt x="1290701" y="850264"/>
                </a:lnTo>
                <a:lnTo>
                  <a:pt x="1311148" y="818133"/>
                </a:lnTo>
                <a:lnTo>
                  <a:pt x="1295039" y="807924"/>
                </a:lnTo>
                <a:close/>
              </a:path>
              <a:path w="1381760" h="885189">
                <a:moveTo>
                  <a:pt x="1315465" y="775715"/>
                </a:moveTo>
                <a:lnTo>
                  <a:pt x="1295039" y="807924"/>
                </a:lnTo>
                <a:lnTo>
                  <a:pt x="1311148" y="818133"/>
                </a:lnTo>
                <a:lnTo>
                  <a:pt x="1290701" y="850264"/>
                </a:lnTo>
                <a:lnTo>
                  <a:pt x="1360351" y="850264"/>
                </a:lnTo>
                <a:lnTo>
                  <a:pt x="1315465" y="775715"/>
                </a:lnTo>
                <a:close/>
              </a:path>
              <a:path w="1381760" h="885189">
                <a:moveTo>
                  <a:pt x="20319" y="0"/>
                </a:moveTo>
                <a:lnTo>
                  <a:pt x="0" y="32130"/>
                </a:lnTo>
                <a:lnTo>
                  <a:pt x="1274642" y="840085"/>
                </a:lnTo>
                <a:lnTo>
                  <a:pt x="1295039" y="807924"/>
                </a:lnTo>
                <a:lnTo>
                  <a:pt x="2031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085959" y="1111703"/>
            <a:ext cx="2968969" cy="5931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988187" y="3563410"/>
            <a:ext cx="3084890" cy="56121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83288" y="3518812"/>
            <a:ext cx="2378541" cy="4772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38702" y="1252734"/>
            <a:ext cx="2870001" cy="56121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351286" y="1839581"/>
            <a:ext cx="679476" cy="210735"/>
          </a:xfrm>
          <a:custGeom>
            <a:avLst/>
            <a:gdLst/>
            <a:ahLst/>
            <a:cxnLst/>
            <a:rect l="l" t="t" r="r" b="b"/>
            <a:pathLst>
              <a:path w="581025" h="191135">
                <a:moveTo>
                  <a:pt x="465345" y="153598"/>
                </a:moveTo>
                <a:lnTo>
                  <a:pt x="456057" y="190626"/>
                </a:lnTo>
                <a:lnTo>
                  <a:pt x="580771" y="162940"/>
                </a:lnTo>
                <a:lnTo>
                  <a:pt x="575297" y="158241"/>
                </a:lnTo>
                <a:lnTo>
                  <a:pt x="483870" y="158241"/>
                </a:lnTo>
                <a:lnTo>
                  <a:pt x="465345" y="153598"/>
                </a:lnTo>
                <a:close/>
              </a:path>
              <a:path w="581025" h="191135">
                <a:moveTo>
                  <a:pt x="474609" y="116671"/>
                </a:moveTo>
                <a:lnTo>
                  <a:pt x="465345" y="153598"/>
                </a:lnTo>
                <a:lnTo>
                  <a:pt x="483870" y="158241"/>
                </a:lnTo>
                <a:lnTo>
                  <a:pt x="493013" y="121285"/>
                </a:lnTo>
                <a:lnTo>
                  <a:pt x="474609" y="116671"/>
                </a:lnTo>
                <a:close/>
              </a:path>
              <a:path w="581025" h="191135">
                <a:moveTo>
                  <a:pt x="483870" y="79755"/>
                </a:moveTo>
                <a:lnTo>
                  <a:pt x="474609" y="116671"/>
                </a:lnTo>
                <a:lnTo>
                  <a:pt x="493013" y="121285"/>
                </a:lnTo>
                <a:lnTo>
                  <a:pt x="483870" y="158241"/>
                </a:lnTo>
                <a:lnTo>
                  <a:pt x="575297" y="158241"/>
                </a:lnTo>
                <a:lnTo>
                  <a:pt x="483870" y="79755"/>
                </a:lnTo>
                <a:close/>
              </a:path>
              <a:path w="581025" h="191135">
                <a:moveTo>
                  <a:pt x="9144" y="0"/>
                </a:moveTo>
                <a:lnTo>
                  <a:pt x="0" y="36956"/>
                </a:lnTo>
                <a:lnTo>
                  <a:pt x="465345" y="153598"/>
                </a:lnTo>
                <a:lnTo>
                  <a:pt x="474609" y="116671"/>
                </a:lnTo>
                <a:lnTo>
                  <a:pt x="914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 flipH="1">
            <a:off x="3970370" y="5219186"/>
            <a:ext cx="766730" cy="664691"/>
          </a:xfrm>
          <a:custGeom>
            <a:avLst/>
            <a:gdLst/>
            <a:ahLst/>
            <a:cxnLst/>
            <a:rect l="l" t="t" r="r" b="b"/>
            <a:pathLst>
              <a:path w="849629" h="514350">
                <a:moveTo>
                  <a:pt x="741017" y="472232"/>
                </a:moveTo>
                <a:lnTo>
                  <a:pt x="721613" y="504951"/>
                </a:lnTo>
                <a:lnTo>
                  <a:pt x="849121" y="514095"/>
                </a:lnTo>
                <a:lnTo>
                  <a:pt x="828422" y="481964"/>
                </a:lnTo>
                <a:lnTo>
                  <a:pt x="757427" y="481964"/>
                </a:lnTo>
                <a:lnTo>
                  <a:pt x="741017" y="472232"/>
                </a:lnTo>
                <a:close/>
              </a:path>
              <a:path w="849629" h="514350">
                <a:moveTo>
                  <a:pt x="760449" y="439465"/>
                </a:moveTo>
                <a:lnTo>
                  <a:pt x="741017" y="472232"/>
                </a:lnTo>
                <a:lnTo>
                  <a:pt x="757427" y="481964"/>
                </a:lnTo>
                <a:lnTo>
                  <a:pt x="776858" y="449198"/>
                </a:lnTo>
                <a:lnTo>
                  <a:pt x="760449" y="439465"/>
                </a:lnTo>
                <a:close/>
              </a:path>
              <a:path w="849629" h="514350">
                <a:moveTo>
                  <a:pt x="779906" y="406653"/>
                </a:moveTo>
                <a:lnTo>
                  <a:pt x="760449" y="439465"/>
                </a:lnTo>
                <a:lnTo>
                  <a:pt x="776858" y="449198"/>
                </a:lnTo>
                <a:lnTo>
                  <a:pt x="757427" y="481964"/>
                </a:lnTo>
                <a:lnTo>
                  <a:pt x="828422" y="481964"/>
                </a:lnTo>
                <a:lnTo>
                  <a:pt x="779906" y="406653"/>
                </a:lnTo>
                <a:close/>
              </a:path>
              <a:path w="849629" h="514350">
                <a:moveTo>
                  <a:pt x="19557" y="0"/>
                </a:moveTo>
                <a:lnTo>
                  <a:pt x="0" y="32765"/>
                </a:lnTo>
                <a:lnTo>
                  <a:pt x="741017" y="472232"/>
                </a:lnTo>
                <a:lnTo>
                  <a:pt x="760449" y="439465"/>
                </a:lnTo>
                <a:lnTo>
                  <a:pt x="19557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653004" y="5867519"/>
            <a:ext cx="2338173" cy="56121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369702" y="5880517"/>
            <a:ext cx="433083" cy="55617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投影片編號版面配置區 34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US" altLang="zh-TW" smtClean="0"/>
              <a:t>5</a:t>
            </a:fld>
            <a:endParaRPr lang="zh-TW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en-US" altLang="zh-TW" sz="3200" b="1" dirty="0">
                <a:latin typeface="微軟正黑體" panose="020B0604030504040204" charset="-120"/>
                <a:ea typeface="微軟正黑體" panose="020B0604030504040204" charset="-120"/>
              </a:rPr>
              <a:t>Company </a:t>
            </a:r>
            <a:r>
              <a:rPr lang="en-US" altLang="zh-TW" sz="2800" b="1" dirty="0">
                <a:latin typeface="微軟正黑體" panose="020B0604030504040204" charset="-120"/>
                <a:ea typeface="微軟正黑體" panose="020B0604030504040204" charset="-120"/>
              </a:rPr>
              <a:t>Profile-Tea garden/factory </a:t>
            </a:r>
            <a:r>
              <a:rPr lang="en-US" altLang="zh-TW" sz="2800" b="1" dirty="0" smtClean="0">
                <a:latin typeface="微軟正黑體" panose="020B0604030504040204" charset="-120"/>
                <a:ea typeface="微軟正黑體" panose="020B0604030504040204" charset="-120"/>
              </a:rPr>
              <a:t>distribution</a:t>
            </a:r>
            <a:r>
              <a:rPr lang="zh-TW" altLang="en-US" sz="3200" b="1" dirty="0" smtClean="0">
                <a:latin typeface="微軟正黑體" panose="020B0604030504040204" charset="-120"/>
                <a:ea typeface="微軟正黑體" panose="020B0604030504040204" charset="-120"/>
              </a:rPr>
              <a:t>  </a:t>
            </a:r>
            <a:endParaRPr lang="zh-TW" altLang="en-US" sz="32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48" name="文字方塊 47"/>
          <p:cNvSpPr txBox="1"/>
          <p:nvPr/>
        </p:nvSpPr>
        <p:spPr>
          <a:xfrm>
            <a:off x="6968386" y="6729130"/>
            <a:ext cx="3475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>
                <a:latin typeface="微軟正黑體" panose="020B0604030504040204" charset="-120"/>
                <a:ea typeface="微軟正黑體" panose="020B0604030504040204" charset="-120"/>
              </a:rPr>
              <a:t>Coffee Garden field: 12.7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ha</a:t>
            </a:r>
          </a:p>
          <a:p>
            <a:r>
              <a:rPr lang="en-US" altLang="zh-TW" sz="1400" dirty="0">
                <a:latin typeface="微軟正黑體" panose="020B0604030504040204" charset="-120"/>
                <a:ea typeface="微軟正黑體" panose="020B0604030504040204" charset="-120"/>
              </a:rPr>
              <a:t>Local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specialty </a:t>
            </a:r>
            <a:r>
              <a:rPr lang="en-US" altLang="zh-TW" sz="1400" dirty="0">
                <a:latin typeface="微軟正黑體" panose="020B0604030504040204" charset="-120"/>
                <a:ea typeface="微軟正黑體" panose="020B0604030504040204" charset="-120"/>
              </a:rPr>
              <a:t>: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Sun </a:t>
            </a:r>
            <a:r>
              <a:rPr lang="en-US" altLang="zh-TW" sz="1400" dirty="0">
                <a:latin typeface="微軟正黑體" panose="020B0604030504040204" charset="-120"/>
                <a:ea typeface="微軟正黑體" panose="020B0604030504040204" charset="-120"/>
              </a:rPr>
              <a:t>Moon Lake Coffee</a:t>
            </a:r>
          </a:p>
        </p:txBody>
      </p:sp>
      <p:sp>
        <p:nvSpPr>
          <p:cNvPr id="49" name="object 18"/>
          <p:cNvSpPr/>
          <p:nvPr/>
        </p:nvSpPr>
        <p:spPr>
          <a:xfrm>
            <a:off x="7017765" y="5906306"/>
            <a:ext cx="1766787" cy="56121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文字方塊 10"/>
          <p:cNvSpPr txBox="1"/>
          <p:nvPr/>
        </p:nvSpPr>
        <p:spPr>
          <a:xfrm>
            <a:off x="7014767" y="5994553"/>
            <a:ext cx="1863077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900" b="1" dirty="0">
                <a:solidFill>
                  <a:schemeClr val="bg1"/>
                </a:solidFill>
                <a:latin typeface="微軟正黑體" panose="020B0604030504040204" charset="-120"/>
                <a:ea typeface="微軟正黑體" panose="020B0604030504040204" charset="-120"/>
              </a:rPr>
              <a:t>鹿篙咖啡莊園</a:t>
            </a:r>
          </a:p>
        </p:txBody>
      </p:sp>
      <p:sp>
        <p:nvSpPr>
          <p:cNvPr id="31" name="文字方塊 30"/>
          <p:cNvSpPr txBox="1"/>
          <p:nvPr/>
        </p:nvSpPr>
        <p:spPr>
          <a:xfrm>
            <a:off x="264303" y="1288098"/>
            <a:ext cx="2786237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900" b="1" dirty="0">
                <a:solidFill>
                  <a:schemeClr val="bg1"/>
                </a:solidFill>
                <a:latin typeface="微軟正黑體" panose="020B0604030504040204" charset="-120"/>
                <a:ea typeface="微軟正黑體" panose="020B0604030504040204" charset="-120"/>
              </a:rPr>
              <a:t>復興茶廠、大溪老茶廠</a:t>
            </a:r>
          </a:p>
        </p:txBody>
      </p:sp>
      <p:sp>
        <p:nvSpPr>
          <p:cNvPr id="52" name="文字方塊 51"/>
          <p:cNvSpPr txBox="1"/>
          <p:nvPr/>
        </p:nvSpPr>
        <p:spPr>
          <a:xfrm>
            <a:off x="279814" y="3542314"/>
            <a:ext cx="2373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800" b="1" dirty="0">
                <a:solidFill>
                  <a:schemeClr val="bg1"/>
                </a:solidFill>
                <a:latin typeface="微軟正黑體" panose="020B0604030504040204" charset="-120"/>
                <a:ea typeface="微軟正黑體" panose="020B0604030504040204" charset="-120"/>
              </a:rPr>
              <a:t>三義茶廠、銅鑼茶廠</a:t>
            </a:r>
          </a:p>
        </p:txBody>
      </p:sp>
      <p:sp>
        <p:nvSpPr>
          <p:cNvPr id="51" name="文字方塊 50"/>
          <p:cNvSpPr txBox="1"/>
          <p:nvPr/>
        </p:nvSpPr>
        <p:spPr>
          <a:xfrm>
            <a:off x="7037394" y="3643962"/>
            <a:ext cx="2805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微軟正黑體" panose="020B0604030504040204" charset="-120"/>
                <a:ea typeface="微軟正黑體" panose="020B0604030504040204" charset="-120"/>
              </a:rPr>
              <a:t>魚池茶廠、日月老茶廠</a:t>
            </a:r>
          </a:p>
        </p:txBody>
      </p:sp>
      <p:sp>
        <p:nvSpPr>
          <p:cNvPr id="53" name="文字方塊 52"/>
          <p:cNvSpPr txBox="1"/>
          <p:nvPr/>
        </p:nvSpPr>
        <p:spPr>
          <a:xfrm>
            <a:off x="7184679" y="1199373"/>
            <a:ext cx="2771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800" b="1" dirty="0">
                <a:solidFill>
                  <a:schemeClr val="bg1"/>
                </a:solidFill>
                <a:latin typeface="微軟正黑體" panose="020B0604030504040204" charset="-120"/>
                <a:ea typeface="微軟正黑體" panose="020B0604030504040204" charset="-120"/>
              </a:rPr>
              <a:t>熊空茶廠、大寮茶文館</a:t>
            </a:r>
          </a:p>
        </p:txBody>
      </p:sp>
      <p:sp>
        <p:nvSpPr>
          <p:cNvPr id="55" name="文字方塊 54"/>
          <p:cNvSpPr txBox="1"/>
          <p:nvPr/>
        </p:nvSpPr>
        <p:spPr>
          <a:xfrm>
            <a:off x="2798307" y="5933180"/>
            <a:ext cx="2255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微軟正黑體" panose="020B0604030504040204" charset="-120"/>
                <a:ea typeface="微軟正黑體" panose="020B0604030504040204" charset="-120"/>
              </a:rPr>
              <a:t>精製廠、老埤農場</a:t>
            </a:r>
          </a:p>
        </p:txBody>
      </p:sp>
      <p:pic>
        <p:nvPicPr>
          <p:cNvPr id="1026" name="Picture 2" descr="C:\Users\eva.huang\Desktop\農林簡介資料庫\老埤照片\IMG_1466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576" y="6400975"/>
            <a:ext cx="1625795" cy="97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圖片 35" descr="C:\Users\eva.huang\Downloads\820535 (1).png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700" y="6414119"/>
            <a:ext cx="1508481" cy="970401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文字方塊 40"/>
          <p:cNvSpPr txBox="1"/>
          <p:nvPr/>
        </p:nvSpPr>
        <p:spPr>
          <a:xfrm>
            <a:off x="254824" y="1672819"/>
            <a:ext cx="16847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zh-TW" sz="1200" b="1" dirty="0">
                <a:latin typeface="微軟正黑體" panose="020B0604030504040204" charset="-120"/>
                <a:ea typeface="微軟正黑體" panose="020B0604030504040204" charset="-120"/>
              </a:rPr>
              <a:t>DAXI TEA FACTORY</a:t>
            </a:r>
            <a:endParaRPr lang="zh-TW" altLang="en-US" sz="1200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42" name="object 13"/>
          <p:cNvSpPr txBox="1"/>
          <p:nvPr/>
        </p:nvSpPr>
        <p:spPr>
          <a:xfrm>
            <a:off x="206144" y="1970224"/>
            <a:ext cx="2902559" cy="4950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605"/>
            <a:r>
              <a:rPr lang="en-US"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Area</a:t>
            </a:r>
            <a:r>
              <a:rPr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:</a:t>
            </a:r>
            <a:r>
              <a:rPr sz="1400" spc="233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 </a:t>
            </a:r>
            <a:r>
              <a:rPr sz="1400" spc="-6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3.</a:t>
            </a:r>
            <a:r>
              <a:rPr lang="en-US" sz="1400" spc="-6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4 </a:t>
            </a:r>
            <a:r>
              <a:rPr lang="en-US"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ha</a:t>
            </a:r>
            <a:endParaRPr sz="1400" dirty="0"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14605">
              <a:spcBef>
                <a:spcPts val="465"/>
              </a:spcBef>
            </a:pPr>
            <a:r>
              <a:rPr lang="en-US" altLang="zh-TW" sz="1400" dirty="0"/>
              <a:t>Cultivars </a:t>
            </a:r>
            <a:r>
              <a:rPr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:</a:t>
            </a:r>
            <a:r>
              <a:rPr sz="1400" spc="222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 </a:t>
            </a:r>
            <a:r>
              <a:rPr lang="en-US" altLang="zh-TW" sz="1400" dirty="0" smtClean="0"/>
              <a:t>Green</a:t>
            </a:r>
            <a:r>
              <a:rPr lang="en-US" altLang="zh-TW" sz="1400" dirty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tea &amp; black tea</a:t>
            </a:r>
            <a:endParaRPr sz="1400" dirty="0"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  <p:sp>
        <p:nvSpPr>
          <p:cNvPr id="43" name="object 10"/>
          <p:cNvSpPr txBox="1"/>
          <p:nvPr/>
        </p:nvSpPr>
        <p:spPr>
          <a:xfrm>
            <a:off x="7113339" y="1882148"/>
            <a:ext cx="3368421" cy="6719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605"/>
            <a:r>
              <a:rPr lang="en-US"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Area</a:t>
            </a:r>
            <a:r>
              <a:rPr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:</a:t>
            </a:r>
            <a:r>
              <a:rPr sz="1400" spc="222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 </a:t>
            </a:r>
            <a:r>
              <a:rPr lang="en-US"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5.4ha</a:t>
            </a:r>
            <a:endParaRPr sz="1400" dirty="0"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840105" marR="5715" indent="-825500">
              <a:spcBef>
                <a:spcPts val="160"/>
              </a:spcBef>
            </a:pPr>
            <a:r>
              <a:rPr lang="en-US" altLang="zh-TW" sz="1400" dirty="0">
                <a:latin typeface="微軟正黑體" panose="020B0604030504040204" charset="-120"/>
                <a:ea typeface="微軟正黑體" panose="020B0604030504040204" charset="-120"/>
              </a:rPr>
              <a:t>Cultivars </a:t>
            </a:r>
            <a:r>
              <a:rPr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:</a:t>
            </a:r>
            <a:r>
              <a:rPr sz="1400" spc="222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 </a:t>
            </a:r>
            <a:r>
              <a:rPr lang="en-US" sz="1400" dirty="0" smtClean="0">
                <a:latin typeface="微軟正黑體" panose="020B0604030504040204" charset="-120"/>
                <a:ea typeface="微軟正黑體" panose="020B0604030504040204" charset="-120"/>
              </a:rPr>
              <a:t>Organic Green Tea, black tea and Oolong Tea</a:t>
            </a:r>
            <a:endParaRPr sz="1400" dirty="0"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7157314" y="1587552"/>
            <a:ext cx="30661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b="1" dirty="0">
                <a:latin typeface="微軟正黑體" panose="020B0604030504040204" charset="-120"/>
                <a:ea typeface="微軟正黑體" panose="020B0604030504040204" charset="-120"/>
              </a:rPr>
              <a:t>XIONGKONG TEA GARDEN</a:t>
            </a:r>
            <a:endParaRPr lang="zh-TW" altLang="en-US" sz="1200" dirty="0"/>
          </a:p>
        </p:txBody>
      </p:sp>
      <p:sp>
        <p:nvSpPr>
          <p:cNvPr id="45" name="文字方塊 44"/>
          <p:cNvSpPr txBox="1"/>
          <p:nvPr/>
        </p:nvSpPr>
        <p:spPr>
          <a:xfrm>
            <a:off x="293326" y="3944117"/>
            <a:ext cx="36018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SANYI</a:t>
            </a:r>
            <a:r>
              <a:rPr kumimoji="0" lang="zh-TW" altLang="en-US" sz="1200" b="1" dirty="0" smtClean="0">
                <a:latin typeface="微軟正黑體" panose="020B0604030504040204" charset="-120"/>
                <a:ea typeface="微軟正黑體" panose="020B0604030504040204" charset="-120"/>
              </a:rPr>
              <a:t>、</a:t>
            </a:r>
            <a:r>
              <a:rPr kumimoji="0"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TONGLUO </a:t>
            </a:r>
            <a:r>
              <a:rPr kumimoji="0" lang="en-US" altLang="zh-TW" sz="1200" b="1" dirty="0">
                <a:latin typeface="微軟正黑體" panose="020B0604030504040204" charset="-120"/>
                <a:ea typeface="微軟正黑體" panose="020B0604030504040204" charset="-120"/>
              </a:rPr>
              <a:t>TEA FACTORY</a:t>
            </a:r>
            <a:endParaRPr lang="zh-TW" altLang="en-US" sz="1200" dirty="0"/>
          </a:p>
        </p:txBody>
      </p:sp>
      <p:sp>
        <p:nvSpPr>
          <p:cNvPr id="46" name="文字方塊 45"/>
          <p:cNvSpPr txBox="1"/>
          <p:nvPr/>
        </p:nvSpPr>
        <p:spPr>
          <a:xfrm>
            <a:off x="7004476" y="4038525"/>
            <a:ext cx="3488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b="1" dirty="0">
                <a:latin typeface="微軟正黑體" panose="020B0604030504040204" charset="-120"/>
                <a:ea typeface="微軟正黑體" panose="020B0604030504040204" charset="-120"/>
              </a:rPr>
              <a:t>ANTIQUE ASSAM TEA </a:t>
            </a:r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FARM</a:t>
            </a:r>
            <a:endParaRPr lang="zh-TW" altLang="en-US" sz="1200" dirty="0"/>
          </a:p>
        </p:txBody>
      </p:sp>
      <p:sp>
        <p:nvSpPr>
          <p:cNvPr id="47" name="文字方塊 46"/>
          <p:cNvSpPr txBox="1"/>
          <p:nvPr/>
        </p:nvSpPr>
        <p:spPr>
          <a:xfrm>
            <a:off x="88900" y="6324758"/>
            <a:ext cx="34530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Area:717 ha</a:t>
            </a:r>
          </a:p>
          <a:p>
            <a:pPr lvl="0"/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(Tea Garden Approx. 470ha)</a:t>
            </a:r>
            <a:endParaRPr lang="en-US" altLang="zh-TW" sz="1400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lvl="0"/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Cultivars: </a:t>
            </a:r>
            <a:r>
              <a:rPr lang="en-US" altLang="zh-TW" sz="1400" dirty="0">
                <a:latin typeface="微軟正黑體" panose="020B0604030504040204" charset="-120"/>
                <a:ea typeface="微軟正黑體" panose="020B0604030504040204" charset="-120"/>
              </a:rPr>
              <a:t>TTES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No.</a:t>
            </a:r>
            <a:r>
              <a:rPr lang="zh-TW" altLang="en-US" sz="1400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8,No.</a:t>
            </a:r>
            <a:r>
              <a:rPr lang="zh-TW" altLang="en-US" sz="1400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2,No.</a:t>
            </a:r>
            <a:r>
              <a:rPr lang="zh-TW" altLang="en-US" sz="1400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17,No.</a:t>
            </a:r>
            <a:r>
              <a:rPr lang="zh-TW" altLang="en-US" sz="1400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18</a:t>
            </a:r>
            <a:r>
              <a:rPr lang="en-US" altLang="zh-TW" sz="1400" dirty="0">
                <a:latin typeface="微軟正黑體" panose="020B0604030504040204" charset="-120"/>
                <a:ea typeface="微軟正黑體" panose="020B0604030504040204" charset="-120"/>
              </a:rPr>
              <a:t>, Chin-Shin Da Pan and Shi-Ji-Chun (Four Season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)</a:t>
            </a:r>
            <a:endParaRPr lang="en-US" altLang="zh-TW" sz="1400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endParaRPr lang="zh-TW" altLang="en-US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50" name="object 37"/>
          <p:cNvSpPr/>
          <p:nvPr/>
        </p:nvSpPr>
        <p:spPr>
          <a:xfrm>
            <a:off x="5074641" y="6011218"/>
            <a:ext cx="1338859" cy="29476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r>
              <a:rPr lang="en-US" altLang="zh-TW" sz="1200" b="1" dirty="0" err="1" smtClean="0">
                <a:latin typeface="微軟正黑體" panose="020B0604030504040204" charset="-120"/>
                <a:ea typeface="微軟正黑體" panose="020B0604030504040204" charset="-120"/>
              </a:rPr>
              <a:t>Laupi</a:t>
            </a:r>
            <a:r>
              <a:rPr lang="zh-TW" altLang="en-US" sz="1200" b="1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Tea Farm</a:t>
            </a:r>
            <a:endParaRPr sz="1200" dirty="0"/>
          </a:p>
        </p:txBody>
      </p:sp>
      <p:sp>
        <p:nvSpPr>
          <p:cNvPr id="54" name="文字方塊 53"/>
          <p:cNvSpPr txBox="1"/>
          <p:nvPr/>
        </p:nvSpPr>
        <p:spPr>
          <a:xfrm>
            <a:off x="6997742" y="4399628"/>
            <a:ext cx="3670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Area:20.2 ha</a:t>
            </a:r>
            <a:endParaRPr lang="en-US" altLang="zh-TW" sz="1400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r>
              <a:rPr lang="en-US" altLang="zh-TW" sz="1400" dirty="0">
                <a:latin typeface="微軟正黑體" panose="020B0604030504040204" charset="-120"/>
                <a:ea typeface="微軟正黑體" panose="020B0604030504040204" charset="-120"/>
              </a:rPr>
              <a:t>Cultivars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:</a:t>
            </a:r>
            <a:r>
              <a:rPr lang="en-US" altLang="zh-TW" sz="1400" dirty="0">
                <a:latin typeface="微軟正黑體" panose="020B0604030504040204" charset="-120"/>
                <a:ea typeface="微軟正黑體" panose="020B0604030504040204" charset="-120"/>
              </a:rPr>
              <a:t> TTES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No.</a:t>
            </a:r>
            <a:r>
              <a:rPr lang="zh-TW" altLang="en-US" sz="1400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8</a:t>
            </a:r>
            <a:r>
              <a:rPr lang="zh-TW" altLang="en-US" sz="1400" dirty="0" smtClean="0">
                <a:latin typeface="微軟正黑體" panose="020B0604030504040204" charset="-120"/>
                <a:ea typeface="微軟正黑體" panose="020B0604030504040204" charset="-120"/>
              </a:rPr>
              <a:t>、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No.</a:t>
            </a:r>
            <a:r>
              <a:rPr lang="zh-TW" altLang="en-US" sz="1400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18</a:t>
            </a:r>
            <a:r>
              <a:rPr lang="zh-TW" altLang="en-US" sz="1400" dirty="0" smtClean="0">
                <a:latin typeface="微軟正黑體" panose="020B0604030504040204" charset="-120"/>
                <a:ea typeface="微軟正黑體" panose="020B0604030504040204" charset="-120"/>
              </a:rPr>
              <a:t>、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No.</a:t>
            </a:r>
            <a:r>
              <a:rPr lang="zh-TW" altLang="en-US" sz="1400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400" dirty="0" smtClean="0">
                <a:latin typeface="微軟正黑體" panose="020B0604030504040204" charset="-120"/>
                <a:ea typeface="微軟正黑體" panose="020B0604030504040204" charset="-120"/>
              </a:rPr>
              <a:t>21</a:t>
            </a:r>
            <a:endParaRPr lang="zh-TW" altLang="en-US" sz="1400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56" name="object 12"/>
          <p:cNvSpPr txBox="1"/>
          <p:nvPr/>
        </p:nvSpPr>
        <p:spPr>
          <a:xfrm>
            <a:off x="206144" y="4250517"/>
            <a:ext cx="2923547" cy="456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605"/>
            <a:r>
              <a:rPr lang="en-US"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Area</a:t>
            </a:r>
            <a:r>
              <a:rPr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:</a:t>
            </a:r>
            <a:r>
              <a:rPr sz="1400" spc="222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 </a:t>
            </a:r>
            <a:r>
              <a:rPr lang="en-US"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16 ha</a:t>
            </a:r>
            <a:endParaRPr sz="1400" dirty="0"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  <a:p>
            <a:pPr marL="14605">
              <a:spcBef>
                <a:spcPts val="240"/>
              </a:spcBef>
            </a:pPr>
            <a:r>
              <a:rPr lang="en-US" altLang="zh-TW" sz="1400" dirty="0"/>
              <a:t>Cultivars </a:t>
            </a:r>
            <a:r>
              <a:rPr sz="1400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:</a:t>
            </a:r>
            <a:r>
              <a:rPr sz="1400" spc="222" dirty="0" smtClean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 </a:t>
            </a:r>
            <a:r>
              <a:rPr lang="en-US" sz="1400" dirty="0">
                <a:latin typeface="微軟正黑體" panose="020B0604030504040204" charset="-120"/>
                <a:ea typeface="微軟正黑體" panose="020B0604030504040204" charset="-120"/>
                <a:cs typeface="微軟正黑體" panose="020B0604030504040204" charset="-120"/>
              </a:rPr>
              <a:t>Oriental Beauty Tea</a:t>
            </a:r>
            <a:endParaRPr sz="1400" dirty="0">
              <a:latin typeface="微軟正黑體" panose="020B0604030504040204" charset="-120"/>
              <a:ea typeface="微軟正黑體" panose="020B0604030504040204" charset="-120"/>
              <a:cs typeface="微軟正黑體" panose="020B060403050404020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7051586" y="6400975"/>
            <a:ext cx="34062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b="1" dirty="0">
                <a:latin typeface="微軟正黑體" panose="020B0604030504040204" charset="-120"/>
                <a:ea typeface="微軟正黑體" panose="020B0604030504040204" charset="-120"/>
              </a:rPr>
              <a:t>LUGAO COFFEE GARDEN</a:t>
            </a:r>
            <a:endParaRPr lang="zh-TW" alt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t>6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Review </a:t>
            </a:r>
            <a:r>
              <a:rPr lang="en-US" altLang="zh-TW" sz="3200" b="1" dirty="0">
                <a:latin typeface="微軟正黑體" panose="020B0604030504040204" charset="-120"/>
                <a:ea typeface="微軟正黑體" panose="020B0604030504040204" charset="-120"/>
              </a:rPr>
              <a:t>of </a:t>
            </a:r>
            <a:r>
              <a:rPr lang="en-US" altLang="zh-TW" sz="3200" b="1" dirty="0" err="1" smtClean="0">
                <a:latin typeface="微軟正黑體" panose="020B0604030504040204" charset="-120"/>
                <a:ea typeface="微軟正黑體" panose="020B0604030504040204" charset="-120"/>
              </a:rPr>
              <a:t>perations</a:t>
            </a:r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b="1" dirty="0" smtClean="0">
                <a:latin typeface="微軟正黑體" panose="020B0604030504040204" charset="-120"/>
                <a:ea typeface="微軟正黑體" panose="020B0604030504040204" charset="-120"/>
              </a:rPr>
              <a:t>-</a:t>
            </a:r>
            <a:r>
              <a:rPr lang="en-US" altLang="zh-TW" b="1" dirty="0">
                <a:latin typeface="微軟正黑體" panose="020B0604030504040204" charset="-120"/>
                <a:ea typeface="微軟正黑體" panose="020B0604030504040204" charset="-120"/>
              </a:rPr>
              <a:t>Individual statements of comprehensive income</a:t>
            </a:r>
            <a:r>
              <a:rPr lang="zh-TW" altLang="en-US" b="1" dirty="0" smtClean="0">
                <a:latin typeface="微軟正黑體" panose="020B0604030504040204" charset="-120"/>
                <a:ea typeface="微軟正黑體" panose="020B0604030504040204" charset="-120"/>
              </a:rPr>
              <a:t>  </a:t>
            </a:r>
            <a:endParaRPr lang="zh-TW" altLang="en-US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527175"/>
            <a:ext cx="9982200" cy="4783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11319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3200" b="1" dirty="0">
                <a:latin typeface="微軟正黑體" panose="020B0604030504040204" charset="-120"/>
                <a:ea typeface="微軟正黑體" panose="020B0604030504040204" charset="-120"/>
              </a:rPr>
              <a:t>Review of </a:t>
            </a:r>
            <a:r>
              <a:rPr lang="en-US" altLang="zh-TW" sz="3200" b="1" dirty="0" err="1">
                <a:latin typeface="微軟正黑體" panose="020B0604030504040204" charset="-120"/>
                <a:ea typeface="微軟正黑體" panose="020B0604030504040204" charset="-120"/>
              </a:rPr>
              <a:t>perations</a:t>
            </a:r>
            <a:r>
              <a:rPr lang="en-US" altLang="zh-TW" sz="3200" b="1" dirty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-</a:t>
            </a:r>
            <a:r>
              <a:rPr lang="en-US" altLang="zh-TW" sz="2400" b="1" dirty="0">
                <a:latin typeface="微軟正黑體" panose="020B0604030504040204" charset="-120"/>
                <a:ea typeface="微軟正黑體" panose="020B0604030504040204" charset="-120"/>
              </a:rPr>
              <a:t> Individual balance sheets</a:t>
            </a:r>
            <a:endParaRPr lang="zh-TW" altLang="en-US" sz="24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35" name="money-button_17561"/>
          <p:cNvSpPr>
            <a:spLocks noChangeAspect="1"/>
          </p:cNvSpPr>
          <p:nvPr/>
        </p:nvSpPr>
        <p:spPr bwMode="auto">
          <a:xfrm>
            <a:off x="7466155" y="5617334"/>
            <a:ext cx="547545" cy="546590"/>
          </a:xfrm>
          <a:custGeom>
            <a:avLst/>
            <a:gdLst>
              <a:gd name="connsiteX0" fmla="*/ 305548 w 605945"/>
              <a:gd name="connsiteY0" fmla="*/ 331023 h 604887"/>
              <a:gd name="connsiteX1" fmla="*/ 329913 w 605945"/>
              <a:gd name="connsiteY1" fmla="*/ 345623 h 604887"/>
              <a:gd name="connsiteX2" fmla="*/ 340054 w 605945"/>
              <a:gd name="connsiteY2" fmla="*/ 366141 h 604887"/>
              <a:gd name="connsiteX3" fmla="*/ 331493 w 605945"/>
              <a:gd name="connsiteY3" fmla="*/ 389684 h 604887"/>
              <a:gd name="connsiteX4" fmla="*/ 305548 w 605945"/>
              <a:gd name="connsiteY4" fmla="*/ 400601 h 604887"/>
              <a:gd name="connsiteX5" fmla="*/ 298421 w 605945"/>
              <a:gd name="connsiteY5" fmla="*/ 203087 h 604887"/>
              <a:gd name="connsiteX6" fmla="*/ 298421 w 605945"/>
              <a:gd name="connsiteY6" fmla="*/ 267654 h 604887"/>
              <a:gd name="connsiteX7" fmla="*/ 275241 w 605945"/>
              <a:gd name="connsiteY7" fmla="*/ 252926 h 604887"/>
              <a:gd name="connsiteX8" fmla="*/ 265890 w 605945"/>
              <a:gd name="connsiteY8" fmla="*/ 232938 h 604887"/>
              <a:gd name="connsiteX9" fmla="*/ 272870 w 605945"/>
              <a:gd name="connsiteY9" fmla="*/ 212292 h 604887"/>
              <a:gd name="connsiteX10" fmla="*/ 298421 w 605945"/>
              <a:gd name="connsiteY10" fmla="*/ 203087 h 604887"/>
              <a:gd name="connsiteX11" fmla="*/ 281440 w 605945"/>
              <a:gd name="connsiteY11" fmla="*/ 124369 h 604887"/>
              <a:gd name="connsiteX12" fmla="*/ 281440 w 605945"/>
              <a:gd name="connsiteY12" fmla="*/ 160392 h 604887"/>
              <a:gd name="connsiteX13" fmla="*/ 232448 w 605945"/>
              <a:gd name="connsiteY13" fmla="*/ 184714 h 604887"/>
              <a:gd name="connsiteX14" fmla="*/ 214405 w 605945"/>
              <a:gd name="connsiteY14" fmla="*/ 237564 h 604887"/>
              <a:gd name="connsiteX15" fmla="*/ 220200 w 605945"/>
              <a:gd name="connsiteY15" fmla="*/ 268985 h 604887"/>
              <a:gd name="connsiteX16" fmla="*/ 235477 w 605945"/>
              <a:gd name="connsiteY16" fmla="*/ 291729 h 604887"/>
              <a:gd name="connsiteX17" fmla="*/ 257076 w 605945"/>
              <a:gd name="connsiteY17" fmla="*/ 308031 h 604887"/>
              <a:gd name="connsiteX18" fmla="*/ 281440 w 605945"/>
              <a:gd name="connsiteY18" fmla="*/ 320258 h 604887"/>
              <a:gd name="connsiteX19" fmla="*/ 281440 w 605945"/>
              <a:gd name="connsiteY19" fmla="*/ 400716 h 604887"/>
              <a:gd name="connsiteX20" fmla="*/ 250622 w 605945"/>
              <a:gd name="connsiteY20" fmla="*/ 395063 h 604887"/>
              <a:gd name="connsiteX21" fmla="*/ 230604 w 605945"/>
              <a:gd name="connsiteY21" fmla="*/ 386781 h 604887"/>
              <a:gd name="connsiteX22" fmla="*/ 215195 w 605945"/>
              <a:gd name="connsiteY22" fmla="*/ 432006 h 604887"/>
              <a:gd name="connsiteX23" fmla="*/ 241799 w 605945"/>
              <a:gd name="connsiteY23" fmla="*/ 441340 h 604887"/>
              <a:gd name="connsiteX24" fmla="*/ 281440 w 605945"/>
              <a:gd name="connsiteY24" fmla="*/ 446205 h 604887"/>
              <a:gd name="connsiteX25" fmla="*/ 281440 w 605945"/>
              <a:gd name="connsiteY25" fmla="*/ 480649 h 604887"/>
              <a:gd name="connsiteX26" fmla="*/ 322661 w 605945"/>
              <a:gd name="connsiteY26" fmla="*/ 480649 h 604887"/>
              <a:gd name="connsiteX27" fmla="*/ 322661 w 605945"/>
              <a:gd name="connsiteY27" fmla="*/ 443707 h 604887"/>
              <a:gd name="connsiteX28" fmla="*/ 373102 w 605945"/>
              <a:gd name="connsiteY28" fmla="*/ 417413 h 604887"/>
              <a:gd name="connsiteX29" fmla="*/ 391671 w 605945"/>
              <a:gd name="connsiteY29" fmla="*/ 360618 h 604887"/>
              <a:gd name="connsiteX30" fmla="*/ 385482 w 605945"/>
              <a:gd name="connsiteY30" fmla="*/ 329986 h 604887"/>
              <a:gd name="connsiteX31" fmla="*/ 369678 w 605945"/>
              <a:gd name="connsiteY31" fmla="*/ 307637 h 604887"/>
              <a:gd name="connsiteX32" fmla="*/ 347421 w 605945"/>
              <a:gd name="connsiteY32" fmla="*/ 291203 h 604887"/>
              <a:gd name="connsiteX33" fmla="*/ 322661 w 605945"/>
              <a:gd name="connsiteY33" fmla="*/ 278714 h 604887"/>
              <a:gd name="connsiteX34" fmla="*/ 322661 w 605945"/>
              <a:gd name="connsiteY34" fmla="*/ 204302 h 604887"/>
              <a:gd name="connsiteX35" fmla="*/ 345972 w 605945"/>
              <a:gd name="connsiteY35" fmla="*/ 209035 h 604887"/>
              <a:gd name="connsiteX36" fmla="*/ 363093 w 605945"/>
              <a:gd name="connsiteY36" fmla="*/ 215346 h 604887"/>
              <a:gd name="connsiteX37" fmla="*/ 377316 w 605945"/>
              <a:gd name="connsiteY37" fmla="*/ 171830 h 604887"/>
              <a:gd name="connsiteX38" fmla="*/ 353216 w 605945"/>
              <a:gd name="connsiteY38" fmla="*/ 163547 h 604887"/>
              <a:gd name="connsiteX39" fmla="*/ 322661 w 605945"/>
              <a:gd name="connsiteY39" fmla="*/ 158814 h 604887"/>
              <a:gd name="connsiteX40" fmla="*/ 322661 w 605945"/>
              <a:gd name="connsiteY40" fmla="*/ 124369 h 604887"/>
              <a:gd name="connsiteX41" fmla="*/ 303038 w 605945"/>
              <a:gd name="connsiteY41" fmla="*/ 0 h 604887"/>
              <a:gd name="connsiteX42" fmla="*/ 605945 w 605945"/>
              <a:gd name="connsiteY42" fmla="*/ 302509 h 604887"/>
              <a:gd name="connsiteX43" fmla="*/ 303038 w 605945"/>
              <a:gd name="connsiteY43" fmla="*/ 604887 h 604887"/>
              <a:gd name="connsiteX44" fmla="*/ 0 w 605945"/>
              <a:gd name="connsiteY44" fmla="*/ 302509 h 604887"/>
              <a:gd name="connsiteX45" fmla="*/ 303038 w 605945"/>
              <a:gd name="connsiteY45" fmla="*/ 0 h 60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605945" h="604887">
                <a:moveTo>
                  <a:pt x="305548" y="331023"/>
                </a:moveTo>
                <a:cubicBezTo>
                  <a:pt x="315031" y="335364"/>
                  <a:pt x="323196" y="340362"/>
                  <a:pt x="329913" y="345623"/>
                </a:cubicBezTo>
                <a:cubicBezTo>
                  <a:pt x="336761" y="351015"/>
                  <a:pt x="340054" y="357855"/>
                  <a:pt x="340054" y="366141"/>
                </a:cubicBezTo>
                <a:cubicBezTo>
                  <a:pt x="340054" y="375874"/>
                  <a:pt x="337288" y="383634"/>
                  <a:pt x="331493" y="389684"/>
                </a:cubicBezTo>
                <a:cubicBezTo>
                  <a:pt x="325830" y="395735"/>
                  <a:pt x="317270" y="399286"/>
                  <a:pt x="305548" y="400601"/>
                </a:cubicBezTo>
                <a:close/>
                <a:moveTo>
                  <a:pt x="298421" y="203087"/>
                </a:moveTo>
                <a:lnTo>
                  <a:pt x="298421" y="267654"/>
                </a:lnTo>
                <a:cubicBezTo>
                  <a:pt x="289202" y="263052"/>
                  <a:pt x="281431" y="258186"/>
                  <a:pt x="275241" y="252926"/>
                </a:cubicBezTo>
                <a:cubicBezTo>
                  <a:pt x="269051" y="247534"/>
                  <a:pt x="265890" y="240959"/>
                  <a:pt x="265890" y="232938"/>
                </a:cubicBezTo>
                <a:cubicBezTo>
                  <a:pt x="265890" y="224785"/>
                  <a:pt x="268261" y="217815"/>
                  <a:pt x="272870" y="212292"/>
                </a:cubicBezTo>
                <a:cubicBezTo>
                  <a:pt x="277480" y="206638"/>
                  <a:pt x="286041" y="203613"/>
                  <a:pt x="298421" y="203087"/>
                </a:cubicBezTo>
                <a:close/>
                <a:moveTo>
                  <a:pt x="281440" y="124369"/>
                </a:moveTo>
                <a:lnTo>
                  <a:pt x="281440" y="160392"/>
                </a:lnTo>
                <a:cubicBezTo>
                  <a:pt x="260763" y="164073"/>
                  <a:pt x="244433" y="172224"/>
                  <a:pt x="232448" y="184714"/>
                </a:cubicBezTo>
                <a:cubicBezTo>
                  <a:pt x="220463" y="197334"/>
                  <a:pt x="214405" y="214820"/>
                  <a:pt x="214405" y="237564"/>
                </a:cubicBezTo>
                <a:cubicBezTo>
                  <a:pt x="214405" y="249790"/>
                  <a:pt x="216381" y="260176"/>
                  <a:pt x="220200" y="268985"/>
                </a:cubicBezTo>
                <a:cubicBezTo>
                  <a:pt x="224019" y="277925"/>
                  <a:pt x="229024" y="285418"/>
                  <a:pt x="235477" y="291729"/>
                </a:cubicBezTo>
                <a:cubicBezTo>
                  <a:pt x="241799" y="298171"/>
                  <a:pt x="248910" y="303561"/>
                  <a:pt x="257076" y="308031"/>
                </a:cubicBezTo>
                <a:cubicBezTo>
                  <a:pt x="265109" y="312501"/>
                  <a:pt x="273274" y="316577"/>
                  <a:pt x="281440" y="320258"/>
                </a:cubicBezTo>
                <a:lnTo>
                  <a:pt x="281440" y="400716"/>
                </a:lnTo>
                <a:cubicBezTo>
                  <a:pt x="269455" y="399665"/>
                  <a:pt x="259314" y="397693"/>
                  <a:pt x="250622" y="395063"/>
                </a:cubicBezTo>
                <a:cubicBezTo>
                  <a:pt x="242062" y="392434"/>
                  <a:pt x="235345" y="389673"/>
                  <a:pt x="230604" y="386781"/>
                </a:cubicBezTo>
                <a:lnTo>
                  <a:pt x="215195" y="432006"/>
                </a:lnTo>
                <a:cubicBezTo>
                  <a:pt x="221517" y="435556"/>
                  <a:pt x="230341" y="438579"/>
                  <a:pt x="241799" y="441340"/>
                </a:cubicBezTo>
                <a:cubicBezTo>
                  <a:pt x="253125" y="443970"/>
                  <a:pt x="266294" y="445547"/>
                  <a:pt x="281440" y="446205"/>
                </a:cubicBezTo>
                <a:lnTo>
                  <a:pt x="281440" y="480649"/>
                </a:lnTo>
                <a:lnTo>
                  <a:pt x="322661" y="480649"/>
                </a:lnTo>
                <a:lnTo>
                  <a:pt x="322661" y="443707"/>
                </a:lnTo>
                <a:cubicBezTo>
                  <a:pt x="343997" y="439763"/>
                  <a:pt x="360854" y="431086"/>
                  <a:pt x="373102" y="417413"/>
                </a:cubicBezTo>
                <a:cubicBezTo>
                  <a:pt x="385482" y="403872"/>
                  <a:pt x="391671" y="384940"/>
                  <a:pt x="391671" y="360618"/>
                </a:cubicBezTo>
                <a:cubicBezTo>
                  <a:pt x="391671" y="348786"/>
                  <a:pt x="389564" y="338532"/>
                  <a:pt x="385482" y="329986"/>
                </a:cubicBezTo>
                <a:cubicBezTo>
                  <a:pt x="381399" y="321441"/>
                  <a:pt x="376131" y="313947"/>
                  <a:pt x="369678" y="307637"/>
                </a:cubicBezTo>
                <a:cubicBezTo>
                  <a:pt x="363093" y="301326"/>
                  <a:pt x="355718" y="295804"/>
                  <a:pt x="347421" y="291203"/>
                </a:cubicBezTo>
                <a:cubicBezTo>
                  <a:pt x="339124" y="286602"/>
                  <a:pt x="330827" y="282526"/>
                  <a:pt x="322661" y="278714"/>
                </a:cubicBezTo>
                <a:lnTo>
                  <a:pt x="322661" y="204302"/>
                </a:lnTo>
                <a:cubicBezTo>
                  <a:pt x="331354" y="205354"/>
                  <a:pt x="339124" y="206932"/>
                  <a:pt x="345972" y="209035"/>
                </a:cubicBezTo>
                <a:cubicBezTo>
                  <a:pt x="352952" y="211139"/>
                  <a:pt x="358615" y="213242"/>
                  <a:pt x="363093" y="215346"/>
                </a:cubicBezTo>
                <a:lnTo>
                  <a:pt x="377316" y="171830"/>
                </a:lnTo>
                <a:cubicBezTo>
                  <a:pt x="369941" y="168674"/>
                  <a:pt x="361908" y="165913"/>
                  <a:pt x="353216" y="163547"/>
                </a:cubicBezTo>
                <a:cubicBezTo>
                  <a:pt x="344523" y="161181"/>
                  <a:pt x="334251" y="159603"/>
                  <a:pt x="322661" y="158814"/>
                </a:cubicBezTo>
                <a:lnTo>
                  <a:pt x="322661" y="124369"/>
                </a:lnTo>
                <a:close/>
                <a:moveTo>
                  <a:pt x="303038" y="0"/>
                </a:moveTo>
                <a:cubicBezTo>
                  <a:pt x="470032" y="0"/>
                  <a:pt x="605945" y="135676"/>
                  <a:pt x="605945" y="302509"/>
                </a:cubicBezTo>
                <a:cubicBezTo>
                  <a:pt x="605945" y="469212"/>
                  <a:pt x="470032" y="604887"/>
                  <a:pt x="303038" y="604887"/>
                </a:cubicBezTo>
                <a:cubicBezTo>
                  <a:pt x="135913" y="604887"/>
                  <a:pt x="0" y="469212"/>
                  <a:pt x="0" y="302509"/>
                </a:cubicBezTo>
                <a:cubicBezTo>
                  <a:pt x="0" y="135676"/>
                  <a:pt x="135913" y="0"/>
                  <a:pt x="30303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6" name="settings_208899"/>
          <p:cNvSpPr>
            <a:spLocks noChangeAspect="1"/>
          </p:cNvSpPr>
          <p:nvPr/>
        </p:nvSpPr>
        <p:spPr bwMode="auto">
          <a:xfrm>
            <a:off x="2908300" y="5044132"/>
            <a:ext cx="542637" cy="590302"/>
          </a:xfrm>
          <a:custGeom>
            <a:avLst/>
            <a:gdLst>
              <a:gd name="connsiteX0" fmla="*/ 241655 w 555851"/>
              <a:gd name="connsiteY0" fmla="*/ 289216 h 604677"/>
              <a:gd name="connsiteX1" fmla="*/ 203045 w 555851"/>
              <a:gd name="connsiteY1" fmla="*/ 327684 h 604677"/>
              <a:gd name="connsiteX2" fmla="*/ 186895 w 555851"/>
              <a:gd name="connsiteY2" fmla="*/ 311463 h 604677"/>
              <a:gd name="connsiteX3" fmla="*/ 170003 w 555851"/>
              <a:gd name="connsiteY3" fmla="*/ 328240 h 604677"/>
              <a:gd name="connsiteX4" fmla="*/ 186245 w 555851"/>
              <a:gd name="connsiteY4" fmla="*/ 344555 h 604677"/>
              <a:gd name="connsiteX5" fmla="*/ 203045 w 555851"/>
              <a:gd name="connsiteY5" fmla="*/ 361425 h 604677"/>
              <a:gd name="connsiteX6" fmla="*/ 219937 w 555851"/>
              <a:gd name="connsiteY6" fmla="*/ 344555 h 604677"/>
              <a:gd name="connsiteX7" fmla="*/ 258547 w 555851"/>
              <a:gd name="connsiteY7" fmla="*/ 305994 h 604677"/>
              <a:gd name="connsiteX8" fmla="*/ 478047 w 555851"/>
              <a:gd name="connsiteY8" fmla="*/ 253503 h 604677"/>
              <a:gd name="connsiteX9" fmla="*/ 458738 w 555851"/>
              <a:gd name="connsiteY9" fmla="*/ 286875 h 604677"/>
              <a:gd name="connsiteX10" fmla="*/ 492158 w 555851"/>
              <a:gd name="connsiteY10" fmla="*/ 306157 h 604677"/>
              <a:gd name="connsiteX11" fmla="*/ 511468 w 555851"/>
              <a:gd name="connsiteY11" fmla="*/ 272785 h 604677"/>
              <a:gd name="connsiteX12" fmla="*/ 478047 w 555851"/>
              <a:gd name="connsiteY12" fmla="*/ 253503 h 604677"/>
              <a:gd name="connsiteX13" fmla="*/ 208031 w 555851"/>
              <a:gd name="connsiteY13" fmla="*/ 252289 h 604677"/>
              <a:gd name="connsiteX14" fmla="*/ 237015 w 555851"/>
              <a:gd name="connsiteY14" fmla="*/ 255568 h 604677"/>
              <a:gd name="connsiteX15" fmla="*/ 284164 w 555851"/>
              <a:gd name="connsiteY15" fmla="*/ 347892 h 604677"/>
              <a:gd name="connsiteX16" fmla="*/ 191721 w 555851"/>
              <a:gd name="connsiteY16" fmla="*/ 394980 h 604677"/>
              <a:gd name="connsiteX17" fmla="*/ 144572 w 555851"/>
              <a:gd name="connsiteY17" fmla="*/ 302657 h 604677"/>
              <a:gd name="connsiteX18" fmla="*/ 208031 w 555851"/>
              <a:gd name="connsiteY18" fmla="*/ 252289 h 604677"/>
              <a:gd name="connsiteX19" fmla="*/ 471456 w 555851"/>
              <a:gd name="connsiteY19" fmla="*/ 209192 h 604677"/>
              <a:gd name="connsiteX20" fmla="*/ 478883 w 555851"/>
              <a:gd name="connsiteY20" fmla="*/ 213549 h 604677"/>
              <a:gd name="connsiteX21" fmla="*/ 481390 w 555851"/>
              <a:gd name="connsiteY21" fmla="*/ 222727 h 604677"/>
              <a:gd name="connsiteX22" fmla="*/ 503484 w 555851"/>
              <a:gd name="connsiteY22" fmla="*/ 225693 h 604677"/>
              <a:gd name="connsiteX23" fmla="*/ 508219 w 555851"/>
              <a:gd name="connsiteY23" fmla="*/ 217535 h 604677"/>
              <a:gd name="connsiteX24" fmla="*/ 516481 w 555851"/>
              <a:gd name="connsiteY24" fmla="*/ 215311 h 604677"/>
              <a:gd name="connsiteX25" fmla="*/ 525393 w 555851"/>
              <a:gd name="connsiteY25" fmla="*/ 220502 h 604677"/>
              <a:gd name="connsiteX26" fmla="*/ 527621 w 555851"/>
              <a:gd name="connsiteY26" fmla="*/ 228752 h 604677"/>
              <a:gd name="connsiteX27" fmla="*/ 522980 w 555851"/>
              <a:gd name="connsiteY27" fmla="*/ 236910 h 604677"/>
              <a:gd name="connsiteX28" fmla="*/ 536534 w 555851"/>
              <a:gd name="connsiteY28" fmla="*/ 254615 h 604677"/>
              <a:gd name="connsiteX29" fmla="*/ 545631 w 555851"/>
              <a:gd name="connsiteY29" fmla="*/ 252112 h 604677"/>
              <a:gd name="connsiteX30" fmla="*/ 553058 w 555851"/>
              <a:gd name="connsiteY30" fmla="*/ 256469 h 604677"/>
              <a:gd name="connsiteX31" fmla="*/ 555658 w 555851"/>
              <a:gd name="connsiteY31" fmla="*/ 266296 h 604677"/>
              <a:gd name="connsiteX32" fmla="*/ 551294 w 555851"/>
              <a:gd name="connsiteY32" fmla="*/ 273712 h 604677"/>
              <a:gd name="connsiteX33" fmla="*/ 542289 w 555851"/>
              <a:gd name="connsiteY33" fmla="*/ 276214 h 604677"/>
              <a:gd name="connsiteX34" fmla="*/ 539319 w 555851"/>
              <a:gd name="connsiteY34" fmla="*/ 298370 h 604677"/>
              <a:gd name="connsiteX35" fmla="*/ 547488 w 555851"/>
              <a:gd name="connsiteY35" fmla="*/ 303005 h 604677"/>
              <a:gd name="connsiteX36" fmla="*/ 549716 w 555851"/>
              <a:gd name="connsiteY36" fmla="*/ 311348 h 604677"/>
              <a:gd name="connsiteX37" fmla="*/ 544517 w 555851"/>
              <a:gd name="connsiteY37" fmla="*/ 320247 h 604677"/>
              <a:gd name="connsiteX38" fmla="*/ 536162 w 555851"/>
              <a:gd name="connsiteY38" fmla="*/ 322472 h 604677"/>
              <a:gd name="connsiteX39" fmla="*/ 527993 w 555851"/>
              <a:gd name="connsiteY39" fmla="*/ 317744 h 604677"/>
              <a:gd name="connsiteX40" fmla="*/ 510354 w 555851"/>
              <a:gd name="connsiteY40" fmla="*/ 331371 h 604677"/>
              <a:gd name="connsiteX41" fmla="*/ 512768 w 555851"/>
              <a:gd name="connsiteY41" fmla="*/ 340456 h 604677"/>
              <a:gd name="connsiteX42" fmla="*/ 508497 w 555851"/>
              <a:gd name="connsiteY42" fmla="*/ 347872 h 604677"/>
              <a:gd name="connsiteX43" fmla="*/ 498564 w 555851"/>
              <a:gd name="connsiteY43" fmla="*/ 350467 h 604677"/>
              <a:gd name="connsiteX44" fmla="*/ 491137 w 555851"/>
              <a:gd name="connsiteY44" fmla="*/ 346203 h 604677"/>
              <a:gd name="connsiteX45" fmla="*/ 488631 w 555851"/>
              <a:gd name="connsiteY45" fmla="*/ 337026 h 604677"/>
              <a:gd name="connsiteX46" fmla="*/ 466536 w 555851"/>
              <a:gd name="connsiteY46" fmla="*/ 334059 h 604677"/>
              <a:gd name="connsiteX47" fmla="*/ 461801 w 555851"/>
              <a:gd name="connsiteY47" fmla="*/ 342217 h 604677"/>
              <a:gd name="connsiteX48" fmla="*/ 453539 w 555851"/>
              <a:gd name="connsiteY48" fmla="*/ 344442 h 604677"/>
              <a:gd name="connsiteX49" fmla="*/ 444627 w 555851"/>
              <a:gd name="connsiteY49" fmla="*/ 339250 h 604677"/>
              <a:gd name="connsiteX50" fmla="*/ 442399 w 555851"/>
              <a:gd name="connsiteY50" fmla="*/ 331000 h 604677"/>
              <a:gd name="connsiteX51" fmla="*/ 447041 w 555851"/>
              <a:gd name="connsiteY51" fmla="*/ 322843 h 604677"/>
              <a:gd name="connsiteX52" fmla="*/ 433487 w 555851"/>
              <a:gd name="connsiteY52" fmla="*/ 305137 h 604677"/>
              <a:gd name="connsiteX53" fmla="*/ 424389 w 555851"/>
              <a:gd name="connsiteY53" fmla="*/ 307640 h 604677"/>
              <a:gd name="connsiteX54" fmla="*/ 416962 w 555851"/>
              <a:gd name="connsiteY54" fmla="*/ 303283 h 604677"/>
              <a:gd name="connsiteX55" fmla="*/ 414363 w 555851"/>
              <a:gd name="connsiteY55" fmla="*/ 293364 h 604677"/>
              <a:gd name="connsiteX56" fmla="*/ 418726 w 555851"/>
              <a:gd name="connsiteY56" fmla="*/ 285948 h 604677"/>
              <a:gd name="connsiteX57" fmla="*/ 427731 w 555851"/>
              <a:gd name="connsiteY57" fmla="*/ 283538 h 604677"/>
              <a:gd name="connsiteX58" fmla="*/ 430702 w 555851"/>
              <a:gd name="connsiteY58" fmla="*/ 261382 h 604677"/>
              <a:gd name="connsiteX59" fmla="*/ 422532 w 555851"/>
              <a:gd name="connsiteY59" fmla="*/ 256655 h 604677"/>
              <a:gd name="connsiteX60" fmla="*/ 420304 w 555851"/>
              <a:gd name="connsiteY60" fmla="*/ 248404 h 604677"/>
              <a:gd name="connsiteX61" fmla="*/ 425503 w 555851"/>
              <a:gd name="connsiteY61" fmla="*/ 239505 h 604677"/>
              <a:gd name="connsiteX62" fmla="*/ 433858 w 555851"/>
              <a:gd name="connsiteY62" fmla="*/ 237281 h 604677"/>
              <a:gd name="connsiteX63" fmla="*/ 442027 w 555851"/>
              <a:gd name="connsiteY63" fmla="*/ 242008 h 604677"/>
              <a:gd name="connsiteX64" fmla="*/ 459666 w 555851"/>
              <a:gd name="connsiteY64" fmla="*/ 228381 h 604677"/>
              <a:gd name="connsiteX65" fmla="*/ 457252 w 555851"/>
              <a:gd name="connsiteY65" fmla="*/ 219204 h 604677"/>
              <a:gd name="connsiteX66" fmla="*/ 461523 w 555851"/>
              <a:gd name="connsiteY66" fmla="*/ 211788 h 604677"/>
              <a:gd name="connsiteX67" fmla="*/ 244452 w 555851"/>
              <a:gd name="connsiteY67" fmla="*/ 193244 h 604677"/>
              <a:gd name="connsiteX68" fmla="*/ 233125 w 555851"/>
              <a:gd name="connsiteY68" fmla="*/ 198992 h 604677"/>
              <a:gd name="connsiteX69" fmla="*/ 226997 w 555851"/>
              <a:gd name="connsiteY69" fmla="*/ 218090 h 604677"/>
              <a:gd name="connsiteX70" fmla="*/ 184844 w 555851"/>
              <a:gd name="connsiteY70" fmla="*/ 221427 h 604677"/>
              <a:gd name="connsiteX71" fmla="*/ 175745 w 555851"/>
              <a:gd name="connsiteY71" fmla="*/ 203535 h 604677"/>
              <a:gd name="connsiteX72" fmla="*/ 163675 w 555851"/>
              <a:gd name="connsiteY72" fmla="*/ 199734 h 604677"/>
              <a:gd name="connsiteX73" fmla="*/ 142041 w 555851"/>
              <a:gd name="connsiteY73" fmla="*/ 210673 h 604677"/>
              <a:gd name="connsiteX74" fmla="*/ 138235 w 555851"/>
              <a:gd name="connsiteY74" fmla="*/ 222725 h 604677"/>
              <a:gd name="connsiteX75" fmla="*/ 147334 w 555851"/>
              <a:gd name="connsiteY75" fmla="*/ 240618 h 604677"/>
              <a:gd name="connsiteX76" fmla="*/ 120036 w 555851"/>
              <a:gd name="connsiteY76" fmla="*/ 272602 h 604677"/>
              <a:gd name="connsiteX77" fmla="*/ 100817 w 555851"/>
              <a:gd name="connsiteY77" fmla="*/ 266483 h 604677"/>
              <a:gd name="connsiteX78" fmla="*/ 89582 w 555851"/>
              <a:gd name="connsiteY78" fmla="*/ 272139 h 604677"/>
              <a:gd name="connsiteX79" fmla="*/ 82155 w 555851"/>
              <a:gd name="connsiteY79" fmla="*/ 295130 h 604677"/>
              <a:gd name="connsiteX80" fmla="*/ 87818 w 555851"/>
              <a:gd name="connsiteY80" fmla="*/ 306348 h 604677"/>
              <a:gd name="connsiteX81" fmla="*/ 107038 w 555851"/>
              <a:gd name="connsiteY81" fmla="*/ 312559 h 604677"/>
              <a:gd name="connsiteX82" fmla="*/ 110380 w 555851"/>
              <a:gd name="connsiteY82" fmla="*/ 354556 h 604677"/>
              <a:gd name="connsiteX83" fmla="*/ 92368 w 555851"/>
              <a:gd name="connsiteY83" fmla="*/ 363734 h 604677"/>
              <a:gd name="connsiteX84" fmla="*/ 88561 w 555851"/>
              <a:gd name="connsiteY84" fmla="*/ 375693 h 604677"/>
              <a:gd name="connsiteX85" fmla="*/ 99610 w 555851"/>
              <a:gd name="connsiteY85" fmla="*/ 397387 h 604677"/>
              <a:gd name="connsiteX86" fmla="*/ 111587 w 555851"/>
              <a:gd name="connsiteY86" fmla="*/ 401188 h 604677"/>
              <a:gd name="connsiteX87" fmla="*/ 129507 w 555851"/>
              <a:gd name="connsiteY87" fmla="*/ 392010 h 604677"/>
              <a:gd name="connsiteX88" fmla="*/ 161632 w 555851"/>
              <a:gd name="connsiteY88" fmla="*/ 419359 h 604677"/>
              <a:gd name="connsiteX89" fmla="*/ 155411 w 555851"/>
              <a:gd name="connsiteY89" fmla="*/ 438549 h 604677"/>
              <a:gd name="connsiteX90" fmla="*/ 161075 w 555851"/>
              <a:gd name="connsiteY90" fmla="*/ 449767 h 604677"/>
              <a:gd name="connsiteX91" fmla="*/ 184101 w 555851"/>
              <a:gd name="connsiteY91" fmla="*/ 457184 h 604677"/>
              <a:gd name="connsiteX92" fmla="*/ 195429 w 555851"/>
              <a:gd name="connsiteY92" fmla="*/ 451529 h 604677"/>
              <a:gd name="connsiteX93" fmla="*/ 201557 w 555851"/>
              <a:gd name="connsiteY93" fmla="*/ 432338 h 604677"/>
              <a:gd name="connsiteX94" fmla="*/ 243709 w 555851"/>
              <a:gd name="connsiteY94" fmla="*/ 429001 h 604677"/>
              <a:gd name="connsiteX95" fmla="*/ 252808 w 555851"/>
              <a:gd name="connsiteY95" fmla="*/ 446893 h 604677"/>
              <a:gd name="connsiteX96" fmla="*/ 264879 w 555851"/>
              <a:gd name="connsiteY96" fmla="*/ 450787 h 604677"/>
              <a:gd name="connsiteX97" fmla="*/ 286512 w 555851"/>
              <a:gd name="connsiteY97" fmla="*/ 439755 h 604677"/>
              <a:gd name="connsiteX98" fmla="*/ 290319 w 555851"/>
              <a:gd name="connsiteY98" fmla="*/ 427795 h 604677"/>
              <a:gd name="connsiteX99" fmla="*/ 281220 w 555851"/>
              <a:gd name="connsiteY99" fmla="*/ 409810 h 604677"/>
              <a:gd name="connsiteX100" fmla="*/ 308517 w 555851"/>
              <a:gd name="connsiteY100" fmla="*/ 377826 h 604677"/>
              <a:gd name="connsiteX101" fmla="*/ 327736 w 555851"/>
              <a:gd name="connsiteY101" fmla="*/ 384037 h 604677"/>
              <a:gd name="connsiteX102" fmla="*/ 338971 w 555851"/>
              <a:gd name="connsiteY102" fmla="*/ 378289 h 604677"/>
              <a:gd name="connsiteX103" fmla="*/ 346399 w 555851"/>
              <a:gd name="connsiteY103" fmla="*/ 355298 h 604677"/>
              <a:gd name="connsiteX104" fmla="*/ 340735 w 555851"/>
              <a:gd name="connsiteY104" fmla="*/ 344080 h 604677"/>
              <a:gd name="connsiteX105" fmla="*/ 321516 w 555851"/>
              <a:gd name="connsiteY105" fmla="*/ 337869 h 604677"/>
              <a:gd name="connsiteX106" fmla="*/ 318173 w 555851"/>
              <a:gd name="connsiteY106" fmla="*/ 295872 h 604677"/>
              <a:gd name="connsiteX107" fmla="*/ 336185 w 555851"/>
              <a:gd name="connsiteY107" fmla="*/ 286694 h 604677"/>
              <a:gd name="connsiteX108" fmla="*/ 339992 w 555851"/>
              <a:gd name="connsiteY108" fmla="*/ 274734 h 604677"/>
              <a:gd name="connsiteX109" fmla="*/ 328943 w 555851"/>
              <a:gd name="connsiteY109" fmla="*/ 253133 h 604677"/>
              <a:gd name="connsiteX110" fmla="*/ 316966 w 555851"/>
              <a:gd name="connsiteY110" fmla="*/ 249240 h 604677"/>
              <a:gd name="connsiteX111" fmla="*/ 299046 w 555851"/>
              <a:gd name="connsiteY111" fmla="*/ 258418 h 604677"/>
              <a:gd name="connsiteX112" fmla="*/ 266921 w 555851"/>
              <a:gd name="connsiteY112" fmla="*/ 231069 h 604677"/>
              <a:gd name="connsiteX113" fmla="*/ 273142 w 555851"/>
              <a:gd name="connsiteY113" fmla="*/ 211971 h 604677"/>
              <a:gd name="connsiteX114" fmla="*/ 267478 w 555851"/>
              <a:gd name="connsiteY114" fmla="*/ 200661 h 604677"/>
              <a:gd name="connsiteX115" fmla="*/ 226625 w 555851"/>
              <a:gd name="connsiteY115" fmla="*/ 150413 h 604677"/>
              <a:gd name="connsiteX116" fmla="*/ 389387 w 555851"/>
              <a:gd name="connsiteY116" fmla="*/ 320439 h 604677"/>
              <a:gd name="connsiteX117" fmla="*/ 346584 w 555851"/>
              <a:gd name="connsiteY117" fmla="*/ 440033 h 604677"/>
              <a:gd name="connsiteX118" fmla="*/ 346584 w 555851"/>
              <a:gd name="connsiteY118" fmla="*/ 518835 h 604677"/>
              <a:gd name="connsiteX119" fmla="*/ 334793 w 555851"/>
              <a:gd name="connsiteY119" fmla="*/ 535337 h 604677"/>
              <a:gd name="connsiteX120" fmla="*/ 132664 w 555851"/>
              <a:gd name="connsiteY120" fmla="*/ 604033 h 604677"/>
              <a:gd name="connsiteX121" fmla="*/ 117158 w 555851"/>
              <a:gd name="connsiteY121" fmla="*/ 593001 h 604677"/>
              <a:gd name="connsiteX122" fmla="*/ 117158 w 555851"/>
              <a:gd name="connsiteY122" fmla="*/ 550726 h 604677"/>
              <a:gd name="connsiteX123" fmla="*/ 69156 w 555851"/>
              <a:gd name="connsiteY123" fmla="*/ 550726 h 604677"/>
              <a:gd name="connsiteX124" fmla="*/ 38331 w 555851"/>
              <a:gd name="connsiteY124" fmla="*/ 519947 h 604677"/>
              <a:gd name="connsiteX125" fmla="*/ 38331 w 555851"/>
              <a:gd name="connsiteY125" fmla="*/ 435768 h 604677"/>
              <a:gd name="connsiteX126" fmla="*/ 15304 w 555851"/>
              <a:gd name="connsiteY126" fmla="*/ 435768 h 604677"/>
              <a:gd name="connsiteX127" fmla="*/ 2399 w 555851"/>
              <a:gd name="connsiteY127" fmla="*/ 412406 h 604677"/>
              <a:gd name="connsiteX128" fmla="*/ 24775 w 555851"/>
              <a:gd name="connsiteY128" fmla="*/ 372912 h 604677"/>
              <a:gd name="connsiteX129" fmla="*/ 38145 w 555851"/>
              <a:gd name="connsiteY129" fmla="*/ 318214 h 604677"/>
              <a:gd name="connsiteX130" fmla="*/ 38702 w 555851"/>
              <a:gd name="connsiteY130" fmla="*/ 313394 h 604677"/>
              <a:gd name="connsiteX131" fmla="*/ 226625 w 555851"/>
              <a:gd name="connsiteY131" fmla="*/ 150413 h 604677"/>
              <a:gd name="connsiteX132" fmla="*/ 423046 w 555851"/>
              <a:gd name="connsiteY132" fmla="*/ 63873 h 604677"/>
              <a:gd name="connsiteX133" fmla="*/ 395346 w 555851"/>
              <a:gd name="connsiteY133" fmla="*/ 75553 h 604677"/>
              <a:gd name="connsiteX134" fmla="*/ 395624 w 555851"/>
              <a:gd name="connsiteY134" fmla="*/ 130989 h 604677"/>
              <a:gd name="connsiteX135" fmla="*/ 451141 w 555851"/>
              <a:gd name="connsiteY135" fmla="*/ 130804 h 604677"/>
              <a:gd name="connsiteX136" fmla="*/ 450955 w 555851"/>
              <a:gd name="connsiteY136" fmla="*/ 75275 h 604677"/>
              <a:gd name="connsiteX137" fmla="*/ 423046 w 555851"/>
              <a:gd name="connsiteY137" fmla="*/ 63873 h 604677"/>
              <a:gd name="connsiteX138" fmla="*/ 430160 w 555851"/>
              <a:gd name="connsiteY138" fmla="*/ 1 h 604677"/>
              <a:gd name="connsiteX139" fmla="*/ 438886 w 555851"/>
              <a:gd name="connsiteY139" fmla="*/ 8622 h 604677"/>
              <a:gd name="connsiteX140" fmla="*/ 438701 w 555851"/>
              <a:gd name="connsiteY140" fmla="*/ 22342 h 604677"/>
              <a:gd name="connsiteX141" fmla="*/ 468409 w 555851"/>
              <a:gd name="connsiteY141" fmla="*/ 34486 h 604677"/>
              <a:gd name="connsiteX142" fmla="*/ 477878 w 555851"/>
              <a:gd name="connsiteY142" fmla="*/ 24845 h 604677"/>
              <a:gd name="connsiteX143" fmla="*/ 490318 w 555851"/>
              <a:gd name="connsiteY143" fmla="*/ 24752 h 604677"/>
              <a:gd name="connsiteX144" fmla="*/ 500809 w 555851"/>
              <a:gd name="connsiteY144" fmla="*/ 35135 h 604677"/>
              <a:gd name="connsiteX145" fmla="*/ 500902 w 555851"/>
              <a:gd name="connsiteY145" fmla="*/ 47464 h 604677"/>
              <a:gd name="connsiteX146" fmla="*/ 491432 w 555851"/>
              <a:gd name="connsiteY146" fmla="*/ 57105 h 604677"/>
              <a:gd name="connsiteX147" fmla="*/ 503873 w 555851"/>
              <a:gd name="connsiteY147" fmla="*/ 86677 h 604677"/>
              <a:gd name="connsiteX148" fmla="*/ 517427 w 555851"/>
              <a:gd name="connsiteY148" fmla="*/ 86492 h 604677"/>
              <a:gd name="connsiteX149" fmla="*/ 526154 w 555851"/>
              <a:gd name="connsiteY149" fmla="*/ 95206 h 604677"/>
              <a:gd name="connsiteX150" fmla="*/ 526339 w 555851"/>
              <a:gd name="connsiteY150" fmla="*/ 109853 h 604677"/>
              <a:gd name="connsiteX151" fmla="*/ 517613 w 555851"/>
              <a:gd name="connsiteY151" fmla="*/ 118660 h 604677"/>
              <a:gd name="connsiteX152" fmla="*/ 504151 w 555851"/>
              <a:gd name="connsiteY152" fmla="*/ 118752 h 604677"/>
              <a:gd name="connsiteX153" fmla="*/ 491989 w 555851"/>
              <a:gd name="connsiteY153" fmla="*/ 148417 h 604677"/>
              <a:gd name="connsiteX154" fmla="*/ 501645 w 555851"/>
              <a:gd name="connsiteY154" fmla="*/ 157966 h 604677"/>
              <a:gd name="connsiteX155" fmla="*/ 501830 w 555851"/>
              <a:gd name="connsiteY155" fmla="*/ 170295 h 604677"/>
              <a:gd name="connsiteX156" fmla="*/ 491432 w 555851"/>
              <a:gd name="connsiteY156" fmla="*/ 180863 h 604677"/>
              <a:gd name="connsiteX157" fmla="*/ 478992 w 555851"/>
              <a:gd name="connsiteY157" fmla="*/ 180956 h 604677"/>
              <a:gd name="connsiteX158" fmla="*/ 469337 w 555851"/>
              <a:gd name="connsiteY158" fmla="*/ 171408 h 604677"/>
              <a:gd name="connsiteX159" fmla="*/ 439815 w 555851"/>
              <a:gd name="connsiteY159" fmla="*/ 183923 h 604677"/>
              <a:gd name="connsiteX160" fmla="*/ 439908 w 555851"/>
              <a:gd name="connsiteY160" fmla="*/ 197364 h 604677"/>
              <a:gd name="connsiteX161" fmla="*/ 431274 w 555851"/>
              <a:gd name="connsiteY161" fmla="*/ 206171 h 604677"/>
              <a:gd name="connsiteX162" fmla="*/ 416884 w 555851"/>
              <a:gd name="connsiteY162" fmla="*/ 206078 h 604677"/>
              <a:gd name="connsiteX163" fmla="*/ 408064 w 555851"/>
              <a:gd name="connsiteY163" fmla="*/ 197364 h 604677"/>
              <a:gd name="connsiteX164" fmla="*/ 407972 w 555851"/>
              <a:gd name="connsiteY164" fmla="*/ 183923 h 604677"/>
              <a:gd name="connsiteX165" fmla="*/ 378264 w 555851"/>
              <a:gd name="connsiteY165" fmla="*/ 171779 h 604677"/>
              <a:gd name="connsiteX166" fmla="*/ 368701 w 555851"/>
              <a:gd name="connsiteY166" fmla="*/ 181420 h 604677"/>
              <a:gd name="connsiteX167" fmla="*/ 356354 w 555851"/>
              <a:gd name="connsiteY167" fmla="*/ 181605 h 604677"/>
              <a:gd name="connsiteX168" fmla="*/ 345863 w 555851"/>
              <a:gd name="connsiteY168" fmla="*/ 171222 h 604677"/>
              <a:gd name="connsiteX169" fmla="*/ 345678 w 555851"/>
              <a:gd name="connsiteY169" fmla="*/ 158800 h 604677"/>
              <a:gd name="connsiteX170" fmla="*/ 355240 w 555851"/>
              <a:gd name="connsiteY170" fmla="*/ 149159 h 604677"/>
              <a:gd name="connsiteX171" fmla="*/ 342707 w 555851"/>
              <a:gd name="connsiteY171" fmla="*/ 119679 h 604677"/>
              <a:gd name="connsiteX172" fmla="*/ 329245 w 555851"/>
              <a:gd name="connsiteY172" fmla="*/ 119772 h 604677"/>
              <a:gd name="connsiteX173" fmla="*/ 320426 w 555851"/>
              <a:gd name="connsiteY173" fmla="*/ 111151 h 604677"/>
              <a:gd name="connsiteX174" fmla="*/ 320333 w 555851"/>
              <a:gd name="connsiteY174" fmla="*/ 96411 h 604677"/>
              <a:gd name="connsiteX175" fmla="*/ 328967 w 555851"/>
              <a:gd name="connsiteY175" fmla="*/ 87604 h 604677"/>
              <a:gd name="connsiteX176" fmla="*/ 342521 w 555851"/>
              <a:gd name="connsiteY176" fmla="*/ 87512 h 604677"/>
              <a:gd name="connsiteX177" fmla="*/ 354590 w 555851"/>
              <a:gd name="connsiteY177" fmla="*/ 57847 h 604677"/>
              <a:gd name="connsiteX178" fmla="*/ 344935 w 555851"/>
              <a:gd name="connsiteY178" fmla="*/ 48299 h 604677"/>
              <a:gd name="connsiteX179" fmla="*/ 344842 w 555851"/>
              <a:gd name="connsiteY179" fmla="*/ 35969 h 604677"/>
              <a:gd name="connsiteX180" fmla="*/ 355240 w 555851"/>
              <a:gd name="connsiteY180" fmla="*/ 25494 h 604677"/>
              <a:gd name="connsiteX181" fmla="*/ 367587 w 555851"/>
              <a:gd name="connsiteY181" fmla="*/ 25308 h 604677"/>
              <a:gd name="connsiteX182" fmla="*/ 377242 w 555851"/>
              <a:gd name="connsiteY182" fmla="*/ 34857 h 604677"/>
              <a:gd name="connsiteX183" fmla="*/ 406857 w 555851"/>
              <a:gd name="connsiteY183" fmla="*/ 22342 h 604677"/>
              <a:gd name="connsiteX184" fmla="*/ 406765 w 555851"/>
              <a:gd name="connsiteY184" fmla="*/ 8900 h 604677"/>
              <a:gd name="connsiteX185" fmla="*/ 415399 w 555851"/>
              <a:gd name="connsiteY185" fmla="*/ 93 h 604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</a:cxnLst>
            <a:rect l="l" t="t" r="r" b="b"/>
            <a:pathLst>
              <a:path w="555851" h="604677">
                <a:moveTo>
                  <a:pt x="241655" y="289216"/>
                </a:moveTo>
                <a:lnTo>
                  <a:pt x="203045" y="327684"/>
                </a:lnTo>
                <a:lnTo>
                  <a:pt x="186895" y="311463"/>
                </a:lnTo>
                <a:lnTo>
                  <a:pt x="170003" y="328240"/>
                </a:lnTo>
                <a:lnTo>
                  <a:pt x="186245" y="344555"/>
                </a:lnTo>
                <a:lnTo>
                  <a:pt x="203045" y="361425"/>
                </a:lnTo>
                <a:lnTo>
                  <a:pt x="219937" y="344555"/>
                </a:lnTo>
                <a:lnTo>
                  <a:pt x="258547" y="305994"/>
                </a:lnTo>
                <a:close/>
                <a:moveTo>
                  <a:pt x="478047" y="253503"/>
                </a:moveTo>
                <a:cubicBezTo>
                  <a:pt x="463565" y="257304"/>
                  <a:pt x="454839" y="272228"/>
                  <a:pt x="458738" y="286875"/>
                </a:cubicBezTo>
                <a:cubicBezTo>
                  <a:pt x="462544" y="301336"/>
                  <a:pt x="477490" y="309957"/>
                  <a:pt x="492158" y="306157"/>
                </a:cubicBezTo>
                <a:cubicBezTo>
                  <a:pt x="506641" y="302263"/>
                  <a:pt x="515274" y="287338"/>
                  <a:pt x="511468" y="272785"/>
                </a:cubicBezTo>
                <a:cubicBezTo>
                  <a:pt x="507569" y="258323"/>
                  <a:pt x="492623" y="249610"/>
                  <a:pt x="478047" y="253503"/>
                </a:cubicBezTo>
                <a:close/>
                <a:moveTo>
                  <a:pt x="208031" y="252289"/>
                </a:moveTo>
                <a:cubicBezTo>
                  <a:pt x="217535" y="251455"/>
                  <a:pt x="227362" y="252463"/>
                  <a:pt x="237015" y="255568"/>
                </a:cubicBezTo>
                <a:cubicBezTo>
                  <a:pt x="275440" y="268082"/>
                  <a:pt x="296601" y="309331"/>
                  <a:pt x="284164" y="347892"/>
                </a:cubicBezTo>
                <a:cubicBezTo>
                  <a:pt x="271634" y="386360"/>
                  <a:pt x="230332" y="407494"/>
                  <a:pt x="191721" y="394980"/>
                </a:cubicBezTo>
                <a:cubicBezTo>
                  <a:pt x="153204" y="382559"/>
                  <a:pt x="132042" y="341218"/>
                  <a:pt x="144572" y="302657"/>
                </a:cubicBezTo>
                <a:cubicBezTo>
                  <a:pt x="153900" y="273875"/>
                  <a:pt x="179516" y="254792"/>
                  <a:pt x="208031" y="252289"/>
                </a:cubicBezTo>
                <a:close/>
                <a:moveTo>
                  <a:pt x="471456" y="209192"/>
                </a:moveTo>
                <a:cubicBezTo>
                  <a:pt x="474705" y="208358"/>
                  <a:pt x="478047" y="210305"/>
                  <a:pt x="478883" y="213549"/>
                </a:cubicBezTo>
                <a:lnTo>
                  <a:pt x="481390" y="222727"/>
                </a:lnTo>
                <a:cubicBezTo>
                  <a:pt x="489002" y="222170"/>
                  <a:pt x="496615" y="223283"/>
                  <a:pt x="503484" y="225693"/>
                </a:cubicBezTo>
                <a:lnTo>
                  <a:pt x="508219" y="217535"/>
                </a:lnTo>
                <a:cubicBezTo>
                  <a:pt x="509797" y="214569"/>
                  <a:pt x="513510" y="213549"/>
                  <a:pt x="516481" y="215311"/>
                </a:cubicBezTo>
                <a:lnTo>
                  <a:pt x="525393" y="220502"/>
                </a:lnTo>
                <a:cubicBezTo>
                  <a:pt x="528364" y="222078"/>
                  <a:pt x="529385" y="225786"/>
                  <a:pt x="527621" y="228752"/>
                </a:cubicBezTo>
                <a:lnTo>
                  <a:pt x="522980" y="236910"/>
                </a:lnTo>
                <a:cubicBezTo>
                  <a:pt x="528550" y="241730"/>
                  <a:pt x="533192" y="247756"/>
                  <a:pt x="536534" y="254615"/>
                </a:cubicBezTo>
                <a:lnTo>
                  <a:pt x="545631" y="252112"/>
                </a:lnTo>
                <a:cubicBezTo>
                  <a:pt x="548788" y="251278"/>
                  <a:pt x="552130" y="253225"/>
                  <a:pt x="553058" y="256469"/>
                </a:cubicBezTo>
                <a:lnTo>
                  <a:pt x="555658" y="266296"/>
                </a:lnTo>
                <a:cubicBezTo>
                  <a:pt x="556493" y="269540"/>
                  <a:pt x="554544" y="272877"/>
                  <a:pt x="551294" y="273712"/>
                </a:cubicBezTo>
                <a:lnTo>
                  <a:pt x="542289" y="276214"/>
                </a:lnTo>
                <a:cubicBezTo>
                  <a:pt x="542754" y="283909"/>
                  <a:pt x="541640" y="291417"/>
                  <a:pt x="539319" y="298370"/>
                </a:cubicBezTo>
                <a:lnTo>
                  <a:pt x="547488" y="303005"/>
                </a:lnTo>
                <a:cubicBezTo>
                  <a:pt x="550459" y="304673"/>
                  <a:pt x="551387" y="308381"/>
                  <a:pt x="549716" y="311348"/>
                </a:cubicBezTo>
                <a:lnTo>
                  <a:pt x="544517" y="320247"/>
                </a:lnTo>
                <a:cubicBezTo>
                  <a:pt x="542846" y="323213"/>
                  <a:pt x="539133" y="324140"/>
                  <a:pt x="536162" y="322472"/>
                </a:cubicBezTo>
                <a:lnTo>
                  <a:pt x="527993" y="317744"/>
                </a:lnTo>
                <a:cubicBezTo>
                  <a:pt x="523165" y="323306"/>
                  <a:pt x="517131" y="328034"/>
                  <a:pt x="510354" y="331371"/>
                </a:cubicBezTo>
                <a:lnTo>
                  <a:pt x="512768" y="340456"/>
                </a:lnTo>
                <a:cubicBezTo>
                  <a:pt x="513696" y="343700"/>
                  <a:pt x="511654" y="347037"/>
                  <a:pt x="508497" y="347872"/>
                </a:cubicBezTo>
                <a:lnTo>
                  <a:pt x="498564" y="350467"/>
                </a:lnTo>
                <a:cubicBezTo>
                  <a:pt x="495315" y="351394"/>
                  <a:pt x="491973" y="349355"/>
                  <a:pt x="491137" y="346203"/>
                </a:cubicBezTo>
                <a:lnTo>
                  <a:pt x="488631" y="337026"/>
                </a:lnTo>
                <a:cubicBezTo>
                  <a:pt x="481018" y="337489"/>
                  <a:pt x="473406" y="336377"/>
                  <a:pt x="466536" y="334059"/>
                </a:cubicBezTo>
                <a:lnTo>
                  <a:pt x="461801" y="342217"/>
                </a:lnTo>
                <a:cubicBezTo>
                  <a:pt x="460223" y="345183"/>
                  <a:pt x="456510" y="346203"/>
                  <a:pt x="453539" y="344442"/>
                </a:cubicBezTo>
                <a:lnTo>
                  <a:pt x="444627" y="339250"/>
                </a:lnTo>
                <a:cubicBezTo>
                  <a:pt x="441656" y="337675"/>
                  <a:pt x="440635" y="333967"/>
                  <a:pt x="442399" y="331000"/>
                </a:cubicBezTo>
                <a:lnTo>
                  <a:pt x="447041" y="322843"/>
                </a:lnTo>
                <a:cubicBezTo>
                  <a:pt x="441470" y="318022"/>
                  <a:pt x="436829" y="311904"/>
                  <a:pt x="433487" y="305137"/>
                </a:cubicBezTo>
                <a:lnTo>
                  <a:pt x="424389" y="307640"/>
                </a:lnTo>
                <a:cubicBezTo>
                  <a:pt x="421232" y="308474"/>
                  <a:pt x="417890" y="306527"/>
                  <a:pt x="416962" y="303283"/>
                </a:cubicBezTo>
                <a:lnTo>
                  <a:pt x="414363" y="293364"/>
                </a:lnTo>
                <a:cubicBezTo>
                  <a:pt x="413527" y="290212"/>
                  <a:pt x="415477" y="286875"/>
                  <a:pt x="418726" y="285948"/>
                </a:cubicBezTo>
                <a:lnTo>
                  <a:pt x="427731" y="283538"/>
                </a:lnTo>
                <a:cubicBezTo>
                  <a:pt x="427267" y="275844"/>
                  <a:pt x="428381" y="268335"/>
                  <a:pt x="430702" y="261382"/>
                </a:cubicBezTo>
                <a:lnTo>
                  <a:pt x="422532" y="256655"/>
                </a:lnTo>
                <a:cubicBezTo>
                  <a:pt x="419561" y="255079"/>
                  <a:pt x="418633" y="251371"/>
                  <a:pt x="420304" y="248404"/>
                </a:cubicBezTo>
                <a:lnTo>
                  <a:pt x="425503" y="239505"/>
                </a:lnTo>
                <a:cubicBezTo>
                  <a:pt x="427174" y="236539"/>
                  <a:pt x="430887" y="235519"/>
                  <a:pt x="433858" y="237281"/>
                </a:cubicBezTo>
                <a:lnTo>
                  <a:pt x="442027" y="242008"/>
                </a:lnTo>
                <a:cubicBezTo>
                  <a:pt x="446855" y="236446"/>
                  <a:pt x="452889" y="231719"/>
                  <a:pt x="459666" y="228381"/>
                </a:cubicBezTo>
                <a:lnTo>
                  <a:pt x="457252" y="219204"/>
                </a:lnTo>
                <a:cubicBezTo>
                  <a:pt x="456324" y="216052"/>
                  <a:pt x="458366" y="212715"/>
                  <a:pt x="461523" y="211788"/>
                </a:cubicBezTo>
                <a:close/>
                <a:moveTo>
                  <a:pt x="244452" y="193244"/>
                </a:moveTo>
                <a:cubicBezTo>
                  <a:pt x="239717" y="191761"/>
                  <a:pt x="234610" y="194264"/>
                  <a:pt x="233125" y="198992"/>
                </a:cubicBezTo>
                <a:lnTo>
                  <a:pt x="226997" y="218090"/>
                </a:lnTo>
                <a:cubicBezTo>
                  <a:pt x="212605" y="216421"/>
                  <a:pt x="198214" y="217626"/>
                  <a:pt x="184844" y="221427"/>
                </a:cubicBezTo>
                <a:lnTo>
                  <a:pt x="175745" y="203535"/>
                </a:lnTo>
                <a:cubicBezTo>
                  <a:pt x="173517" y="199177"/>
                  <a:pt x="168039" y="197509"/>
                  <a:pt x="163675" y="199734"/>
                </a:cubicBezTo>
                <a:lnTo>
                  <a:pt x="142041" y="210673"/>
                </a:lnTo>
                <a:cubicBezTo>
                  <a:pt x="137677" y="212898"/>
                  <a:pt x="136006" y="218368"/>
                  <a:pt x="138235" y="222725"/>
                </a:cubicBezTo>
                <a:lnTo>
                  <a:pt x="147334" y="240618"/>
                </a:lnTo>
                <a:cubicBezTo>
                  <a:pt x="136470" y="249147"/>
                  <a:pt x="127093" y="259994"/>
                  <a:pt x="120036" y="272602"/>
                </a:cubicBezTo>
                <a:lnTo>
                  <a:pt x="100817" y="266483"/>
                </a:lnTo>
                <a:cubicBezTo>
                  <a:pt x="96082" y="265000"/>
                  <a:pt x="91068" y="267410"/>
                  <a:pt x="89582" y="272139"/>
                </a:cubicBezTo>
                <a:lnTo>
                  <a:pt x="82155" y="295130"/>
                </a:lnTo>
                <a:cubicBezTo>
                  <a:pt x="80669" y="299858"/>
                  <a:pt x="83083" y="304865"/>
                  <a:pt x="87818" y="306348"/>
                </a:cubicBezTo>
                <a:lnTo>
                  <a:pt x="107038" y="312559"/>
                </a:lnTo>
                <a:cubicBezTo>
                  <a:pt x="105274" y="326929"/>
                  <a:pt x="106481" y="341113"/>
                  <a:pt x="110380" y="354556"/>
                </a:cubicBezTo>
                <a:lnTo>
                  <a:pt x="92368" y="363734"/>
                </a:lnTo>
                <a:cubicBezTo>
                  <a:pt x="88097" y="365959"/>
                  <a:pt x="86333" y="371429"/>
                  <a:pt x="88561" y="375693"/>
                </a:cubicBezTo>
                <a:lnTo>
                  <a:pt x="99610" y="397387"/>
                </a:lnTo>
                <a:cubicBezTo>
                  <a:pt x="101838" y="401652"/>
                  <a:pt x="107223" y="403413"/>
                  <a:pt x="111587" y="401188"/>
                </a:cubicBezTo>
                <a:lnTo>
                  <a:pt x="129507" y="392010"/>
                </a:lnTo>
                <a:cubicBezTo>
                  <a:pt x="138235" y="402950"/>
                  <a:pt x="149005" y="412313"/>
                  <a:pt x="161632" y="419359"/>
                </a:cubicBezTo>
                <a:lnTo>
                  <a:pt x="155411" y="438549"/>
                </a:lnTo>
                <a:cubicBezTo>
                  <a:pt x="153833" y="443185"/>
                  <a:pt x="156433" y="448284"/>
                  <a:pt x="161075" y="449767"/>
                </a:cubicBezTo>
                <a:lnTo>
                  <a:pt x="184101" y="457184"/>
                </a:lnTo>
                <a:cubicBezTo>
                  <a:pt x="188836" y="458667"/>
                  <a:pt x="193943" y="456164"/>
                  <a:pt x="195429" y="451529"/>
                </a:cubicBezTo>
                <a:lnTo>
                  <a:pt x="201557" y="432338"/>
                </a:lnTo>
                <a:cubicBezTo>
                  <a:pt x="215948" y="434100"/>
                  <a:pt x="230339" y="432802"/>
                  <a:pt x="243709" y="429001"/>
                </a:cubicBezTo>
                <a:lnTo>
                  <a:pt x="252808" y="446893"/>
                </a:lnTo>
                <a:cubicBezTo>
                  <a:pt x="255037" y="451250"/>
                  <a:pt x="260515" y="453012"/>
                  <a:pt x="264879" y="450787"/>
                </a:cubicBezTo>
                <a:lnTo>
                  <a:pt x="286512" y="439755"/>
                </a:lnTo>
                <a:cubicBezTo>
                  <a:pt x="290876" y="437530"/>
                  <a:pt x="292547" y="432060"/>
                  <a:pt x="290319" y="427795"/>
                </a:cubicBezTo>
                <a:lnTo>
                  <a:pt x="281220" y="409810"/>
                </a:lnTo>
                <a:cubicBezTo>
                  <a:pt x="292083" y="401188"/>
                  <a:pt x="301461" y="390434"/>
                  <a:pt x="308517" y="377826"/>
                </a:cubicBezTo>
                <a:lnTo>
                  <a:pt x="327736" y="384037"/>
                </a:lnTo>
                <a:cubicBezTo>
                  <a:pt x="332472" y="385520"/>
                  <a:pt x="337485" y="383017"/>
                  <a:pt x="338971" y="378289"/>
                </a:cubicBezTo>
                <a:lnTo>
                  <a:pt x="346399" y="355298"/>
                </a:lnTo>
                <a:cubicBezTo>
                  <a:pt x="347884" y="350662"/>
                  <a:pt x="345470" y="345656"/>
                  <a:pt x="340735" y="344080"/>
                </a:cubicBezTo>
                <a:lnTo>
                  <a:pt x="321516" y="337869"/>
                </a:lnTo>
                <a:cubicBezTo>
                  <a:pt x="323280" y="323592"/>
                  <a:pt x="322073" y="309222"/>
                  <a:pt x="318173" y="295872"/>
                </a:cubicBezTo>
                <a:lnTo>
                  <a:pt x="336185" y="286694"/>
                </a:lnTo>
                <a:cubicBezTo>
                  <a:pt x="340456" y="284469"/>
                  <a:pt x="342221" y="279092"/>
                  <a:pt x="339992" y="274734"/>
                </a:cubicBezTo>
                <a:lnTo>
                  <a:pt x="328943" y="253133"/>
                </a:lnTo>
                <a:cubicBezTo>
                  <a:pt x="326715" y="248776"/>
                  <a:pt x="321330" y="247015"/>
                  <a:pt x="316966" y="249240"/>
                </a:cubicBezTo>
                <a:lnTo>
                  <a:pt x="299046" y="258418"/>
                </a:lnTo>
                <a:cubicBezTo>
                  <a:pt x="290319" y="247571"/>
                  <a:pt x="279548" y="238115"/>
                  <a:pt x="266921" y="231069"/>
                </a:cubicBezTo>
                <a:lnTo>
                  <a:pt x="273142" y="211971"/>
                </a:lnTo>
                <a:cubicBezTo>
                  <a:pt x="274628" y="207243"/>
                  <a:pt x="272121" y="202144"/>
                  <a:pt x="267478" y="200661"/>
                </a:cubicBezTo>
                <a:close/>
                <a:moveTo>
                  <a:pt x="226625" y="150413"/>
                </a:moveTo>
                <a:cubicBezTo>
                  <a:pt x="315573" y="156717"/>
                  <a:pt x="386880" y="231254"/>
                  <a:pt x="389387" y="320439"/>
                </a:cubicBezTo>
                <a:cubicBezTo>
                  <a:pt x="390594" y="366237"/>
                  <a:pt x="374160" y="408141"/>
                  <a:pt x="346584" y="440033"/>
                </a:cubicBezTo>
                <a:lnTo>
                  <a:pt x="346584" y="518835"/>
                </a:lnTo>
                <a:cubicBezTo>
                  <a:pt x="346584" y="526251"/>
                  <a:pt x="341849" y="532926"/>
                  <a:pt x="334793" y="535337"/>
                </a:cubicBezTo>
                <a:lnTo>
                  <a:pt x="132664" y="604033"/>
                </a:lnTo>
                <a:cubicBezTo>
                  <a:pt x="124957" y="606629"/>
                  <a:pt x="117158" y="601067"/>
                  <a:pt x="117158" y="593001"/>
                </a:cubicBezTo>
                <a:lnTo>
                  <a:pt x="117158" y="550726"/>
                </a:lnTo>
                <a:lnTo>
                  <a:pt x="69156" y="550726"/>
                </a:lnTo>
                <a:cubicBezTo>
                  <a:pt x="52165" y="550726"/>
                  <a:pt x="38331" y="537005"/>
                  <a:pt x="38331" y="519947"/>
                </a:cubicBezTo>
                <a:lnTo>
                  <a:pt x="38331" y="435768"/>
                </a:lnTo>
                <a:lnTo>
                  <a:pt x="15304" y="435768"/>
                </a:lnTo>
                <a:cubicBezTo>
                  <a:pt x="3141" y="435768"/>
                  <a:pt x="-4008" y="422604"/>
                  <a:pt x="2399" y="412406"/>
                </a:cubicBezTo>
                <a:cubicBezTo>
                  <a:pt x="8991" y="402208"/>
                  <a:pt x="16976" y="387745"/>
                  <a:pt x="24775" y="372912"/>
                </a:cubicBezTo>
                <a:cubicBezTo>
                  <a:pt x="32203" y="358821"/>
                  <a:pt x="38145" y="334160"/>
                  <a:pt x="38145" y="318214"/>
                </a:cubicBezTo>
                <a:lnTo>
                  <a:pt x="38702" y="313394"/>
                </a:lnTo>
                <a:cubicBezTo>
                  <a:pt x="45016" y="217997"/>
                  <a:pt x="127836" y="143367"/>
                  <a:pt x="226625" y="150413"/>
                </a:cubicBezTo>
                <a:close/>
                <a:moveTo>
                  <a:pt x="423046" y="63873"/>
                </a:moveTo>
                <a:cubicBezTo>
                  <a:pt x="412985" y="63919"/>
                  <a:pt x="402958" y="67813"/>
                  <a:pt x="395346" y="75553"/>
                </a:cubicBezTo>
                <a:cubicBezTo>
                  <a:pt x="380027" y="90942"/>
                  <a:pt x="380120" y="115786"/>
                  <a:pt x="395624" y="130989"/>
                </a:cubicBezTo>
                <a:cubicBezTo>
                  <a:pt x="411035" y="146193"/>
                  <a:pt x="435916" y="146100"/>
                  <a:pt x="451141" y="130804"/>
                </a:cubicBezTo>
                <a:cubicBezTo>
                  <a:pt x="466552" y="115322"/>
                  <a:pt x="466366" y="90478"/>
                  <a:pt x="450955" y="75275"/>
                </a:cubicBezTo>
                <a:cubicBezTo>
                  <a:pt x="443203" y="67627"/>
                  <a:pt x="433107" y="63826"/>
                  <a:pt x="423046" y="63873"/>
                </a:cubicBezTo>
                <a:close/>
                <a:moveTo>
                  <a:pt x="430160" y="1"/>
                </a:moveTo>
                <a:cubicBezTo>
                  <a:pt x="434987" y="-92"/>
                  <a:pt x="438886" y="3801"/>
                  <a:pt x="438886" y="8622"/>
                </a:cubicBezTo>
                <a:lnTo>
                  <a:pt x="438701" y="22342"/>
                </a:lnTo>
                <a:cubicBezTo>
                  <a:pt x="449099" y="24381"/>
                  <a:pt x="459218" y="28460"/>
                  <a:pt x="468409" y="34486"/>
                </a:cubicBezTo>
                <a:lnTo>
                  <a:pt x="477878" y="24845"/>
                </a:lnTo>
                <a:cubicBezTo>
                  <a:pt x="481220" y="21415"/>
                  <a:pt x="486791" y="21229"/>
                  <a:pt x="490318" y="24752"/>
                </a:cubicBezTo>
                <a:lnTo>
                  <a:pt x="500809" y="35135"/>
                </a:lnTo>
                <a:cubicBezTo>
                  <a:pt x="504244" y="38472"/>
                  <a:pt x="504430" y="44034"/>
                  <a:pt x="500902" y="47464"/>
                </a:cubicBezTo>
                <a:lnTo>
                  <a:pt x="491432" y="57105"/>
                </a:lnTo>
                <a:cubicBezTo>
                  <a:pt x="497560" y="66097"/>
                  <a:pt x="501830" y="76295"/>
                  <a:pt x="503873" y="86677"/>
                </a:cubicBezTo>
                <a:lnTo>
                  <a:pt x="517427" y="86492"/>
                </a:lnTo>
                <a:cubicBezTo>
                  <a:pt x="522254" y="86399"/>
                  <a:pt x="526154" y="90385"/>
                  <a:pt x="526154" y="95206"/>
                </a:cubicBezTo>
                <a:lnTo>
                  <a:pt x="526339" y="109853"/>
                </a:lnTo>
                <a:cubicBezTo>
                  <a:pt x="526432" y="114674"/>
                  <a:pt x="522440" y="118660"/>
                  <a:pt x="517613" y="118660"/>
                </a:cubicBezTo>
                <a:lnTo>
                  <a:pt x="504151" y="118752"/>
                </a:lnTo>
                <a:cubicBezTo>
                  <a:pt x="502202" y="129135"/>
                  <a:pt x="498117" y="139332"/>
                  <a:pt x="491989" y="148417"/>
                </a:cubicBezTo>
                <a:lnTo>
                  <a:pt x="501645" y="157966"/>
                </a:lnTo>
                <a:cubicBezTo>
                  <a:pt x="505172" y="161303"/>
                  <a:pt x="505265" y="166865"/>
                  <a:pt x="501830" y="170295"/>
                </a:cubicBezTo>
                <a:lnTo>
                  <a:pt x="491432" y="180863"/>
                </a:lnTo>
                <a:cubicBezTo>
                  <a:pt x="488090" y="184293"/>
                  <a:pt x="482520" y="184386"/>
                  <a:pt x="478992" y="180956"/>
                </a:cubicBezTo>
                <a:lnTo>
                  <a:pt x="469337" y="171408"/>
                </a:lnTo>
                <a:cubicBezTo>
                  <a:pt x="460332" y="177619"/>
                  <a:pt x="450213" y="181790"/>
                  <a:pt x="439815" y="183923"/>
                </a:cubicBezTo>
                <a:lnTo>
                  <a:pt x="439908" y="197364"/>
                </a:lnTo>
                <a:cubicBezTo>
                  <a:pt x="440000" y="202185"/>
                  <a:pt x="436101" y="206171"/>
                  <a:pt x="431274" y="206171"/>
                </a:cubicBezTo>
                <a:lnTo>
                  <a:pt x="416884" y="206078"/>
                </a:lnTo>
                <a:cubicBezTo>
                  <a:pt x="412056" y="206171"/>
                  <a:pt x="408064" y="202185"/>
                  <a:pt x="408064" y="197364"/>
                </a:cubicBezTo>
                <a:lnTo>
                  <a:pt x="407972" y="183923"/>
                </a:lnTo>
                <a:cubicBezTo>
                  <a:pt x="397574" y="181976"/>
                  <a:pt x="387454" y="177897"/>
                  <a:pt x="378264" y="171779"/>
                </a:cubicBezTo>
                <a:lnTo>
                  <a:pt x="368701" y="181420"/>
                </a:lnTo>
                <a:cubicBezTo>
                  <a:pt x="365359" y="184942"/>
                  <a:pt x="359789" y="185035"/>
                  <a:pt x="356354" y="181605"/>
                </a:cubicBezTo>
                <a:lnTo>
                  <a:pt x="345863" y="171222"/>
                </a:lnTo>
                <a:cubicBezTo>
                  <a:pt x="342335" y="167885"/>
                  <a:pt x="342243" y="162323"/>
                  <a:pt x="345678" y="158800"/>
                </a:cubicBezTo>
                <a:lnTo>
                  <a:pt x="355240" y="149159"/>
                </a:lnTo>
                <a:cubicBezTo>
                  <a:pt x="349020" y="140167"/>
                  <a:pt x="344842" y="130062"/>
                  <a:pt x="342707" y="119679"/>
                </a:cubicBezTo>
                <a:lnTo>
                  <a:pt x="329245" y="119772"/>
                </a:lnTo>
                <a:cubicBezTo>
                  <a:pt x="324418" y="119865"/>
                  <a:pt x="320426" y="115971"/>
                  <a:pt x="320426" y="111151"/>
                </a:cubicBezTo>
                <a:lnTo>
                  <a:pt x="320333" y="96411"/>
                </a:lnTo>
                <a:cubicBezTo>
                  <a:pt x="320240" y="91591"/>
                  <a:pt x="324139" y="87604"/>
                  <a:pt x="328967" y="87604"/>
                </a:cubicBezTo>
                <a:lnTo>
                  <a:pt x="342521" y="87512"/>
                </a:lnTo>
                <a:cubicBezTo>
                  <a:pt x="344471" y="77129"/>
                  <a:pt x="348556" y="67024"/>
                  <a:pt x="354590" y="57847"/>
                </a:cubicBezTo>
                <a:lnTo>
                  <a:pt x="344935" y="48299"/>
                </a:lnTo>
                <a:cubicBezTo>
                  <a:pt x="341500" y="44961"/>
                  <a:pt x="341407" y="39399"/>
                  <a:pt x="344842" y="35969"/>
                </a:cubicBezTo>
                <a:lnTo>
                  <a:pt x="355240" y="25494"/>
                </a:lnTo>
                <a:cubicBezTo>
                  <a:pt x="358582" y="21971"/>
                  <a:pt x="364152" y="21878"/>
                  <a:pt x="367587" y="25308"/>
                </a:cubicBezTo>
                <a:lnTo>
                  <a:pt x="377242" y="34857"/>
                </a:lnTo>
                <a:cubicBezTo>
                  <a:pt x="386340" y="28646"/>
                  <a:pt x="396460" y="24474"/>
                  <a:pt x="406857" y="22342"/>
                </a:cubicBezTo>
                <a:lnTo>
                  <a:pt x="406765" y="8900"/>
                </a:lnTo>
                <a:cubicBezTo>
                  <a:pt x="406579" y="4079"/>
                  <a:pt x="410571" y="93"/>
                  <a:pt x="415399" y="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7" name="3d-house_63950"/>
          <p:cNvSpPr>
            <a:spLocks noChangeAspect="1"/>
          </p:cNvSpPr>
          <p:nvPr/>
        </p:nvSpPr>
        <p:spPr bwMode="auto">
          <a:xfrm>
            <a:off x="6032500" y="3073383"/>
            <a:ext cx="533400" cy="554848"/>
          </a:xfrm>
          <a:custGeom>
            <a:avLst/>
            <a:gdLst>
              <a:gd name="connsiteX0" fmla="*/ 148750 w 582862"/>
              <a:gd name="connsiteY0" fmla="*/ 432393 h 606298"/>
              <a:gd name="connsiteX1" fmla="*/ 146216 w 582862"/>
              <a:gd name="connsiteY1" fmla="*/ 433025 h 606298"/>
              <a:gd name="connsiteX2" fmla="*/ 145029 w 582862"/>
              <a:gd name="connsiteY2" fmla="*/ 435396 h 606298"/>
              <a:gd name="connsiteX3" fmla="*/ 145029 w 582862"/>
              <a:gd name="connsiteY3" fmla="*/ 497528 h 606298"/>
              <a:gd name="connsiteX4" fmla="*/ 147087 w 582862"/>
              <a:gd name="connsiteY4" fmla="*/ 500374 h 606298"/>
              <a:gd name="connsiteX5" fmla="*/ 180974 w 582862"/>
              <a:gd name="connsiteY5" fmla="*/ 512863 h 606298"/>
              <a:gd name="connsiteX6" fmla="*/ 182003 w 582862"/>
              <a:gd name="connsiteY6" fmla="*/ 513021 h 606298"/>
              <a:gd name="connsiteX7" fmla="*/ 183745 w 582862"/>
              <a:gd name="connsiteY7" fmla="*/ 512468 h 606298"/>
              <a:gd name="connsiteX8" fmla="*/ 185091 w 582862"/>
              <a:gd name="connsiteY8" fmla="*/ 509939 h 606298"/>
              <a:gd name="connsiteX9" fmla="*/ 185091 w 582862"/>
              <a:gd name="connsiteY9" fmla="*/ 442985 h 606298"/>
              <a:gd name="connsiteX10" fmla="*/ 182716 w 582862"/>
              <a:gd name="connsiteY10" fmla="*/ 439981 h 606298"/>
              <a:gd name="connsiteX11" fmla="*/ 324416 w 582862"/>
              <a:gd name="connsiteY11" fmla="*/ 432371 h 606298"/>
              <a:gd name="connsiteX12" fmla="*/ 326871 w 582862"/>
              <a:gd name="connsiteY12" fmla="*/ 433004 h 606298"/>
              <a:gd name="connsiteX13" fmla="*/ 327979 w 582862"/>
              <a:gd name="connsiteY13" fmla="*/ 435376 h 606298"/>
              <a:gd name="connsiteX14" fmla="*/ 327979 w 582862"/>
              <a:gd name="connsiteY14" fmla="*/ 497998 h 606298"/>
              <a:gd name="connsiteX15" fmla="*/ 325683 w 582862"/>
              <a:gd name="connsiteY15" fmla="*/ 500924 h 606298"/>
              <a:gd name="connsiteX16" fmla="*/ 277939 w 582862"/>
              <a:gd name="connsiteY16" fmla="*/ 513496 h 606298"/>
              <a:gd name="connsiteX17" fmla="*/ 277147 w 582862"/>
              <a:gd name="connsiteY17" fmla="*/ 513575 h 606298"/>
              <a:gd name="connsiteX18" fmla="*/ 275326 w 582862"/>
              <a:gd name="connsiteY18" fmla="*/ 512943 h 606298"/>
              <a:gd name="connsiteX19" fmla="*/ 274138 w 582862"/>
              <a:gd name="connsiteY19" fmla="*/ 510491 h 606298"/>
              <a:gd name="connsiteX20" fmla="*/ 274138 w 582862"/>
              <a:gd name="connsiteY20" fmla="*/ 442966 h 606298"/>
              <a:gd name="connsiteX21" fmla="*/ 276672 w 582862"/>
              <a:gd name="connsiteY21" fmla="*/ 439962 h 606298"/>
              <a:gd name="connsiteX22" fmla="*/ 384340 w 582862"/>
              <a:gd name="connsiteY22" fmla="*/ 422845 h 606298"/>
              <a:gd name="connsiteX23" fmla="*/ 386791 w 582862"/>
              <a:gd name="connsiteY23" fmla="*/ 423557 h 606298"/>
              <a:gd name="connsiteX24" fmla="*/ 387819 w 582862"/>
              <a:gd name="connsiteY24" fmla="*/ 425850 h 606298"/>
              <a:gd name="connsiteX25" fmla="*/ 387819 w 582862"/>
              <a:gd name="connsiteY25" fmla="*/ 482306 h 606298"/>
              <a:gd name="connsiteX26" fmla="*/ 385526 w 582862"/>
              <a:gd name="connsiteY26" fmla="*/ 485232 h 606298"/>
              <a:gd name="connsiteX27" fmla="*/ 347097 w 582862"/>
              <a:gd name="connsiteY27" fmla="*/ 495353 h 606298"/>
              <a:gd name="connsiteX28" fmla="*/ 346306 w 582862"/>
              <a:gd name="connsiteY28" fmla="*/ 495511 h 606298"/>
              <a:gd name="connsiteX29" fmla="*/ 344408 w 582862"/>
              <a:gd name="connsiteY29" fmla="*/ 494879 h 606298"/>
              <a:gd name="connsiteX30" fmla="*/ 343222 w 582862"/>
              <a:gd name="connsiteY30" fmla="*/ 492427 h 606298"/>
              <a:gd name="connsiteX31" fmla="*/ 343222 w 582862"/>
              <a:gd name="connsiteY31" fmla="*/ 432017 h 606298"/>
              <a:gd name="connsiteX32" fmla="*/ 345832 w 582862"/>
              <a:gd name="connsiteY32" fmla="*/ 429013 h 606298"/>
              <a:gd name="connsiteX33" fmla="*/ 94040 w 582862"/>
              <a:gd name="connsiteY33" fmla="*/ 419903 h 606298"/>
              <a:gd name="connsiteX34" fmla="*/ 91507 w 582862"/>
              <a:gd name="connsiteY34" fmla="*/ 420535 h 606298"/>
              <a:gd name="connsiteX35" fmla="*/ 90398 w 582862"/>
              <a:gd name="connsiteY35" fmla="*/ 422907 h 606298"/>
              <a:gd name="connsiteX36" fmla="*/ 90398 w 582862"/>
              <a:gd name="connsiteY36" fmla="*/ 531993 h 606298"/>
              <a:gd name="connsiteX37" fmla="*/ 92061 w 582862"/>
              <a:gd name="connsiteY37" fmla="*/ 534760 h 606298"/>
              <a:gd name="connsiteX38" fmla="*/ 117397 w 582862"/>
              <a:gd name="connsiteY38" fmla="*/ 547724 h 606298"/>
              <a:gd name="connsiteX39" fmla="*/ 118822 w 582862"/>
              <a:gd name="connsiteY39" fmla="*/ 548040 h 606298"/>
              <a:gd name="connsiteX40" fmla="*/ 120405 w 582862"/>
              <a:gd name="connsiteY40" fmla="*/ 547565 h 606298"/>
              <a:gd name="connsiteX41" fmla="*/ 121831 w 582862"/>
              <a:gd name="connsiteY41" fmla="*/ 544957 h 606298"/>
              <a:gd name="connsiteX42" fmla="*/ 121831 w 582862"/>
              <a:gd name="connsiteY42" fmla="*/ 428519 h 606298"/>
              <a:gd name="connsiteX43" fmla="*/ 119455 w 582862"/>
              <a:gd name="connsiteY43" fmla="*/ 425594 h 606298"/>
              <a:gd name="connsiteX44" fmla="*/ 433522 w 582862"/>
              <a:gd name="connsiteY44" fmla="*/ 415012 h 606298"/>
              <a:gd name="connsiteX45" fmla="*/ 435975 w 582862"/>
              <a:gd name="connsiteY45" fmla="*/ 415644 h 606298"/>
              <a:gd name="connsiteX46" fmla="*/ 437003 w 582862"/>
              <a:gd name="connsiteY46" fmla="*/ 418015 h 606298"/>
              <a:gd name="connsiteX47" fmla="*/ 437003 w 582862"/>
              <a:gd name="connsiteY47" fmla="*/ 469382 h 606298"/>
              <a:gd name="connsiteX48" fmla="*/ 434709 w 582862"/>
              <a:gd name="connsiteY48" fmla="*/ 472306 h 606298"/>
              <a:gd name="connsiteX49" fmla="*/ 403058 w 582862"/>
              <a:gd name="connsiteY49" fmla="*/ 480683 h 606298"/>
              <a:gd name="connsiteX50" fmla="*/ 402266 w 582862"/>
              <a:gd name="connsiteY50" fmla="*/ 480762 h 606298"/>
              <a:gd name="connsiteX51" fmla="*/ 400367 w 582862"/>
              <a:gd name="connsiteY51" fmla="*/ 480130 h 606298"/>
              <a:gd name="connsiteX52" fmla="*/ 399180 w 582862"/>
              <a:gd name="connsiteY52" fmla="*/ 477680 h 606298"/>
              <a:gd name="connsiteX53" fmla="*/ 399180 w 582862"/>
              <a:gd name="connsiteY53" fmla="*/ 423073 h 606298"/>
              <a:gd name="connsiteX54" fmla="*/ 401791 w 582862"/>
              <a:gd name="connsiteY54" fmla="*/ 420070 h 606298"/>
              <a:gd name="connsiteX55" fmla="*/ 51207 w 582862"/>
              <a:gd name="connsiteY55" fmla="*/ 410338 h 606298"/>
              <a:gd name="connsiteX56" fmla="*/ 48674 w 582862"/>
              <a:gd name="connsiteY56" fmla="*/ 410971 h 606298"/>
              <a:gd name="connsiteX57" fmla="*/ 47486 w 582862"/>
              <a:gd name="connsiteY57" fmla="*/ 413342 h 606298"/>
              <a:gd name="connsiteX58" fmla="*/ 47486 w 582862"/>
              <a:gd name="connsiteY58" fmla="*/ 461719 h 606298"/>
              <a:gd name="connsiteX59" fmla="*/ 49545 w 582862"/>
              <a:gd name="connsiteY59" fmla="*/ 464565 h 606298"/>
              <a:gd name="connsiteX60" fmla="*/ 69576 w 582862"/>
              <a:gd name="connsiteY60" fmla="*/ 471917 h 606298"/>
              <a:gd name="connsiteX61" fmla="*/ 70605 w 582862"/>
              <a:gd name="connsiteY61" fmla="*/ 472154 h 606298"/>
              <a:gd name="connsiteX62" fmla="*/ 72347 w 582862"/>
              <a:gd name="connsiteY62" fmla="*/ 471600 h 606298"/>
              <a:gd name="connsiteX63" fmla="*/ 73614 w 582862"/>
              <a:gd name="connsiteY63" fmla="*/ 469071 h 606298"/>
              <a:gd name="connsiteX64" fmla="*/ 73614 w 582862"/>
              <a:gd name="connsiteY64" fmla="*/ 417769 h 606298"/>
              <a:gd name="connsiteX65" fmla="*/ 71238 w 582862"/>
              <a:gd name="connsiteY65" fmla="*/ 414844 h 606298"/>
              <a:gd name="connsiteX66" fmla="*/ 519998 w 582862"/>
              <a:gd name="connsiteY66" fmla="*/ 379905 h 606298"/>
              <a:gd name="connsiteX67" fmla="*/ 486982 w 582862"/>
              <a:gd name="connsiteY67" fmla="*/ 383462 h 606298"/>
              <a:gd name="connsiteX68" fmla="*/ 484211 w 582862"/>
              <a:gd name="connsiteY68" fmla="*/ 386545 h 606298"/>
              <a:gd name="connsiteX69" fmla="*/ 484211 w 582862"/>
              <a:gd name="connsiteY69" fmla="*/ 455395 h 606298"/>
              <a:gd name="connsiteX70" fmla="*/ 485399 w 582862"/>
              <a:gd name="connsiteY70" fmla="*/ 457846 h 606298"/>
              <a:gd name="connsiteX71" fmla="*/ 487299 w 582862"/>
              <a:gd name="connsiteY71" fmla="*/ 458478 h 606298"/>
              <a:gd name="connsiteX72" fmla="*/ 488091 w 582862"/>
              <a:gd name="connsiteY72" fmla="*/ 458320 h 606298"/>
              <a:gd name="connsiteX73" fmla="*/ 521106 w 582862"/>
              <a:gd name="connsiteY73" fmla="*/ 449704 h 606298"/>
              <a:gd name="connsiteX74" fmla="*/ 523402 w 582862"/>
              <a:gd name="connsiteY74" fmla="*/ 446700 h 606298"/>
              <a:gd name="connsiteX75" fmla="*/ 523402 w 582862"/>
              <a:gd name="connsiteY75" fmla="*/ 382988 h 606298"/>
              <a:gd name="connsiteX76" fmla="*/ 522373 w 582862"/>
              <a:gd name="connsiteY76" fmla="*/ 380695 h 606298"/>
              <a:gd name="connsiteX77" fmla="*/ 519998 w 582862"/>
              <a:gd name="connsiteY77" fmla="*/ 379905 h 606298"/>
              <a:gd name="connsiteX78" fmla="*/ 565444 w 582862"/>
              <a:gd name="connsiteY78" fmla="*/ 375478 h 606298"/>
              <a:gd name="connsiteX79" fmla="*/ 539475 w 582862"/>
              <a:gd name="connsiteY79" fmla="*/ 378324 h 606298"/>
              <a:gd name="connsiteX80" fmla="*/ 536783 w 582862"/>
              <a:gd name="connsiteY80" fmla="*/ 381407 h 606298"/>
              <a:gd name="connsiteX81" fmla="*/ 536783 w 582862"/>
              <a:gd name="connsiteY81" fmla="*/ 441641 h 606298"/>
              <a:gd name="connsiteX82" fmla="*/ 537970 w 582862"/>
              <a:gd name="connsiteY82" fmla="*/ 444092 h 606298"/>
              <a:gd name="connsiteX83" fmla="*/ 539791 w 582862"/>
              <a:gd name="connsiteY83" fmla="*/ 444724 h 606298"/>
              <a:gd name="connsiteX84" fmla="*/ 540583 w 582862"/>
              <a:gd name="connsiteY84" fmla="*/ 444566 h 606298"/>
              <a:gd name="connsiteX85" fmla="*/ 566552 w 582862"/>
              <a:gd name="connsiteY85" fmla="*/ 437768 h 606298"/>
              <a:gd name="connsiteX86" fmla="*/ 568848 w 582862"/>
              <a:gd name="connsiteY86" fmla="*/ 434843 h 606298"/>
              <a:gd name="connsiteX87" fmla="*/ 568848 w 582862"/>
              <a:gd name="connsiteY87" fmla="*/ 378561 h 606298"/>
              <a:gd name="connsiteX88" fmla="*/ 567819 w 582862"/>
              <a:gd name="connsiteY88" fmla="*/ 376268 h 606298"/>
              <a:gd name="connsiteX89" fmla="*/ 565444 w 582862"/>
              <a:gd name="connsiteY89" fmla="*/ 375478 h 606298"/>
              <a:gd name="connsiteX90" fmla="*/ 324891 w 582862"/>
              <a:gd name="connsiteY90" fmla="*/ 338432 h 606298"/>
              <a:gd name="connsiteX91" fmla="*/ 327108 w 582862"/>
              <a:gd name="connsiteY91" fmla="*/ 339301 h 606298"/>
              <a:gd name="connsiteX92" fmla="*/ 327979 w 582862"/>
              <a:gd name="connsiteY92" fmla="*/ 341514 h 606298"/>
              <a:gd name="connsiteX93" fmla="*/ 327979 w 582862"/>
              <a:gd name="connsiteY93" fmla="*/ 404096 h 606298"/>
              <a:gd name="connsiteX94" fmla="*/ 325208 w 582862"/>
              <a:gd name="connsiteY94" fmla="*/ 407099 h 606298"/>
              <a:gd name="connsiteX95" fmla="*/ 277464 w 582862"/>
              <a:gd name="connsiteY95" fmla="*/ 412235 h 606298"/>
              <a:gd name="connsiteX96" fmla="*/ 277147 w 582862"/>
              <a:gd name="connsiteY96" fmla="*/ 412314 h 606298"/>
              <a:gd name="connsiteX97" fmla="*/ 275088 w 582862"/>
              <a:gd name="connsiteY97" fmla="*/ 411524 h 606298"/>
              <a:gd name="connsiteX98" fmla="*/ 274138 w 582862"/>
              <a:gd name="connsiteY98" fmla="*/ 409232 h 606298"/>
              <a:gd name="connsiteX99" fmla="*/ 274138 w 582862"/>
              <a:gd name="connsiteY99" fmla="*/ 341751 h 606298"/>
              <a:gd name="connsiteX100" fmla="*/ 277147 w 582862"/>
              <a:gd name="connsiteY100" fmla="*/ 338669 h 606298"/>
              <a:gd name="connsiteX101" fmla="*/ 148116 w 582862"/>
              <a:gd name="connsiteY101" fmla="*/ 338404 h 606298"/>
              <a:gd name="connsiteX102" fmla="*/ 145900 w 582862"/>
              <a:gd name="connsiteY102" fmla="*/ 339274 h 606298"/>
              <a:gd name="connsiteX103" fmla="*/ 145029 w 582862"/>
              <a:gd name="connsiteY103" fmla="*/ 341487 h 606298"/>
              <a:gd name="connsiteX104" fmla="*/ 145029 w 582862"/>
              <a:gd name="connsiteY104" fmla="*/ 403856 h 606298"/>
              <a:gd name="connsiteX105" fmla="*/ 147641 w 582862"/>
              <a:gd name="connsiteY105" fmla="*/ 406939 h 606298"/>
              <a:gd name="connsiteX106" fmla="*/ 181528 w 582862"/>
              <a:gd name="connsiteY106" fmla="*/ 411998 h 606298"/>
              <a:gd name="connsiteX107" fmla="*/ 182003 w 582862"/>
              <a:gd name="connsiteY107" fmla="*/ 412077 h 606298"/>
              <a:gd name="connsiteX108" fmla="*/ 183982 w 582862"/>
              <a:gd name="connsiteY108" fmla="*/ 411287 h 606298"/>
              <a:gd name="connsiteX109" fmla="*/ 185091 w 582862"/>
              <a:gd name="connsiteY109" fmla="*/ 408994 h 606298"/>
              <a:gd name="connsiteX110" fmla="*/ 185091 w 582862"/>
              <a:gd name="connsiteY110" fmla="*/ 341724 h 606298"/>
              <a:gd name="connsiteX111" fmla="*/ 182003 w 582862"/>
              <a:gd name="connsiteY111" fmla="*/ 338642 h 606298"/>
              <a:gd name="connsiteX112" fmla="*/ 384814 w 582862"/>
              <a:gd name="connsiteY112" fmla="*/ 338079 h 606298"/>
              <a:gd name="connsiteX113" fmla="*/ 386949 w 582862"/>
              <a:gd name="connsiteY113" fmla="*/ 338949 h 606298"/>
              <a:gd name="connsiteX114" fmla="*/ 387819 w 582862"/>
              <a:gd name="connsiteY114" fmla="*/ 341164 h 606298"/>
              <a:gd name="connsiteX115" fmla="*/ 387819 w 582862"/>
              <a:gd name="connsiteY115" fmla="*/ 397637 h 606298"/>
              <a:gd name="connsiteX116" fmla="*/ 385131 w 582862"/>
              <a:gd name="connsiteY116" fmla="*/ 400642 h 606298"/>
              <a:gd name="connsiteX117" fmla="*/ 346622 w 582862"/>
              <a:gd name="connsiteY117" fmla="*/ 404834 h 606298"/>
              <a:gd name="connsiteX118" fmla="*/ 346306 w 582862"/>
              <a:gd name="connsiteY118" fmla="*/ 404834 h 606298"/>
              <a:gd name="connsiteX119" fmla="*/ 344250 w 582862"/>
              <a:gd name="connsiteY119" fmla="*/ 404043 h 606298"/>
              <a:gd name="connsiteX120" fmla="*/ 343222 w 582862"/>
              <a:gd name="connsiteY120" fmla="*/ 401829 h 606298"/>
              <a:gd name="connsiteX121" fmla="*/ 343222 w 582862"/>
              <a:gd name="connsiteY121" fmla="*/ 341322 h 606298"/>
              <a:gd name="connsiteX122" fmla="*/ 346306 w 582862"/>
              <a:gd name="connsiteY122" fmla="*/ 338316 h 606298"/>
              <a:gd name="connsiteX123" fmla="*/ 433917 w 582862"/>
              <a:gd name="connsiteY123" fmla="*/ 337867 h 606298"/>
              <a:gd name="connsiteX124" fmla="*/ 436133 w 582862"/>
              <a:gd name="connsiteY124" fmla="*/ 338737 h 606298"/>
              <a:gd name="connsiteX125" fmla="*/ 437003 w 582862"/>
              <a:gd name="connsiteY125" fmla="*/ 340872 h 606298"/>
              <a:gd name="connsiteX126" fmla="*/ 437003 w 582862"/>
              <a:gd name="connsiteY126" fmla="*/ 392352 h 606298"/>
              <a:gd name="connsiteX127" fmla="*/ 434313 w 582862"/>
              <a:gd name="connsiteY127" fmla="*/ 395357 h 606298"/>
              <a:gd name="connsiteX128" fmla="*/ 402583 w 582862"/>
              <a:gd name="connsiteY128" fmla="*/ 398757 h 606298"/>
              <a:gd name="connsiteX129" fmla="*/ 402266 w 582862"/>
              <a:gd name="connsiteY129" fmla="*/ 398836 h 606298"/>
              <a:gd name="connsiteX130" fmla="*/ 400209 w 582862"/>
              <a:gd name="connsiteY130" fmla="*/ 398045 h 606298"/>
              <a:gd name="connsiteX131" fmla="*/ 399180 w 582862"/>
              <a:gd name="connsiteY131" fmla="*/ 395752 h 606298"/>
              <a:gd name="connsiteX132" fmla="*/ 399180 w 582862"/>
              <a:gd name="connsiteY132" fmla="*/ 341109 h 606298"/>
              <a:gd name="connsiteX133" fmla="*/ 402266 w 582862"/>
              <a:gd name="connsiteY133" fmla="*/ 338025 h 606298"/>
              <a:gd name="connsiteX134" fmla="*/ 93170 w 582862"/>
              <a:gd name="connsiteY134" fmla="*/ 337772 h 606298"/>
              <a:gd name="connsiteX135" fmla="*/ 91032 w 582862"/>
              <a:gd name="connsiteY135" fmla="*/ 338642 h 606298"/>
              <a:gd name="connsiteX136" fmla="*/ 90082 w 582862"/>
              <a:gd name="connsiteY136" fmla="*/ 340776 h 606298"/>
              <a:gd name="connsiteX137" fmla="*/ 90082 w 582862"/>
              <a:gd name="connsiteY137" fmla="*/ 395556 h 606298"/>
              <a:gd name="connsiteX138" fmla="*/ 92695 w 582862"/>
              <a:gd name="connsiteY138" fmla="*/ 398560 h 606298"/>
              <a:gd name="connsiteX139" fmla="*/ 118347 w 582862"/>
              <a:gd name="connsiteY139" fmla="*/ 402433 h 606298"/>
              <a:gd name="connsiteX140" fmla="*/ 118743 w 582862"/>
              <a:gd name="connsiteY140" fmla="*/ 402512 h 606298"/>
              <a:gd name="connsiteX141" fmla="*/ 120801 w 582862"/>
              <a:gd name="connsiteY141" fmla="*/ 401722 h 606298"/>
              <a:gd name="connsiteX142" fmla="*/ 121831 w 582862"/>
              <a:gd name="connsiteY142" fmla="*/ 399430 h 606298"/>
              <a:gd name="connsiteX143" fmla="*/ 121831 w 582862"/>
              <a:gd name="connsiteY143" fmla="*/ 340934 h 606298"/>
              <a:gd name="connsiteX144" fmla="*/ 118822 w 582862"/>
              <a:gd name="connsiteY144" fmla="*/ 337930 h 606298"/>
              <a:gd name="connsiteX145" fmla="*/ 50574 w 582862"/>
              <a:gd name="connsiteY145" fmla="*/ 337377 h 606298"/>
              <a:gd name="connsiteX146" fmla="*/ 48436 w 582862"/>
              <a:gd name="connsiteY146" fmla="*/ 338325 h 606298"/>
              <a:gd name="connsiteX147" fmla="*/ 47565 w 582862"/>
              <a:gd name="connsiteY147" fmla="*/ 340460 h 606298"/>
              <a:gd name="connsiteX148" fmla="*/ 47565 w 582862"/>
              <a:gd name="connsiteY148" fmla="*/ 389153 h 606298"/>
              <a:gd name="connsiteX149" fmla="*/ 50099 w 582862"/>
              <a:gd name="connsiteY149" fmla="*/ 392157 h 606298"/>
              <a:gd name="connsiteX150" fmla="*/ 70288 w 582862"/>
              <a:gd name="connsiteY150" fmla="*/ 395161 h 606298"/>
              <a:gd name="connsiteX151" fmla="*/ 70763 w 582862"/>
              <a:gd name="connsiteY151" fmla="*/ 395240 h 606298"/>
              <a:gd name="connsiteX152" fmla="*/ 72743 w 582862"/>
              <a:gd name="connsiteY152" fmla="*/ 394449 h 606298"/>
              <a:gd name="connsiteX153" fmla="*/ 73772 w 582862"/>
              <a:gd name="connsiteY153" fmla="*/ 392157 h 606298"/>
              <a:gd name="connsiteX154" fmla="*/ 73772 w 582862"/>
              <a:gd name="connsiteY154" fmla="*/ 340618 h 606298"/>
              <a:gd name="connsiteX155" fmla="*/ 70763 w 582862"/>
              <a:gd name="connsiteY155" fmla="*/ 337535 h 606298"/>
              <a:gd name="connsiteX156" fmla="*/ 540266 w 582862"/>
              <a:gd name="connsiteY156" fmla="*/ 276589 h 606298"/>
              <a:gd name="connsiteX157" fmla="*/ 537812 w 582862"/>
              <a:gd name="connsiteY157" fmla="*/ 277300 h 606298"/>
              <a:gd name="connsiteX158" fmla="*/ 536783 w 582862"/>
              <a:gd name="connsiteY158" fmla="*/ 279593 h 606298"/>
              <a:gd name="connsiteX159" fmla="*/ 536783 w 582862"/>
              <a:gd name="connsiteY159" fmla="*/ 340381 h 606298"/>
              <a:gd name="connsiteX160" fmla="*/ 537654 w 582862"/>
              <a:gd name="connsiteY160" fmla="*/ 342515 h 606298"/>
              <a:gd name="connsiteX161" fmla="*/ 539791 w 582862"/>
              <a:gd name="connsiteY161" fmla="*/ 343384 h 606298"/>
              <a:gd name="connsiteX162" fmla="*/ 539871 w 582862"/>
              <a:gd name="connsiteY162" fmla="*/ 343384 h 606298"/>
              <a:gd name="connsiteX163" fmla="*/ 565840 w 582862"/>
              <a:gd name="connsiteY163" fmla="*/ 343226 h 606298"/>
              <a:gd name="connsiteX164" fmla="*/ 568848 w 582862"/>
              <a:gd name="connsiteY164" fmla="*/ 340223 h 606298"/>
              <a:gd name="connsiteX165" fmla="*/ 568848 w 582862"/>
              <a:gd name="connsiteY165" fmla="*/ 283466 h 606298"/>
              <a:gd name="connsiteX166" fmla="*/ 566236 w 582862"/>
              <a:gd name="connsiteY166" fmla="*/ 280462 h 606298"/>
              <a:gd name="connsiteX167" fmla="*/ 487774 w 582862"/>
              <a:gd name="connsiteY167" fmla="*/ 268684 h 606298"/>
              <a:gd name="connsiteX168" fmla="*/ 485320 w 582862"/>
              <a:gd name="connsiteY168" fmla="*/ 269396 h 606298"/>
              <a:gd name="connsiteX169" fmla="*/ 484211 w 582862"/>
              <a:gd name="connsiteY169" fmla="*/ 271767 h 606298"/>
              <a:gd name="connsiteX170" fmla="*/ 484211 w 582862"/>
              <a:gd name="connsiteY170" fmla="*/ 340618 h 606298"/>
              <a:gd name="connsiteX171" fmla="*/ 485161 w 582862"/>
              <a:gd name="connsiteY171" fmla="*/ 342752 h 606298"/>
              <a:gd name="connsiteX172" fmla="*/ 487299 w 582862"/>
              <a:gd name="connsiteY172" fmla="*/ 343622 h 606298"/>
              <a:gd name="connsiteX173" fmla="*/ 520394 w 582862"/>
              <a:gd name="connsiteY173" fmla="*/ 343464 h 606298"/>
              <a:gd name="connsiteX174" fmla="*/ 523402 w 582862"/>
              <a:gd name="connsiteY174" fmla="*/ 340460 h 606298"/>
              <a:gd name="connsiteX175" fmla="*/ 523402 w 582862"/>
              <a:gd name="connsiteY175" fmla="*/ 276668 h 606298"/>
              <a:gd name="connsiteX176" fmla="*/ 520790 w 582862"/>
              <a:gd name="connsiteY176" fmla="*/ 273664 h 606298"/>
              <a:gd name="connsiteX177" fmla="*/ 69971 w 582862"/>
              <a:gd name="connsiteY177" fmla="*/ 261016 h 606298"/>
              <a:gd name="connsiteX178" fmla="*/ 49940 w 582862"/>
              <a:gd name="connsiteY178" fmla="*/ 265206 h 606298"/>
              <a:gd name="connsiteX179" fmla="*/ 47486 w 582862"/>
              <a:gd name="connsiteY179" fmla="*/ 268131 h 606298"/>
              <a:gd name="connsiteX180" fmla="*/ 47486 w 582862"/>
              <a:gd name="connsiteY180" fmla="*/ 316587 h 606298"/>
              <a:gd name="connsiteX181" fmla="*/ 48515 w 582862"/>
              <a:gd name="connsiteY181" fmla="*/ 318801 h 606298"/>
              <a:gd name="connsiteX182" fmla="*/ 50574 w 582862"/>
              <a:gd name="connsiteY182" fmla="*/ 319591 h 606298"/>
              <a:gd name="connsiteX183" fmla="*/ 50811 w 582862"/>
              <a:gd name="connsiteY183" fmla="*/ 319591 h 606298"/>
              <a:gd name="connsiteX184" fmla="*/ 70763 w 582862"/>
              <a:gd name="connsiteY184" fmla="*/ 318326 h 606298"/>
              <a:gd name="connsiteX185" fmla="*/ 73614 w 582862"/>
              <a:gd name="connsiteY185" fmla="*/ 315243 h 606298"/>
              <a:gd name="connsiteX186" fmla="*/ 73614 w 582862"/>
              <a:gd name="connsiteY186" fmla="*/ 264020 h 606298"/>
              <a:gd name="connsiteX187" fmla="*/ 72505 w 582862"/>
              <a:gd name="connsiteY187" fmla="*/ 261649 h 606298"/>
              <a:gd name="connsiteX188" fmla="*/ 69971 w 582862"/>
              <a:gd name="connsiteY188" fmla="*/ 261016 h 606298"/>
              <a:gd name="connsiteX189" fmla="*/ 402662 w 582862"/>
              <a:gd name="connsiteY189" fmla="*/ 256020 h 606298"/>
              <a:gd name="connsiteX190" fmla="*/ 434392 w 582862"/>
              <a:gd name="connsiteY190" fmla="*/ 260764 h 606298"/>
              <a:gd name="connsiteX191" fmla="*/ 437003 w 582862"/>
              <a:gd name="connsiteY191" fmla="*/ 263769 h 606298"/>
              <a:gd name="connsiteX192" fmla="*/ 437003 w 582862"/>
              <a:gd name="connsiteY192" fmla="*/ 315245 h 606298"/>
              <a:gd name="connsiteX193" fmla="*/ 436054 w 582862"/>
              <a:gd name="connsiteY193" fmla="*/ 317459 h 606298"/>
              <a:gd name="connsiteX194" fmla="*/ 433996 w 582862"/>
              <a:gd name="connsiteY194" fmla="*/ 318250 h 606298"/>
              <a:gd name="connsiteX195" fmla="*/ 433838 w 582862"/>
              <a:gd name="connsiteY195" fmla="*/ 318250 h 606298"/>
              <a:gd name="connsiteX196" fmla="*/ 402108 w 582862"/>
              <a:gd name="connsiteY196" fmla="*/ 316748 h 606298"/>
              <a:gd name="connsiteX197" fmla="*/ 399180 w 582862"/>
              <a:gd name="connsiteY197" fmla="*/ 313743 h 606298"/>
              <a:gd name="connsiteX198" fmla="*/ 399180 w 582862"/>
              <a:gd name="connsiteY198" fmla="*/ 259104 h 606298"/>
              <a:gd name="connsiteX199" fmla="*/ 400288 w 582862"/>
              <a:gd name="connsiteY199" fmla="*/ 256732 h 606298"/>
              <a:gd name="connsiteX200" fmla="*/ 402662 w 582862"/>
              <a:gd name="connsiteY200" fmla="*/ 256020 h 606298"/>
              <a:gd name="connsiteX201" fmla="*/ 118189 w 582862"/>
              <a:gd name="connsiteY201" fmla="*/ 250898 h 606298"/>
              <a:gd name="connsiteX202" fmla="*/ 92536 w 582862"/>
              <a:gd name="connsiteY202" fmla="*/ 256274 h 606298"/>
              <a:gd name="connsiteX203" fmla="*/ 90082 w 582862"/>
              <a:gd name="connsiteY203" fmla="*/ 259277 h 606298"/>
              <a:gd name="connsiteX204" fmla="*/ 90082 w 582862"/>
              <a:gd name="connsiteY204" fmla="*/ 313821 h 606298"/>
              <a:gd name="connsiteX205" fmla="*/ 91032 w 582862"/>
              <a:gd name="connsiteY205" fmla="*/ 316034 h 606298"/>
              <a:gd name="connsiteX206" fmla="*/ 93170 w 582862"/>
              <a:gd name="connsiteY206" fmla="*/ 316824 h 606298"/>
              <a:gd name="connsiteX207" fmla="*/ 93328 w 582862"/>
              <a:gd name="connsiteY207" fmla="*/ 316824 h 606298"/>
              <a:gd name="connsiteX208" fmla="*/ 118980 w 582862"/>
              <a:gd name="connsiteY208" fmla="*/ 315164 h 606298"/>
              <a:gd name="connsiteX209" fmla="*/ 121831 w 582862"/>
              <a:gd name="connsiteY209" fmla="*/ 312161 h 606298"/>
              <a:gd name="connsiteX210" fmla="*/ 121831 w 582862"/>
              <a:gd name="connsiteY210" fmla="*/ 253902 h 606298"/>
              <a:gd name="connsiteX211" fmla="*/ 120722 w 582862"/>
              <a:gd name="connsiteY211" fmla="*/ 251531 h 606298"/>
              <a:gd name="connsiteX212" fmla="*/ 118189 w 582862"/>
              <a:gd name="connsiteY212" fmla="*/ 250898 h 606298"/>
              <a:gd name="connsiteX213" fmla="*/ 346781 w 582862"/>
              <a:gd name="connsiteY213" fmla="*/ 247693 h 606298"/>
              <a:gd name="connsiteX214" fmla="*/ 385210 w 582862"/>
              <a:gd name="connsiteY214" fmla="*/ 253464 h 606298"/>
              <a:gd name="connsiteX215" fmla="*/ 387819 w 582862"/>
              <a:gd name="connsiteY215" fmla="*/ 256468 h 606298"/>
              <a:gd name="connsiteX216" fmla="*/ 387819 w 582862"/>
              <a:gd name="connsiteY216" fmla="*/ 312909 h 606298"/>
              <a:gd name="connsiteX217" fmla="*/ 386870 w 582862"/>
              <a:gd name="connsiteY217" fmla="*/ 315123 h 606298"/>
              <a:gd name="connsiteX218" fmla="*/ 384814 w 582862"/>
              <a:gd name="connsiteY218" fmla="*/ 315992 h 606298"/>
              <a:gd name="connsiteX219" fmla="*/ 384656 w 582862"/>
              <a:gd name="connsiteY219" fmla="*/ 315992 h 606298"/>
              <a:gd name="connsiteX220" fmla="*/ 346148 w 582862"/>
              <a:gd name="connsiteY220" fmla="*/ 314174 h 606298"/>
              <a:gd name="connsiteX221" fmla="*/ 343222 w 582862"/>
              <a:gd name="connsiteY221" fmla="*/ 311170 h 606298"/>
              <a:gd name="connsiteX222" fmla="*/ 343222 w 582862"/>
              <a:gd name="connsiteY222" fmla="*/ 250776 h 606298"/>
              <a:gd name="connsiteX223" fmla="*/ 344329 w 582862"/>
              <a:gd name="connsiteY223" fmla="*/ 248405 h 606298"/>
              <a:gd name="connsiteX224" fmla="*/ 346781 w 582862"/>
              <a:gd name="connsiteY224" fmla="*/ 247693 h 606298"/>
              <a:gd name="connsiteX225" fmla="*/ 181370 w 582862"/>
              <a:gd name="connsiteY225" fmla="*/ 237697 h 606298"/>
              <a:gd name="connsiteX226" fmla="*/ 147483 w 582862"/>
              <a:gd name="connsiteY226" fmla="*/ 244812 h 606298"/>
              <a:gd name="connsiteX227" fmla="*/ 145029 w 582862"/>
              <a:gd name="connsiteY227" fmla="*/ 247815 h 606298"/>
              <a:gd name="connsiteX228" fmla="*/ 145029 w 582862"/>
              <a:gd name="connsiteY228" fmla="*/ 310184 h 606298"/>
              <a:gd name="connsiteX229" fmla="*/ 145979 w 582862"/>
              <a:gd name="connsiteY229" fmla="*/ 312477 h 606298"/>
              <a:gd name="connsiteX230" fmla="*/ 148116 w 582862"/>
              <a:gd name="connsiteY230" fmla="*/ 313267 h 606298"/>
              <a:gd name="connsiteX231" fmla="*/ 148275 w 582862"/>
              <a:gd name="connsiteY231" fmla="*/ 313267 h 606298"/>
              <a:gd name="connsiteX232" fmla="*/ 182241 w 582862"/>
              <a:gd name="connsiteY232" fmla="*/ 311054 h 606298"/>
              <a:gd name="connsiteX233" fmla="*/ 185091 w 582862"/>
              <a:gd name="connsiteY233" fmla="*/ 308050 h 606298"/>
              <a:gd name="connsiteX234" fmla="*/ 185091 w 582862"/>
              <a:gd name="connsiteY234" fmla="*/ 240701 h 606298"/>
              <a:gd name="connsiteX235" fmla="*/ 183903 w 582862"/>
              <a:gd name="connsiteY235" fmla="*/ 238330 h 606298"/>
              <a:gd name="connsiteX236" fmla="*/ 181370 w 582862"/>
              <a:gd name="connsiteY236" fmla="*/ 237697 h 606298"/>
              <a:gd name="connsiteX237" fmla="*/ 277622 w 582862"/>
              <a:gd name="connsiteY237" fmla="*/ 237390 h 606298"/>
              <a:gd name="connsiteX238" fmla="*/ 325366 w 582862"/>
              <a:gd name="connsiteY238" fmla="*/ 244502 h 606298"/>
              <a:gd name="connsiteX239" fmla="*/ 327979 w 582862"/>
              <a:gd name="connsiteY239" fmla="*/ 247504 h 606298"/>
              <a:gd name="connsiteX240" fmla="*/ 327979 w 582862"/>
              <a:gd name="connsiteY240" fmla="*/ 310087 h 606298"/>
              <a:gd name="connsiteX241" fmla="*/ 327029 w 582862"/>
              <a:gd name="connsiteY241" fmla="*/ 312300 h 606298"/>
              <a:gd name="connsiteX242" fmla="*/ 324891 w 582862"/>
              <a:gd name="connsiteY242" fmla="*/ 313169 h 606298"/>
              <a:gd name="connsiteX243" fmla="*/ 324733 w 582862"/>
              <a:gd name="connsiteY243" fmla="*/ 313169 h 606298"/>
              <a:gd name="connsiteX244" fmla="*/ 276989 w 582862"/>
              <a:gd name="connsiteY244" fmla="*/ 310957 h 606298"/>
              <a:gd name="connsiteX245" fmla="*/ 274138 w 582862"/>
              <a:gd name="connsiteY245" fmla="*/ 307954 h 606298"/>
              <a:gd name="connsiteX246" fmla="*/ 274138 w 582862"/>
              <a:gd name="connsiteY246" fmla="*/ 240393 h 606298"/>
              <a:gd name="connsiteX247" fmla="*/ 275168 w 582862"/>
              <a:gd name="connsiteY247" fmla="*/ 238101 h 606298"/>
              <a:gd name="connsiteX248" fmla="*/ 277622 w 582862"/>
              <a:gd name="connsiteY248" fmla="*/ 237390 h 606298"/>
              <a:gd name="connsiteX249" fmla="*/ 345656 w 582862"/>
              <a:gd name="connsiteY249" fmla="*/ 26718 h 606298"/>
              <a:gd name="connsiteX250" fmla="*/ 230695 w 582862"/>
              <a:gd name="connsiteY250" fmla="*/ 198727 h 606298"/>
              <a:gd name="connsiteX251" fmla="*/ 230695 w 582862"/>
              <a:gd name="connsiteY251" fmla="*/ 584086 h 606298"/>
              <a:gd name="connsiteX252" fmla="*/ 453016 w 582862"/>
              <a:gd name="connsiteY252" fmla="*/ 503299 h 606298"/>
              <a:gd name="connsiteX253" fmla="*/ 453016 w 582862"/>
              <a:gd name="connsiteY253" fmla="*/ 221809 h 606298"/>
              <a:gd name="connsiteX254" fmla="*/ 346369 w 582862"/>
              <a:gd name="connsiteY254" fmla="*/ 0 h 606298"/>
              <a:gd name="connsiteX255" fmla="*/ 346685 w 582862"/>
              <a:gd name="connsiteY255" fmla="*/ 0 h 606298"/>
              <a:gd name="connsiteX256" fmla="*/ 346844 w 582862"/>
              <a:gd name="connsiteY256" fmla="*/ 0 h 606298"/>
              <a:gd name="connsiteX257" fmla="*/ 348031 w 582862"/>
              <a:gd name="connsiteY257" fmla="*/ 158 h 606298"/>
              <a:gd name="connsiteX258" fmla="*/ 348190 w 582862"/>
              <a:gd name="connsiteY258" fmla="*/ 158 h 606298"/>
              <a:gd name="connsiteX259" fmla="*/ 349377 w 582862"/>
              <a:gd name="connsiteY259" fmla="*/ 474 h 606298"/>
              <a:gd name="connsiteX260" fmla="*/ 349773 w 582862"/>
              <a:gd name="connsiteY260" fmla="*/ 632 h 606298"/>
              <a:gd name="connsiteX261" fmla="*/ 350644 w 582862"/>
              <a:gd name="connsiteY261" fmla="*/ 1028 h 606298"/>
              <a:gd name="connsiteX262" fmla="*/ 351040 w 582862"/>
              <a:gd name="connsiteY262" fmla="*/ 1265 h 606298"/>
              <a:gd name="connsiteX263" fmla="*/ 351911 w 582862"/>
              <a:gd name="connsiteY263" fmla="*/ 1818 h 606298"/>
              <a:gd name="connsiteX264" fmla="*/ 352148 w 582862"/>
              <a:gd name="connsiteY264" fmla="*/ 1976 h 606298"/>
              <a:gd name="connsiteX265" fmla="*/ 353178 w 582862"/>
              <a:gd name="connsiteY265" fmla="*/ 2925 h 606298"/>
              <a:gd name="connsiteX266" fmla="*/ 353257 w 582862"/>
              <a:gd name="connsiteY266" fmla="*/ 3004 h 606298"/>
              <a:gd name="connsiteX267" fmla="*/ 353415 w 582862"/>
              <a:gd name="connsiteY267" fmla="*/ 3241 h 606298"/>
              <a:gd name="connsiteX268" fmla="*/ 354049 w 582862"/>
              <a:gd name="connsiteY268" fmla="*/ 4032 h 606298"/>
              <a:gd name="connsiteX269" fmla="*/ 354286 w 582862"/>
              <a:gd name="connsiteY269" fmla="*/ 4427 h 606298"/>
              <a:gd name="connsiteX270" fmla="*/ 354445 w 582862"/>
              <a:gd name="connsiteY270" fmla="*/ 4743 h 606298"/>
              <a:gd name="connsiteX271" fmla="*/ 468218 w 582862"/>
              <a:gd name="connsiteY271" fmla="*/ 211612 h 606298"/>
              <a:gd name="connsiteX272" fmla="*/ 575974 w 582862"/>
              <a:gd name="connsiteY272" fmla="*/ 238725 h 606298"/>
              <a:gd name="connsiteX273" fmla="*/ 582862 w 582862"/>
              <a:gd name="connsiteY273" fmla="*/ 247578 h 606298"/>
              <a:gd name="connsiteX274" fmla="*/ 582862 w 582862"/>
              <a:gd name="connsiteY274" fmla="*/ 469150 h 606298"/>
              <a:gd name="connsiteX275" fmla="*/ 576845 w 582862"/>
              <a:gd name="connsiteY275" fmla="*/ 477766 h 606298"/>
              <a:gd name="connsiteX276" fmla="*/ 465288 w 582862"/>
              <a:gd name="connsiteY276" fmla="*/ 518318 h 606298"/>
              <a:gd name="connsiteX277" fmla="*/ 224678 w 582862"/>
              <a:gd name="connsiteY277" fmla="*/ 605745 h 606298"/>
              <a:gd name="connsiteX278" fmla="*/ 224124 w 582862"/>
              <a:gd name="connsiteY278" fmla="*/ 605982 h 606298"/>
              <a:gd name="connsiteX279" fmla="*/ 223965 w 582862"/>
              <a:gd name="connsiteY279" fmla="*/ 605982 h 606298"/>
              <a:gd name="connsiteX280" fmla="*/ 222936 w 582862"/>
              <a:gd name="connsiteY280" fmla="*/ 606219 h 606298"/>
              <a:gd name="connsiteX281" fmla="*/ 222619 w 582862"/>
              <a:gd name="connsiteY281" fmla="*/ 606219 h 606298"/>
              <a:gd name="connsiteX282" fmla="*/ 221511 w 582862"/>
              <a:gd name="connsiteY282" fmla="*/ 606298 h 606298"/>
              <a:gd name="connsiteX283" fmla="*/ 220323 w 582862"/>
              <a:gd name="connsiteY283" fmla="*/ 606219 h 606298"/>
              <a:gd name="connsiteX284" fmla="*/ 219928 w 582862"/>
              <a:gd name="connsiteY284" fmla="*/ 606140 h 606298"/>
              <a:gd name="connsiteX285" fmla="*/ 219057 w 582862"/>
              <a:gd name="connsiteY285" fmla="*/ 605982 h 606298"/>
              <a:gd name="connsiteX286" fmla="*/ 218661 w 582862"/>
              <a:gd name="connsiteY286" fmla="*/ 605824 h 606298"/>
              <a:gd name="connsiteX287" fmla="*/ 217711 w 582862"/>
              <a:gd name="connsiteY287" fmla="*/ 605429 h 606298"/>
              <a:gd name="connsiteX288" fmla="*/ 217473 w 582862"/>
              <a:gd name="connsiteY288" fmla="*/ 605350 h 606298"/>
              <a:gd name="connsiteX289" fmla="*/ 217394 w 582862"/>
              <a:gd name="connsiteY289" fmla="*/ 605350 h 606298"/>
              <a:gd name="connsiteX290" fmla="*/ 28484 w 582862"/>
              <a:gd name="connsiteY290" fmla="*/ 508911 h 606298"/>
              <a:gd name="connsiteX291" fmla="*/ 23496 w 582862"/>
              <a:gd name="connsiteY291" fmla="*/ 500769 h 606298"/>
              <a:gd name="connsiteX292" fmla="*/ 23496 w 582862"/>
              <a:gd name="connsiteY292" fmla="*/ 261096 h 606298"/>
              <a:gd name="connsiteX293" fmla="*/ 11620 w 582862"/>
              <a:gd name="connsiteY293" fmla="*/ 264416 h 606298"/>
              <a:gd name="connsiteX294" fmla="*/ 9166 w 582862"/>
              <a:gd name="connsiteY294" fmla="*/ 264732 h 606298"/>
              <a:gd name="connsiteX295" fmla="*/ 1644 w 582862"/>
              <a:gd name="connsiteY295" fmla="*/ 260779 h 606298"/>
              <a:gd name="connsiteX296" fmla="*/ 1802 w 582862"/>
              <a:gd name="connsiteY296" fmla="*/ 250187 h 606298"/>
              <a:gd name="connsiteX297" fmla="*/ 85886 w 582862"/>
              <a:gd name="connsiteY297" fmla="*/ 135646 h 606298"/>
              <a:gd name="connsiteX298" fmla="*/ 88973 w 582862"/>
              <a:gd name="connsiteY298" fmla="*/ 132880 h 606298"/>
              <a:gd name="connsiteX299" fmla="*/ 342173 w 582862"/>
              <a:gd name="connsiteY299" fmla="*/ 1028 h 606298"/>
              <a:gd name="connsiteX300" fmla="*/ 342252 w 582862"/>
              <a:gd name="connsiteY300" fmla="*/ 1028 h 606298"/>
              <a:gd name="connsiteX301" fmla="*/ 343518 w 582862"/>
              <a:gd name="connsiteY301" fmla="*/ 474 h 606298"/>
              <a:gd name="connsiteX302" fmla="*/ 343835 w 582862"/>
              <a:gd name="connsiteY302" fmla="*/ 395 h 606298"/>
              <a:gd name="connsiteX303" fmla="*/ 344944 w 582862"/>
              <a:gd name="connsiteY303" fmla="*/ 79 h 606298"/>
              <a:gd name="connsiteX304" fmla="*/ 345260 w 582862"/>
              <a:gd name="connsiteY304" fmla="*/ 79 h 606298"/>
              <a:gd name="connsiteX305" fmla="*/ 346369 w 582862"/>
              <a:gd name="connsiteY305" fmla="*/ 0 h 606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</a:cxnLst>
            <a:rect l="l" t="t" r="r" b="b"/>
            <a:pathLst>
              <a:path w="582862" h="606298">
                <a:moveTo>
                  <a:pt x="148750" y="432393"/>
                </a:moveTo>
                <a:cubicBezTo>
                  <a:pt x="147879" y="432234"/>
                  <a:pt x="146929" y="432393"/>
                  <a:pt x="146216" y="433025"/>
                </a:cubicBezTo>
                <a:cubicBezTo>
                  <a:pt x="145504" y="433578"/>
                  <a:pt x="145029" y="434448"/>
                  <a:pt x="145029" y="435396"/>
                </a:cubicBezTo>
                <a:lnTo>
                  <a:pt x="145029" y="497528"/>
                </a:lnTo>
                <a:cubicBezTo>
                  <a:pt x="145029" y="498793"/>
                  <a:pt x="145820" y="499979"/>
                  <a:pt x="147087" y="500374"/>
                </a:cubicBezTo>
                <a:lnTo>
                  <a:pt x="180974" y="512863"/>
                </a:lnTo>
                <a:cubicBezTo>
                  <a:pt x="181290" y="512942"/>
                  <a:pt x="181686" y="513021"/>
                  <a:pt x="182003" y="513021"/>
                </a:cubicBezTo>
                <a:cubicBezTo>
                  <a:pt x="182636" y="513021"/>
                  <a:pt x="183270" y="512863"/>
                  <a:pt x="183745" y="512468"/>
                </a:cubicBezTo>
                <a:cubicBezTo>
                  <a:pt x="184616" y="511915"/>
                  <a:pt x="185091" y="510966"/>
                  <a:pt x="185091" y="509939"/>
                </a:cubicBezTo>
                <a:lnTo>
                  <a:pt x="185091" y="442985"/>
                </a:lnTo>
                <a:cubicBezTo>
                  <a:pt x="185091" y="441562"/>
                  <a:pt x="184062" y="440297"/>
                  <a:pt x="182716" y="439981"/>
                </a:cubicBezTo>
                <a:close/>
                <a:moveTo>
                  <a:pt x="324416" y="432371"/>
                </a:moveTo>
                <a:cubicBezTo>
                  <a:pt x="325287" y="432213"/>
                  <a:pt x="326237" y="432450"/>
                  <a:pt x="326871" y="433004"/>
                </a:cubicBezTo>
                <a:cubicBezTo>
                  <a:pt x="327583" y="433636"/>
                  <a:pt x="327979" y="434506"/>
                  <a:pt x="327979" y="435376"/>
                </a:cubicBezTo>
                <a:lnTo>
                  <a:pt x="327979" y="497998"/>
                </a:lnTo>
                <a:cubicBezTo>
                  <a:pt x="327979" y="499343"/>
                  <a:pt x="327029" y="500608"/>
                  <a:pt x="325683" y="500924"/>
                </a:cubicBezTo>
                <a:lnTo>
                  <a:pt x="277939" y="513496"/>
                </a:lnTo>
                <a:cubicBezTo>
                  <a:pt x="277701" y="513575"/>
                  <a:pt x="277385" y="513575"/>
                  <a:pt x="277147" y="513575"/>
                </a:cubicBezTo>
                <a:cubicBezTo>
                  <a:pt x="276514" y="513575"/>
                  <a:pt x="275801" y="513338"/>
                  <a:pt x="275326" y="512943"/>
                </a:cubicBezTo>
                <a:cubicBezTo>
                  <a:pt x="274534" y="512389"/>
                  <a:pt x="274138" y="511440"/>
                  <a:pt x="274138" y="510491"/>
                </a:cubicBezTo>
                <a:lnTo>
                  <a:pt x="274138" y="442966"/>
                </a:lnTo>
                <a:cubicBezTo>
                  <a:pt x="274138" y="441464"/>
                  <a:pt x="275168" y="440199"/>
                  <a:pt x="276672" y="439962"/>
                </a:cubicBezTo>
                <a:close/>
                <a:moveTo>
                  <a:pt x="384340" y="422845"/>
                </a:moveTo>
                <a:cubicBezTo>
                  <a:pt x="385210" y="422687"/>
                  <a:pt x="386080" y="422924"/>
                  <a:pt x="386791" y="423557"/>
                </a:cubicBezTo>
                <a:cubicBezTo>
                  <a:pt x="387424" y="424110"/>
                  <a:pt x="387819" y="424980"/>
                  <a:pt x="387819" y="425850"/>
                </a:cubicBezTo>
                <a:lnTo>
                  <a:pt x="387819" y="482306"/>
                </a:lnTo>
                <a:cubicBezTo>
                  <a:pt x="387819" y="483730"/>
                  <a:pt x="386870" y="484916"/>
                  <a:pt x="385526" y="485232"/>
                </a:cubicBezTo>
                <a:lnTo>
                  <a:pt x="347097" y="495353"/>
                </a:lnTo>
                <a:cubicBezTo>
                  <a:pt x="346860" y="495432"/>
                  <a:pt x="346543" y="495511"/>
                  <a:pt x="346306" y="495511"/>
                </a:cubicBezTo>
                <a:cubicBezTo>
                  <a:pt x="345674" y="495511"/>
                  <a:pt x="344962" y="495274"/>
                  <a:pt x="344408" y="494879"/>
                </a:cubicBezTo>
                <a:cubicBezTo>
                  <a:pt x="343697" y="494246"/>
                  <a:pt x="343222" y="493376"/>
                  <a:pt x="343222" y="492427"/>
                </a:cubicBezTo>
                <a:lnTo>
                  <a:pt x="343222" y="432017"/>
                </a:lnTo>
                <a:cubicBezTo>
                  <a:pt x="343222" y="430515"/>
                  <a:pt x="344329" y="429250"/>
                  <a:pt x="345832" y="429013"/>
                </a:cubicBezTo>
                <a:close/>
                <a:moveTo>
                  <a:pt x="94040" y="419903"/>
                </a:moveTo>
                <a:cubicBezTo>
                  <a:pt x="93170" y="419745"/>
                  <a:pt x="92219" y="419903"/>
                  <a:pt x="91507" y="420535"/>
                </a:cubicBezTo>
                <a:cubicBezTo>
                  <a:pt x="90794" y="421089"/>
                  <a:pt x="90398" y="421958"/>
                  <a:pt x="90398" y="422907"/>
                </a:cubicBezTo>
                <a:lnTo>
                  <a:pt x="90398" y="531993"/>
                </a:lnTo>
                <a:cubicBezTo>
                  <a:pt x="90398" y="533179"/>
                  <a:pt x="91032" y="534206"/>
                  <a:pt x="92061" y="534760"/>
                </a:cubicBezTo>
                <a:lnTo>
                  <a:pt x="117397" y="547724"/>
                </a:lnTo>
                <a:cubicBezTo>
                  <a:pt x="117793" y="547961"/>
                  <a:pt x="118347" y="548040"/>
                  <a:pt x="118822" y="548040"/>
                </a:cubicBezTo>
                <a:cubicBezTo>
                  <a:pt x="119376" y="548040"/>
                  <a:pt x="119851" y="547882"/>
                  <a:pt x="120405" y="547565"/>
                </a:cubicBezTo>
                <a:cubicBezTo>
                  <a:pt x="121276" y="547012"/>
                  <a:pt x="121831" y="546064"/>
                  <a:pt x="121831" y="544957"/>
                </a:cubicBezTo>
                <a:lnTo>
                  <a:pt x="121831" y="428519"/>
                </a:lnTo>
                <a:cubicBezTo>
                  <a:pt x="121831" y="427096"/>
                  <a:pt x="120801" y="425911"/>
                  <a:pt x="119455" y="425594"/>
                </a:cubicBezTo>
                <a:close/>
                <a:moveTo>
                  <a:pt x="433522" y="415012"/>
                </a:moveTo>
                <a:cubicBezTo>
                  <a:pt x="434392" y="414854"/>
                  <a:pt x="435262" y="415091"/>
                  <a:pt x="435975" y="415644"/>
                </a:cubicBezTo>
                <a:cubicBezTo>
                  <a:pt x="436608" y="416277"/>
                  <a:pt x="437003" y="417067"/>
                  <a:pt x="437003" y="418015"/>
                </a:cubicBezTo>
                <a:lnTo>
                  <a:pt x="437003" y="469382"/>
                </a:lnTo>
                <a:cubicBezTo>
                  <a:pt x="437003" y="470805"/>
                  <a:pt x="436054" y="471990"/>
                  <a:pt x="434709" y="472306"/>
                </a:cubicBezTo>
                <a:lnTo>
                  <a:pt x="403058" y="480683"/>
                </a:lnTo>
                <a:cubicBezTo>
                  <a:pt x="402820" y="480683"/>
                  <a:pt x="402504" y="480762"/>
                  <a:pt x="402266" y="480762"/>
                </a:cubicBezTo>
                <a:cubicBezTo>
                  <a:pt x="401554" y="480762"/>
                  <a:pt x="400921" y="480525"/>
                  <a:pt x="400367" y="480130"/>
                </a:cubicBezTo>
                <a:cubicBezTo>
                  <a:pt x="399655" y="479577"/>
                  <a:pt x="399180" y="478628"/>
                  <a:pt x="399180" y="477680"/>
                </a:cubicBezTo>
                <a:lnTo>
                  <a:pt x="399180" y="423073"/>
                </a:lnTo>
                <a:cubicBezTo>
                  <a:pt x="399180" y="421571"/>
                  <a:pt x="400288" y="420307"/>
                  <a:pt x="401791" y="420070"/>
                </a:cubicBezTo>
                <a:close/>
                <a:moveTo>
                  <a:pt x="51207" y="410338"/>
                </a:moveTo>
                <a:cubicBezTo>
                  <a:pt x="50336" y="410180"/>
                  <a:pt x="49386" y="410338"/>
                  <a:pt x="48674" y="410971"/>
                </a:cubicBezTo>
                <a:cubicBezTo>
                  <a:pt x="47961" y="411524"/>
                  <a:pt x="47486" y="412393"/>
                  <a:pt x="47486" y="413342"/>
                </a:cubicBezTo>
                <a:lnTo>
                  <a:pt x="47486" y="461719"/>
                </a:lnTo>
                <a:cubicBezTo>
                  <a:pt x="47486" y="462984"/>
                  <a:pt x="48278" y="464170"/>
                  <a:pt x="49545" y="464565"/>
                </a:cubicBezTo>
                <a:lnTo>
                  <a:pt x="69576" y="471917"/>
                </a:lnTo>
                <a:cubicBezTo>
                  <a:pt x="69892" y="472075"/>
                  <a:pt x="70209" y="472154"/>
                  <a:pt x="70605" y="472154"/>
                </a:cubicBezTo>
                <a:cubicBezTo>
                  <a:pt x="71238" y="472154"/>
                  <a:pt x="71793" y="471917"/>
                  <a:pt x="72347" y="471600"/>
                </a:cubicBezTo>
                <a:cubicBezTo>
                  <a:pt x="73138" y="470968"/>
                  <a:pt x="73614" y="470098"/>
                  <a:pt x="73614" y="469071"/>
                </a:cubicBezTo>
                <a:lnTo>
                  <a:pt x="73614" y="417769"/>
                </a:lnTo>
                <a:cubicBezTo>
                  <a:pt x="73614" y="416346"/>
                  <a:pt x="72663" y="415160"/>
                  <a:pt x="71238" y="414844"/>
                </a:cubicBezTo>
                <a:close/>
                <a:moveTo>
                  <a:pt x="519998" y="379905"/>
                </a:moveTo>
                <a:lnTo>
                  <a:pt x="486982" y="383462"/>
                </a:lnTo>
                <a:cubicBezTo>
                  <a:pt x="485399" y="383699"/>
                  <a:pt x="484211" y="384964"/>
                  <a:pt x="484211" y="386545"/>
                </a:cubicBezTo>
                <a:lnTo>
                  <a:pt x="484211" y="455395"/>
                </a:lnTo>
                <a:cubicBezTo>
                  <a:pt x="484211" y="456344"/>
                  <a:pt x="484686" y="457214"/>
                  <a:pt x="485399" y="457846"/>
                </a:cubicBezTo>
                <a:cubicBezTo>
                  <a:pt x="485953" y="458241"/>
                  <a:pt x="486666" y="458478"/>
                  <a:pt x="487299" y="458478"/>
                </a:cubicBezTo>
                <a:cubicBezTo>
                  <a:pt x="487536" y="458478"/>
                  <a:pt x="487774" y="458399"/>
                  <a:pt x="488091" y="458320"/>
                </a:cubicBezTo>
                <a:lnTo>
                  <a:pt x="521106" y="449704"/>
                </a:lnTo>
                <a:cubicBezTo>
                  <a:pt x="522452" y="449309"/>
                  <a:pt x="523402" y="448123"/>
                  <a:pt x="523402" y="446700"/>
                </a:cubicBezTo>
                <a:lnTo>
                  <a:pt x="523402" y="382988"/>
                </a:lnTo>
                <a:cubicBezTo>
                  <a:pt x="523402" y="382118"/>
                  <a:pt x="523007" y="381248"/>
                  <a:pt x="522373" y="380695"/>
                </a:cubicBezTo>
                <a:cubicBezTo>
                  <a:pt x="521740" y="380142"/>
                  <a:pt x="520869" y="379826"/>
                  <a:pt x="519998" y="379905"/>
                </a:cubicBezTo>
                <a:close/>
                <a:moveTo>
                  <a:pt x="565444" y="375478"/>
                </a:moveTo>
                <a:lnTo>
                  <a:pt x="539475" y="378324"/>
                </a:lnTo>
                <a:cubicBezTo>
                  <a:pt x="537970" y="378482"/>
                  <a:pt x="536783" y="379826"/>
                  <a:pt x="536783" y="381407"/>
                </a:cubicBezTo>
                <a:lnTo>
                  <a:pt x="536783" y="441641"/>
                </a:lnTo>
                <a:cubicBezTo>
                  <a:pt x="536783" y="442590"/>
                  <a:pt x="537179" y="443459"/>
                  <a:pt x="537970" y="444092"/>
                </a:cubicBezTo>
                <a:cubicBezTo>
                  <a:pt x="538525" y="444487"/>
                  <a:pt x="539158" y="444724"/>
                  <a:pt x="539791" y="444724"/>
                </a:cubicBezTo>
                <a:cubicBezTo>
                  <a:pt x="540108" y="444724"/>
                  <a:pt x="540346" y="444645"/>
                  <a:pt x="540583" y="444566"/>
                </a:cubicBezTo>
                <a:lnTo>
                  <a:pt x="566552" y="437768"/>
                </a:lnTo>
                <a:cubicBezTo>
                  <a:pt x="567898" y="437452"/>
                  <a:pt x="568848" y="436187"/>
                  <a:pt x="568848" y="434843"/>
                </a:cubicBezTo>
                <a:lnTo>
                  <a:pt x="568848" y="378561"/>
                </a:lnTo>
                <a:cubicBezTo>
                  <a:pt x="568848" y="377691"/>
                  <a:pt x="568532" y="376822"/>
                  <a:pt x="567819" y="376268"/>
                </a:cubicBezTo>
                <a:cubicBezTo>
                  <a:pt x="567186" y="375715"/>
                  <a:pt x="566315" y="375399"/>
                  <a:pt x="565444" y="375478"/>
                </a:cubicBezTo>
                <a:close/>
                <a:moveTo>
                  <a:pt x="324891" y="338432"/>
                </a:moveTo>
                <a:cubicBezTo>
                  <a:pt x="325683" y="338511"/>
                  <a:pt x="326475" y="338748"/>
                  <a:pt x="327108" y="339301"/>
                </a:cubicBezTo>
                <a:cubicBezTo>
                  <a:pt x="327663" y="339933"/>
                  <a:pt x="327979" y="340645"/>
                  <a:pt x="327979" y="341514"/>
                </a:cubicBezTo>
                <a:lnTo>
                  <a:pt x="327979" y="404096"/>
                </a:lnTo>
                <a:cubicBezTo>
                  <a:pt x="327979" y="405677"/>
                  <a:pt x="326792" y="406941"/>
                  <a:pt x="325208" y="407099"/>
                </a:cubicBezTo>
                <a:lnTo>
                  <a:pt x="277464" y="412235"/>
                </a:lnTo>
                <a:cubicBezTo>
                  <a:pt x="277385" y="412314"/>
                  <a:pt x="277305" y="412314"/>
                  <a:pt x="277147" y="412314"/>
                </a:cubicBezTo>
                <a:cubicBezTo>
                  <a:pt x="276434" y="412314"/>
                  <a:pt x="275643" y="411998"/>
                  <a:pt x="275088" y="411524"/>
                </a:cubicBezTo>
                <a:cubicBezTo>
                  <a:pt x="274455" y="410892"/>
                  <a:pt x="274138" y="410102"/>
                  <a:pt x="274138" y="409232"/>
                </a:cubicBezTo>
                <a:lnTo>
                  <a:pt x="274138" y="341751"/>
                </a:lnTo>
                <a:cubicBezTo>
                  <a:pt x="274138" y="340012"/>
                  <a:pt x="275484" y="338669"/>
                  <a:pt x="277147" y="338669"/>
                </a:cubicBezTo>
                <a:close/>
                <a:moveTo>
                  <a:pt x="148116" y="338404"/>
                </a:moveTo>
                <a:cubicBezTo>
                  <a:pt x="147246" y="338404"/>
                  <a:pt x="146533" y="338721"/>
                  <a:pt x="145900" y="339274"/>
                </a:cubicBezTo>
                <a:cubicBezTo>
                  <a:pt x="145345" y="339906"/>
                  <a:pt x="145029" y="340618"/>
                  <a:pt x="145029" y="341487"/>
                </a:cubicBezTo>
                <a:lnTo>
                  <a:pt x="145029" y="403856"/>
                </a:lnTo>
                <a:cubicBezTo>
                  <a:pt x="145029" y="405358"/>
                  <a:pt x="146137" y="406702"/>
                  <a:pt x="147641" y="406939"/>
                </a:cubicBezTo>
                <a:lnTo>
                  <a:pt x="181528" y="411998"/>
                </a:lnTo>
                <a:cubicBezTo>
                  <a:pt x="181686" y="412077"/>
                  <a:pt x="181845" y="412077"/>
                  <a:pt x="182003" y="412077"/>
                </a:cubicBezTo>
                <a:cubicBezTo>
                  <a:pt x="182716" y="412077"/>
                  <a:pt x="183428" y="411761"/>
                  <a:pt x="183982" y="411287"/>
                </a:cubicBezTo>
                <a:cubicBezTo>
                  <a:pt x="184695" y="410733"/>
                  <a:pt x="185091" y="409864"/>
                  <a:pt x="185091" y="408994"/>
                </a:cubicBezTo>
                <a:lnTo>
                  <a:pt x="185091" y="341724"/>
                </a:lnTo>
                <a:cubicBezTo>
                  <a:pt x="185091" y="339985"/>
                  <a:pt x="183666" y="338642"/>
                  <a:pt x="182003" y="338642"/>
                </a:cubicBezTo>
                <a:close/>
                <a:moveTo>
                  <a:pt x="384814" y="338079"/>
                </a:moveTo>
                <a:cubicBezTo>
                  <a:pt x="385605" y="338079"/>
                  <a:pt x="386396" y="338395"/>
                  <a:pt x="386949" y="338949"/>
                </a:cubicBezTo>
                <a:cubicBezTo>
                  <a:pt x="387503" y="339582"/>
                  <a:pt x="387819" y="340294"/>
                  <a:pt x="387819" y="341164"/>
                </a:cubicBezTo>
                <a:lnTo>
                  <a:pt x="387819" y="397637"/>
                </a:lnTo>
                <a:cubicBezTo>
                  <a:pt x="387819" y="399218"/>
                  <a:pt x="386633" y="400484"/>
                  <a:pt x="385131" y="400642"/>
                </a:cubicBezTo>
                <a:lnTo>
                  <a:pt x="346622" y="404834"/>
                </a:lnTo>
                <a:cubicBezTo>
                  <a:pt x="346543" y="404834"/>
                  <a:pt x="346385" y="404834"/>
                  <a:pt x="346306" y="404834"/>
                </a:cubicBezTo>
                <a:cubicBezTo>
                  <a:pt x="345594" y="404834"/>
                  <a:pt x="344804" y="404597"/>
                  <a:pt x="344250" y="404043"/>
                </a:cubicBezTo>
                <a:cubicBezTo>
                  <a:pt x="343618" y="403489"/>
                  <a:pt x="343222" y="402619"/>
                  <a:pt x="343222" y="401829"/>
                </a:cubicBezTo>
                <a:lnTo>
                  <a:pt x="343222" y="341322"/>
                </a:lnTo>
                <a:cubicBezTo>
                  <a:pt x="343222" y="339661"/>
                  <a:pt x="344646" y="338316"/>
                  <a:pt x="346306" y="338316"/>
                </a:cubicBezTo>
                <a:close/>
                <a:moveTo>
                  <a:pt x="433917" y="337867"/>
                </a:moveTo>
                <a:cubicBezTo>
                  <a:pt x="434709" y="337867"/>
                  <a:pt x="435579" y="338183"/>
                  <a:pt x="436133" y="338737"/>
                </a:cubicBezTo>
                <a:cubicBezTo>
                  <a:pt x="436687" y="339290"/>
                  <a:pt x="437003" y="340081"/>
                  <a:pt x="437003" y="340872"/>
                </a:cubicBezTo>
                <a:lnTo>
                  <a:pt x="437003" y="392352"/>
                </a:lnTo>
                <a:cubicBezTo>
                  <a:pt x="437003" y="393854"/>
                  <a:pt x="435816" y="395198"/>
                  <a:pt x="434313" y="395357"/>
                </a:cubicBezTo>
                <a:lnTo>
                  <a:pt x="402583" y="398757"/>
                </a:lnTo>
                <a:cubicBezTo>
                  <a:pt x="402504" y="398836"/>
                  <a:pt x="402345" y="398836"/>
                  <a:pt x="402266" y="398836"/>
                </a:cubicBezTo>
                <a:cubicBezTo>
                  <a:pt x="401475" y="398836"/>
                  <a:pt x="400763" y="398520"/>
                  <a:pt x="400209" y="398045"/>
                </a:cubicBezTo>
                <a:cubicBezTo>
                  <a:pt x="399576" y="397413"/>
                  <a:pt x="399180" y="396622"/>
                  <a:pt x="399180" y="395752"/>
                </a:cubicBezTo>
                <a:lnTo>
                  <a:pt x="399180" y="341109"/>
                </a:lnTo>
                <a:cubicBezTo>
                  <a:pt x="399180" y="339370"/>
                  <a:pt x="400525" y="338025"/>
                  <a:pt x="402266" y="338025"/>
                </a:cubicBezTo>
                <a:close/>
                <a:moveTo>
                  <a:pt x="93170" y="337772"/>
                </a:moveTo>
                <a:cubicBezTo>
                  <a:pt x="92299" y="337772"/>
                  <a:pt x="91586" y="338088"/>
                  <a:pt x="91032" y="338642"/>
                </a:cubicBezTo>
                <a:cubicBezTo>
                  <a:pt x="90398" y="339195"/>
                  <a:pt x="90082" y="339985"/>
                  <a:pt x="90082" y="340776"/>
                </a:cubicBezTo>
                <a:lnTo>
                  <a:pt x="90082" y="395556"/>
                </a:lnTo>
                <a:cubicBezTo>
                  <a:pt x="90082" y="397058"/>
                  <a:pt x="91190" y="398323"/>
                  <a:pt x="92695" y="398560"/>
                </a:cubicBezTo>
                <a:lnTo>
                  <a:pt x="118347" y="402433"/>
                </a:lnTo>
                <a:cubicBezTo>
                  <a:pt x="118505" y="402433"/>
                  <a:pt x="118584" y="402512"/>
                  <a:pt x="118743" y="402512"/>
                </a:cubicBezTo>
                <a:cubicBezTo>
                  <a:pt x="119535" y="402512"/>
                  <a:pt x="120168" y="402196"/>
                  <a:pt x="120801" y="401722"/>
                </a:cubicBezTo>
                <a:cubicBezTo>
                  <a:pt x="121435" y="401169"/>
                  <a:pt x="121831" y="400299"/>
                  <a:pt x="121831" y="399430"/>
                </a:cubicBezTo>
                <a:lnTo>
                  <a:pt x="121831" y="340934"/>
                </a:lnTo>
                <a:cubicBezTo>
                  <a:pt x="121831" y="339274"/>
                  <a:pt x="120485" y="337930"/>
                  <a:pt x="118822" y="337930"/>
                </a:cubicBezTo>
                <a:close/>
                <a:moveTo>
                  <a:pt x="50574" y="337377"/>
                </a:moveTo>
                <a:cubicBezTo>
                  <a:pt x="49782" y="337377"/>
                  <a:pt x="48990" y="337772"/>
                  <a:pt x="48436" y="338325"/>
                </a:cubicBezTo>
                <a:cubicBezTo>
                  <a:pt x="47882" y="338879"/>
                  <a:pt x="47565" y="339669"/>
                  <a:pt x="47565" y="340460"/>
                </a:cubicBezTo>
                <a:lnTo>
                  <a:pt x="47565" y="389153"/>
                </a:lnTo>
                <a:cubicBezTo>
                  <a:pt x="47565" y="390655"/>
                  <a:pt x="48674" y="391920"/>
                  <a:pt x="50099" y="392157"/>
                </a:cubicBezTo>
                <a:lnTo>
                  <a:pt x="70288" y="395161"/>
                </a:lnTo>
                <a:cubicBezTo>
                  <a:pt x="70447" y="395240"/>
                  <a:pt x="70605" y="395240"/>
                  <a:pt x="70763" y="395240"/>
                </a:cubicBezTo>
                <a:cubicBezTo>
                  <a:pt x="71476" y="395240"/>
                  <a:pt x="72188" y="395003"/>
                  <a:pt x="72743" y="394449"/>
                </a:cubicBezTo>
                <a:cubicBezTo>
                  <a:pt x="73376" y="393896"/>
                  <a:pt x="73772" y="393106"/>
                  <a:pt x="73772" y="392157"/>
                </a:cubicBezTo>
                <a:lnTo>
                  <a:pt x="73772" y="340618"/>
                </a:lnTo>
                <a:cubicBezTo>
                  <a:pt x="73772" y="338879"/>
                  <a:pt x="72426" y="337535"/>
                  <a:pt x="70763" y="337535"/>
                </a:cubicBezTo>
                <a:close/>
                <a:moveTo>
                  <a:pt x="540266" y="276589"/>
                </a:moveTo>
                <a:cubicBezTo>
                  <a:pt x="539396" y="276431"/>
                  <a:pt x="538525" y="276668"/>
                  <a:pt x="537812" y="277300"/>
                </a:cubicBezTo>
                <a:cubicBezTo>
                  <a:pt x="537179" y="277854"/>
                  <a:pt x="536783" y="278723"/>
                  <a:pt x="536783" y="279593"/>
                </a:cubicBezTo>
                <a:lnTo>
                  <a:pt x="536783" y="340381"/>
                </a:lnTo>
                <a:cubicBezTo>
                  <a:pt x="536783" y="341171"/>
                  <a:pt x="537100" y="341883"/>
                  <a:pt x="537654" y="342515"/>
                </a:cubicBezTo>
                <a:cubicBezTo>
                  <a:pt x="538208" y="343068"/>
                  <a:pt x="539000" y="343384"/>
                  <a:pt x="539791" y="343384"/>
                </a:cubicBezTo>
                <a:lnTo>
                  <a:pt x="539871" y="343384"/>
                </a:lnTo>
                <a:lnTo>
                  <a:pt x="565840" y="343226"/>
                </a:lnTo>
                <a:cubicBezTo>
                  <a:pt x="567502" y="343226"/>
                  <a:pt x="568848" y="341883"/>
                  <a:pt x="568848" y="340223"/>
                </a:cubicBezTo>
                <a:lnTo>
                  <a:pt x="568848" y="283466"/>
                </a:lnTo>
                <a:cubicBezTo>
                  <a:pt x="568848" y="281964"/>
                  <a:pt x="567740" y="280620"/>
                  <a:pt x="566236" y="280462"/>
                </a:cubicBezTo>
                <a:close/>
                <a:moveTo>
                  <a:pt x="487774" y="268684"/>
                </a:moveTo>
                <a:cubicBezTo>
                  <a:pt x="486903" y="268605"/>
                  <a:pt x="485953" y="268842"/>
                  <a:pt x="485320" y="269396"/>
                </a:cubicBezTo>
                <a:cubicBezTo>
                  <a:pt x="484607" y="270028"/>
                  <a:pt x="484211" y="270898"/>
                  <a:pt x="484211" y="271767"/>
                </a:cubicBezTo>
                <a:lnTo>
                  <a:pt x="484211" y="340618"/>
                </a:lnTo>
                <a:cubicBezTo>
                  <a:pt x="484211" y="341408"/>
                  <a:pt x="484607" y="342199"/>
                  <a:pt x="485161" y="342752"/>
                </a:cubicBezTo>
                <a:cubicBezTo>
                  <a:pt x="485715" y="343305"/>
                  <a:pt x="486507" y="343622"/>
                  <a:pt x="487299" y="343622"/>
                </a:cubicBezTo>
                <a:lnTo>
                  <a:pt x="520394" y="343464"/>
                </a:lnTo>
                <a:cubicBezTo>
                  <a:pt x="522056" y="343464"/>
                  <a:pt x="523402" y="342120"/>
                  <a:pt x="523402" y="340460"/>
                </a:cubicBezTo>
                <a:lnTo>
                  <a:pt x="523402" y="276668"/>
                </a:lnTo>
                <a:cubicBezTo>
                  <a:pt x="523402" y="275166"/>
                  <a:pt x="522294" y="273901"/>
                  <a:pt x="520790" y="273664"/>
                </a:cubicBezTo>
                <a:close/>
                <a:moveTo>
                  <a:pt x="69971" y="261016"/>
                </a:moveTo>
                <a:lnTo>
                  <a:pt x="49940" y="265206"/>
                </a:lnTo>
                <a:cubicBezTo>
                  <a:pt x="48515" y="265443"/>
                  <a:pt x="47486" y="266708"/>
                  <a:pt x="47486" y="268131"/>
                </a:cubicBezTo>
                <a:lnTo>
                  <a:pt x="47486" y="316587"/>
                </a:lnTo>
                <a:cubicBezTo>
                  <a:pt x="47486" y="317378"/>
                  <a:pt x="47882" y="318168"/>
                  <a:pt x="48515" y="318801"/>
                </a:cubicBezTo>
                <a:cubicBezTo>
                  <a:pt x="49069" y="319354"/>
                  <a:pt x="49782" y="319591"/>
                  <a:pt x="50574" y="319591"/>
                </a:cubicBezTo>
                <a:lnTo>
                  <a:pt x="50811" y="319591"/>
                </a:lnTo>
                <a:lnTo>
                  <a:pt x="70763" y="318326"/>
                </a:lnTo>
                <a:cubicBezTo>
                  <a:pt x="72426" y="318168"/>
                  <a:pt x="73614" y="316903"/>
                  <a:pt x="73614" y="315243"/>
                </a:cubicBezTo>
                <a:lnTo>
                  <a:pt x="73614" y="264020"/>
                </a:lnTo>
                <a:cubicBezTo>
                  <a:pt x="73614" y="263072"/>
                  <a:pt x="73218" y="262202"/>
                  <a:pt x="72505" y="261649"/>
                </a:cubicBezTo>
                <a:cubicBezTo>
                  <a:pt x="71793" y="261016"/>
                  <a:pt x="70842" y="260779"/>
                  <a:pt x="69971" y="261016"/>
                </a:cubicBezTo>
                <a:close/>
                <a:moveTo>
                  <a:pt x="402662" y="256020"/>
                </a:moveTo>
                <a:lnTo>
                  <a:pt x="434392" y="260764"/>
                </a:lnTo>
                <a:cubicBezTo>
                  <a:pt x="435895" y="261002"/>
                  <a:pt x="437003" y="262267"/>
                  <a:pt x="437003" y="263769"/>
                </a:cubicBezTo>
                <a:lnTo>
                  <a:pt x="437003" y="315245"/>
                </a:lnTo>
                <a:cubicBezTo>
                  <a:pt x="437003" y="316036"/>
                  <a:pt x="436687" y="316827"/>
                  <a:pt x="436054" y="317459"/>
                </a:cubicBezTo>
                <a:cubicBezTo>
                  <a:pt x="435500" y="317934"/>
                  <a:pt x="434788" y="318250"/>
                  <a:pt x="433996" y="318250"/>
                </a:cubicBezTo>
                <a:cubicBezTo>
                  <a:pt x="433917" y="318250"/>
                  <a:pt x="433917" y="318250"/>
                  <a:pt x="433838" y="318250"/>
                </a:cubicBezTo>
                <a:lnTo>
                  <a:pt x="402108" y="316748"/>
                </a:lnTo>
                <a:cubicBezTo>
                  <a:pt x="400446" y="316669"/>
                  <a:pt x="399180" y="315324"/>
                  <a:pt x="399180" y="313743"/>
                </a:cubicBezTo>
                <a:lnTo>
                  <a:pt x="399180" y="259104"/>
                </a:lnTo>
                <a:cubicBezTo>
                  <a:pt x="399180" y="258155"/>
                  <a:pt x="399576" y="257364"/>
                  <a:pt x="400288" y="256732"/>
                </a:cubicBezTo>
                <a:cubicBezTo>
                  <a:pt x="400921" y="256178"/>
                  <a:pt x="401791" y="255941"/>
                  <a:pt x="402662" y="256020"/>
                </a:cubicBezTo>
                <a:close/>
                <a:moveTo>
                  <a:pt x="118189" y="250898"/>
                </a:moveTo>
                <a:lnTo>
                  <a:pt x="92536" y="256274"/>
                </a:lnTo>
                <a:cubicBezTo>
                  <a:pt x="91111" y="256590"/>
                  <a:pt x="90082" y="257855"/>
                  <a:pt x="90082" y="259277"/>
                </a:cubicBezTo>
                <a:lnTo>
                  <a:pt x="90082" y="313821"/>
                </a:lnTo>
                <a:cubicBezTo>
                  <a:pt x="90082" y="314611"/>
                  <a:pt x="90478" y="315402"/>
                  <a:pt x="91032" y="316034"/>
                </a:cubicBezTo>
                <a:cubicBezTo>
                  <a:pt x="91586" y="316508"/>
                  <a:pt x="92378" y="316824"/>
                  <a:pt x="93170" y="316824"/>
                </a:cubicBezTo>
                <a:cubicBezTo>
                  <a:pt x="93249" y="316824"/>
                  <a:pt x="93328" y="316824"/>
                  <a:pt x="93328" y="316824"/>
                </a:cubicBezTo>
                <a:lnTo>
                  <a:pt x="118980" y="315164"/>
                </a:lnTo>
                <a:cubicBezTo>
                  <a:pt x="120564" y="315085"/>
                  <a:pt x="121831" y="313742"/>
                  <a:pt x="121831" y="312161"/>
                </a:cubicBezTo>
                <a:lnTo>
                  <a:pt x="121831" y="253902"/>
                </a:lnTo>
                <a:cubicBezTo>
                  <a:pt x="121831" y="253033"/>
                  <a:pt x="121435" y="252084"/>
                  <a:pt x="120722" y="251531"/>
                </a:cubicBezTo>
                <a:cubicBezTo>
                  <a:pt x="120010" y="250977"/>
                  <a:pt x="119060" y="250740"/>
                  <a:pt x="118189" y="250898"/>
                </a:cubicBezTo>
                <a:close/>
                <a:moveTo>
                  <a:pt x="346781" y="247693"/>
                </a:moveTo>
                <a:lnTo>
                  <a:pt x="385210" y="253464"/>
                </a:lnTo>
                <a:cubicBezTo>
                  <a:pt x="386712" y="253701"/>
                  <a:pt x="387819" y="254966"/>
                  <a:pt x="387819" y="256468"/>
                </a:cubicBezTo>
                <a:lnTo>
                  <a:pt x="387819" y="312909"/>
                </a:lnTo>
                <a:cubicBezTo>
                  <a:pt x="387819" y="313779"/>
                  <a:pt x="387503" y="314569"/>
                  <a:pt x="386870" y="315123"/>
                </a:cubicBezTo>
                <a:cubicBezTo>
                  <a:pt x="386317" y="315676"/>
                  <a:pt x="385526" y="315992"/>
                  <a:pt x="384814" y="315992"/>
                </a:cubicBezTo>
                <a:lnTo>
                  <a:pt x="384656" y="315992"/>
                </a:lnTo>
                <a:lnTo>
                  <a:pt x="346148" y="314174"/>
                </a:lnTo>
                <a:cubicBezTo>
                  <a:pt x="344566" y="314095"/>
                  <a:pt x="343222" y="312751"/>
                  <a:pt x="343222" y="311170"/>
                </a:cubicBezTo>
                <a:lnTo>
                  <a:pt x="343222" y="250776"/>
                </a:lnTo>
                <a:cubicBezTo>
                  <a:pt x="343222" y="249907"/>
                  <a:pt x="343618" y="249037"/>
                  <a:pt x="344329" y="248405"/>
                </a:cubicBezTo>
                <a:cubicBezTo>
                  <a:pt x="344962" y="247851"/>
                  <a:pt x="345832" y="247614"/>
                  <a:pt x="346781" y="247693"/>
                </a:cubicBezTo>
                <a:close/>
                <a:moveTo>
                  <a:pt x="181370" y="237697"/>
                </a:moveTo>
                <a:lnTo>
                  <a:pt x="147483" y="244812"/>
                </a:lnTo>
                <a:cubicBezTo>
                  <a:pt x="146058" y="245128"/>
                  <a:pt x="145029" y="246314"/>
                  <a:pt x="145029" y="247815"/>
                </a:cubicBezTo>
                <a:lnTo>
                  <a:pt x="145029" y="310184"/>
                </a:lnTo>
                <a:cubicBezTo>
                  <a:pt x="145029" y="311054"/>
                  <a:pt x="145425" y="311844"/>
                  <a:pt x="145979" y="312477"/>
                </a:cubicBezTo>
                <a:cubicBezTo>
                  <a:pt x="146533" y="312951"/>
                  <a:pt x="147325" y="313267"/>
                  <a:pt x="148116" y="313267"/>
                </a:cubicBezTo>
                <a:lnTo>
                  <a:pt x="148275" y="313267"/>
                </a:lnTo>
                <a:lnTo>
                  <a:pt x="182241" y="311054"/>
                </a:lnTo>
                <a:cubicBezTo>
                  <a:pt x="183824" y="310975"/>
                  <a:pt x="185091" y="309631"/>
                  <a:pt x="185091" y="308050"/>
                </a:cubicBezTo>
                <a:lnTo>
                  <a:pt x="185091" y="240701"/>
                </a:lnTo>
                <a:cubicBezTo>
                  <a:pt x="185091" y="239753"/>
                  <a:pt x="184616" y="238883"/>
                  <a:pt x="183903" y="238330"/>
                </a:cubicBezTo>
                <a:cubicBezTo>
                  <a:pt x="183191" y="237776"/>
                  <a:pt x="182241" y="237539"/>
                  <a:pt x="181370" y="237697"/>
                </a:cubicBezTo>
                <a:close/>
                <a:moveTo>
                  <a:pt x="277622" y="237390"/>
                </a:moveTo>
                <a:lnTo>
                  <a:pt x="325366" y="244502"/>
                </a:lnTo>
                <a:cubicBezTo>
                  <a:pt x="326871" y="244739"/>
                  <a:pt x="327979" y="246003"/>
                  <a:pt x="327979" y="247504"/>
                </a:cubicBezTo>
                <a:lnTo>
                  <a:pt x="327979" y="310087"/>
                </a:lnTo>
                <a:cubicBezTo>
                  <a:pt x="327979" y="310957"/>
                  <a:pt x="327663" y="311747"/>
                  <a:pt x="327029" y="312300"/>
                </a:cubicBezTo>
                <a:cubicBezTo>
                  <a:pt x="326475" y="312853"/>
                  <a:pt x="325683" y="313169"/>
                  <a:pt x="324891" y="313169"/>
                </a:cubicBezTo>
                <a:lnTo>
                  <a:pt x="324733" y="313169"/>
                </a:lnTo>
                <a:lnTo>
                  <a:pt x="276989" y="310957"/>
                </a:lnTo>
                <a:cubicBezTo>
                  <a:pt x="275405" y="310878"/>
                  <a:pt x="274138" y="309534"/>
                  <a:pt x="274138" y="307954"/>
                </a:cubicBezTo>
                <a:lnTo>
                  <a:pt x="274138" y="240393"/>
                </a:lnTo>
                <a:cubicBezTo>
                  <a:pt x="274138" y="239524"/>
                  <a:pt x="274455" y="238733"/>
                  <a:pt x="275168" y="238101"/>
                </a:cubicBezTo>
                <a:cubicBezTo>
                  <a:pt x="275801" y="237548"/>
                  <a:pt x="276751" y="237311"/>
                  <a:pt x="277622" y="237390"/>
                </a:cubicBezTo>
                <a:close/>
                <a:moveTo>
                  <a:pt x="345656" y="26718"/>
                </a:moveTo>
                <a:lnTo>
                  <a:pt x="230695" y="198727"/>
                </a:lnTo>
                <a:lnTo>
                  <a:pt x="230695" y="584086"/>
                </a:lnTo>
                <a:lnTo>
                  <a:pt x="453016" y="503299"/>
                </a:lnTo>
                <a:lnTo>
                  <a:pt x="453016" y="221809"/>
                </a:lnTo>
                <a:close/>
                <a:moveTo>
                  <a:pt x="346369" y="0"/>
                </a:moveTo>
                <a:lnTo>
                  <a:pt x="346685" y="0"/>
                </a:lnTo>
                <a:lnTo>
                  <a:pt x="346844" y="0"/>
                </a:lnTo>
                <a:cubicBezTo>
                  <a:pt x="347240" y="0"/>
                  <a:pt x="347636" y="79"/>
                  <a:pt x="348031" y="158"/>
                </a:cubicBezTo>
                <a:cubicBezTo>
                  <a:pt x="348111" y="158"/>
                  <a:pt x="348111" y="158"/>
                  <a:pt x="348190" y="158"/>
                </a:cubicBezTo>
                <a:cubicBezTo>
                  <a:pt x="348586" y="237"/>
                  <a:pt x="348982" y="316"/>
                  <a:pt x="349377" y="474"/>
                </a:cubicBezTo>
                <a:cubicBezTo>
                  <a:pt x="349457" y="553"/>
                  <a:pt x="349615" y="553"/>
                  <a:pt x="349773" y="632"/>
                </a:cubicBezTo>
                <a:cubicBezTo>
                  <a:pt x="350090" y="711"/>
                  <a:pt x="350327" y="870"/>
                  <a:pt x="350644" y="1028"/>
                </a:cubicBezTo>
                <a:cubicBezTo>
                  <a:pt x="350723" y="1107"/>
                  <a:pt x="350882" y="1186"/>
                  <a:pt x="351040" y="1265"/>
                </a:cubicBezTo>
                <a:cubicBezTo>
                  <a:pt x="351357" y="1423"/>
                  <a:pt x="351673" y="1581"/>
                  <a:pt x="351911" y="1818"/>
                </a:cubicBezTo>
                <a:cubicBezTo>
                  <a:pt x="351990" y="1897"/>
                  <a:pt x="352069" y="1976"/>
                  <a:pt x="352148" y="1976"/>
                </a:cubicBezTo>
                <a:cubicBezTo>
                  <a:pt x="352544" y="2292"/>
                  <a:pt x="352861" y="2609"/>
                  <a:pt x="353178" y="2925"/>
                </a:cubicBezTo>
                <a:cubicBezTo>
                  <a:pt x="353178" y="3004"/>
                  <a:pt x="353178" y="3004"/>
                  <a:pt x="353257" y="3004"/>
                </a:cubicBezTo>
                <a:cubicBezTo>
                  <a:pt x="353336" y="3083"/>
                  <a:pt x="353336" y="3162"/>
                  <a:pt x="353415" y="3241"/>
                </a:cubicBezTo>
                <a:cubicBezTo>
                  <a:pt x="353653" y="3478"/>
                  <a:pt x="353811" y="3794"/>
                  <a:pt x="354049" y="4032"/>
                </a:cubicBezTo>
                <a:cubicBezTo>
                  <a:pt x="354128" y="4190"/>
                  <a:pt x="354207" y="4348"/>
                  <a:pt x="354286" y="4427"/>
                </a:cubicBezTo>
                <a:cubicBezTo>
                  <a:pt x="354365" y="4506"/>
                  <a:pt x="354445" y="4664"/>
                  <a:pt x="354445" y="4743"/>
                </a:cubicBezTo>
                <a:lnTo>
                  <a:pt x="468218" y="211612"/>
                </a:lnTo>
                <a:lnTo>
                  <a:pt x="575974" y="238725"/>
                </a:lnTo>
                <a:cubicBezTo>
                  <a:pt x="580012" y="239753"/>
                  <a:pt x="582862" y="243389"/>
                  <a:pt x="582862" y="247578"/>
                </a:cubicBezTo>
                <a:lnTo>
                  <a:pt x="582862" y="469150"/>
                </a:lnTo>
                <a:cubicBezTo>
                  <a:pt x="582862" y="473023"/>
                  <a:pt x="580487" y="476422"/>
                  <a:pt x="576845" y="477766"/>
                </a:cubicBezTo>
                <a:lnTo>
                  <a:pt x="465288" y="518318"/>
                </a:lnTo>
                <a:lnTo>
                  <a:pt x="224678" y="605745"/>
                </a:lnTo>
                <a:cubicBezTo>
                  <a:pt x="224520" y="605824"/>
                  <a:pt x="224361" y="605903"/>
                  <a:pt x="224124" y="605982"/>
                </a:cubicBezTo>
                <a:cubicBezTo>
                  <a:pt x="224045" y="605982"/>
                  <a:pt x="224045" y="605982"/>
                  <a:pt x="223965" y="605982"/>
                </a:cubicBezTo>
                <a:cubicBezTo>
                  <a:pt x="223649" y="606061"/>
                  <a:pt x="223253" y="606140"/>
                  <a:pt x="222936" y="606219"/>
                </a:cubicBezTo>
                <a:cubicBezTo>
                  <a:pt x="222778" y="606219"/>
                  <a:pt x="222778" y="606219"/>
                  <a:pt x="222619" y="606219"/>
                </a:cubicBezTo>
                <a:cubicBezTo>
                  <a:pt x="222303" y="606298"/>
                  <a:pt x="221907" y="606298"/>
                  <a:pt x="221511" y="606298"/>
                </a:cubicBezTo>
                <a:cubicBezTo>
                  <a:pt x="221115" y="606298"/>
                  <a:pt x="220719" y="606298"/>
                  <a:pt x="220323" y="606219"/>
                </a:cubicBezTo>
                <a:cubicBezTo>
                  <a:pt x="220165" y="606219"/>
                  <a:pt x="220086" y="606140"/>
                  <a:pt x="219928" y="606140"/>
                </a:cubicBezTo>
                <a:cubicBezTo>
                  <a:pt x="219611" y="606061"/>
                  <a:pt x="219373" y="605982"/>
                  <a:pt x="219057" y="605982"/>
                </a:cubicBezTo>
                <a:cubicBezTo>
                  <a:pt x="218898" y="605903"/>
                  <a:pt x="218740" y="605903"/>
                  <a:pt x="218661" y="605824"/>
                </a:cubicBezTo>
                <a:cubicBezTo>
                  <a:pt x="218344" y="605745"/>
                  <a:pt x="218027" y="605587"/>
                  <a:pt x="217711" y="605429"/>
                </a:cubicBezTo>
                <a:cubicBezTo>
                  <a:pt x="217631" y="605429"/>
                  <a:pt x="217552" y="605350"/>
                  <a:pt x="217473" y="605350"/>
                </a:cubicBezTo>
                <a:cubicBezTo>
                  <a:pt x="217394" y="605350"/>
                  <a:pt x="217394" y="605350"/>
                  <a:pt x="217394" y="605350"/>
                </a:cubicBezTo>
                <a:lnTo>
                  <a:pt x="28484" y="508911"/>
                </a:lnTo>
                <a:cubicBezTo>
                  <a:pt x="25476" y="507330"/>
                  <a:pt x="23496" y="504168"/>
                  <a:pt x="23496" y="500769"/>
                </a:cubicBezTo>
                <a:lnTo>
                  <a:pt x="23496" y="261096"/>
                </a:lnTo>
                <a:lnTo>
                  <a:pt x="11620" y="264416"/>
                </a:lnTo>
                <a:cubicBezTo>
                  <a:pt x="10828" y="264653"/>
                  <a:pt x="9957" y="264732"/>
                  <a:pt x="9166" y="264732"/>
                </a:cubicBezTo>
                <a:cubicBezTo>
                  <a:pt x="6236" y="264732"/>
                  <a:pt x="3386" y="263309"/>
                  <a:pt x="1644" y="260779"/>
                </a:cubicBezTo>
                <a:cubicBezTo>
                  <a:pt x="-573" y="257617"/>
                  <a:pt x="-573" y="253349"/>
                  <a:pt x="1802" y="250187"/>
                </a:cubicBezTo>
                <a:lnTo>
                  <a:pt x="85886" y="135646"/>
                </a:lnTo>
                <a:cubicBezTo>
                  <a:pt x="86677" y="134461"/>
                  <a:pt x="87786" y="133591"/>
                  <a:pt x="88973" y="132880"/>
                </a:cubicBezTo>
                <a:lnTo>
                  <a:pt x="342173" y="1028"/>
                </a:lnTo>
                <a:cubicBezTo>
                  <a:pt x="342173" y="1028"/>
                  <a:pt x="342173" y="1028"/>
                  <a:pt x="342252" y="1028"/>
                </a:cubicBezTo>
                <a:cubicBezTo>
                  <a:pt x="342648" y="791"/>
                  <a:pt x="343123" y="632"/>
                  <a:pt x="343518" y="474"/>
                </a:cubicBezTo>
                <a:cubicBezTo>
                  <a:pt x="343677" y="395"/>
                  <a:pt x="343756" y="395"/>
                  <a:pt x="343835" y="395"/>
                </a:cubicBezTo>
                <a:cubicBezTo>
                  <a:pt x="344152" y="237"/>
                  <a:pt x="344548" y="158"/>
                  <a:pt x="344944" y="79"/>
                </a:cubicBezTo>
                <a:cubicBezTo>
                  <a:pt x="345023" y="79"/>
                  <a:pt x="345181" y="79"/>
                  <a:pt x="345260" y="79"/>
                </a:cubicBezTo>
                <a:cubicBezTo>
                  <a:pt x="345656" y="0"/>
                  <a:pt x="345973" y="0"/>
                  <a:pt x="3463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t>7</a:t>
            </a:fld>
            <a:endParaRPr lang="en-US" altLang="zh-TW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89" y="2085456"/>
            <a:ext cx="10168822" cy="3531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3175" y="172092"/>
            <a:ext cx="10690225" cy="523338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Business Highlight</a:t>
            </a:r>
            <a:r>
              <a:rPr lang="en-US" altLang="zh-TW" sz="2800" b="1" dirty="0" smtClean="0">
                <a:latin typeface="微軟正黑體" panose="020B0604030504040204" charset="-120"/>
                <a:ea typeface="微軟正黑體" panose="020B0604030504040204" charset="-120"/>
              </a:rPr>
              <a:t>-</a:t>
            </a:r>
            <a:r>
              <a:rPr lang="zh-TW" altLang="en-US" sz="2800" b="1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2800" b="1" dirty="0" smtClean="0">
                <a:latin typeface="微軟正黑體" panose="020B0604030504040204" charset="-120"/>
                <a:ea typeface="微軟正黑體" panose="020B0604030504040204" charset="-120"/>
              </a:rPr>
              <a:t>Tea Business</a:t>
            </a:r>
            <a:endParaRPr lang="zh-TW" altLang="en-US" sz="28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t>8</a:t>
            </a:fld>
            <a:endParaRPr lang="en-US" altLang="zh-TW"/>
          </a:p>
        </p:txBody>
      </p:sp>
      <p:grpSp>
        <p:nvGrpSpPr>
          <p:cNvPr id="13" name="d1e53909-66c8-461c-9bbf-41f57945f1b3" descr="eBgAAB+LCAAAAAAABADdmEFv2jAUx7+Lt94oSpxQIDdSYOKwdRKoO0wcssQlrhIHJc7EhPjus0kcnOLR+FLNEZfw/J79/9sv/gmO4DP9s0fAA+s0yOkcB7s8SFcUpWAAVhHwSJkkA+BjEmGy+5Jn5b4A3s9jUyaP/MA0fg6SEvFagikOkuqrd5Uv0r5igtMyrdOsocVCwUEK2VYVxFGUIDltRSjKfzcr2Dx2fl7TnC2wzPI0oGzBo3W6A/UQ8EaToXXixRE6sKIB2FSyhJ5aHt8ApU8+wG3OoteyoCki9FL0PWBbh5gqhd/rukt2Iwe+3Y/7qWJH4Ng6e6hnXsfBHn1jU3G99Q7wkA22jbuWWrYwe2j5Pg3+KXiDDpoWeYVsTnUeN+XzCWT1tQSV7q1CedOKj1mS5e+3oki7Gn96ecEh2sQoRSJngwmdkYiJjkQf+jnexZSgoqgDT79eUUilMu+BZ5VFzOb8tFw6cDT3bSDsWSdVP4oFu/bjm/wu53QukQ+K+S0QnYUh2+ZaeWXoHL/yKeRrdaLQ2TrMKnijCT/W3b01dN+1twozYqQ76eyg1mt4y9zN9/A/R8LDSEYC7DESoNFIgH1CwriFBAgn48VciQTYSyRAwy5NPSSY5k4LCV3NGY2EsYwEp8dIcAxEQo8wMGlhwLJ9f/GoxIDTSww4hl2UehgwzZ0WBrqaMxkD7T+L3B5jwDUQA5dedPv0y2DaRoIzXSx9JRLcXiLBNezS1EOCae60kNDV3JZ9/gIIf/ToeBgAAA=="/>
          <p:cNvGrpSpPr>
            <a:grpSpLocks noChangeAspect="1"/>
          </p:cNvGrpSpPr>
          <p:nvPr/>
        </p:nvGrpSpPr>
        <p:grpSpPr>
          <a:xfrm>
            <a:off x="469898" y="3399630"/>
            <a:ext cx="9677401" cy="2445064"/>
            <a:chOff x="1759665" y="2771897"/>
            <a:chExt cx="8653891" cy="2186467"/>
          </a:xfrm>
        </p:grpSpPr>
        <p:sp>
          <p:nvSpPr>
            <p:cNvPr id="14" name="ExtraShape1"/>
            <p:cNvSpPr/>
            <p:nvPr/>
          </p:nvSpPr>
          <p:spPr>
            <a:xfrm>
              <a:off x="1964089" y="3063261"/>
              <a:ext cx="1025539" cy="102553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ValueShape1"/>
            <p:cNvSpPr/>
            <p:nvPr/>
          </p:nvSpPr>
          <p:spPr>
            <a:xfrm>
              <a:off x="1964089" y="3063261"/>
              <a:ext cx="1025539" cy="1025539"/>
            </a:xfrm>
            <a:prstGeom prst="pie">
              <a:avLst>
                <a:gd name="adj1" fmla="val 17127662"/>
                <a:gd name="adj2" fmla="val 16335433"/>
              </a:avLst>
            </a:prstGeom>
            <a:solidFill>
              <a:schemeClr val="accent2">
                <a:lumMod val="100000"/>
              </a:schemeClr>
            </a:solidFill>
            <a:ln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ExtraShape1"/>
            <p:cNvCxnSpPr/>
            <p:nvPr/>
          </p:nvCxnSpPr>
          <p:spPr>
            <a:xfrm rot="900000">
              <a:off x="3093930" y="3892775"/>
              <a:ext cx="1157719" cy="0"/>
            </a:xfrm>
            <a:prstGeom prst="straightConnector1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ExtraShape2"/>
            <p:cNvSpPr/>
            <p:nvPr/>
          </p:nvSpPr>
          <p:spPr>
            <a:xfrm rot="10800000" flipV="1">
              <a:off x="4365707" y="3621447"/>
              <a:ext cx="1025539" cy="102553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ValueShape2"/>
            <p:cNvSpPr/>
            <p:nvPr/>
          </p:nvSpPr>
          <p:spPr>
            <a:xfrm rot="10800000" flipV="1">
              <a:off x="4365707" y="3621447"/>
              <a:ext cx="1025539" cy="1025539"/>
            </a:xfrm>
            <a:prstGeom prst="pie">
              <a:avLst>
                <a:gd name="adj1" fmla="val 16098896"/>
                <a:gd name="adj2" fmla="val 20426894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cxnSp>
          <p:nvCxnSpPr>
            <p:cNvPr id="19" name="ExtraShape2"/>
            <p:cNvCxnSpPr/>
            <p:nvPr/>
          </p:nvCxnSpPr>
          <p:spPr>
            <a:xfrm rot="20700000" flipV="1">
              <a:off x="5481726" y="3817472"/>
              <a:ext cx="1157719" cy="0"/>
            </a:xfrm>
            <a:prstGeom prst="straightConnector1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ExtraShape3"/>
            <p:cNvSpPr/>
            <p:nvPr/>
          </p:nvSpPr>
          <p:spPr>
            <a:xfrm>
              <a:off x="6814576" y="3063261"/>
              <a:ext cx="1025539" cy="102553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ValueShape3"/>
            <p:cNvSpPr/>
            <p:nvPr/>
          </p:nvSpPr>
          <p:spPr>
            <a:xfrm>
              <a:off x="6814576" y="3063261"/>
              <a:ext cx="1025539" cy="1025539"/>
            </a:xfrm>
            <a:prstGeom prst="pie">
              <a:avLst>
                <a:gd name="adj1" fmla="val 14033156"/>
                <a:gd name="adj2" fmla="val 16339684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cxnSp>
          <p:nvCxnSpPr>
            <p:cNvPr id="22" name="ExtraShape3"/>
            <p:cNvCxnSpPr/>
            <p:nvPr/>
          </p:nvCxnSpPr>
          <p:spPr>
            <a:xfrm rot="900000">
              <a:off x="7930595" y="3892775"/>
              <a:ext cx="1157719" cy="0"/>
            </a:xfrm>
            <a:prstGeom prst="straightConnector1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ExtraShape4"/>
            <p:cNvSpPr/>
            <p:nvPr/>
          </p:nvSpPr>
          <p:spPr>
            <a:xfrm rot="10800000" flipV="1">
              <a:off x="9202372" y="3621447"/>
              <a:ext cx="1025539" cy="102553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ValueShape4"/>
            <p:cNvSpPr/>
            <p:nvPr/>
          </p:nvSpPr>
          <p:spPr>
            <a:xfrm rot="10800000" flipV="1">
              <a:off x="9202372" y="3621447"/>
              <a:ext cx="1025539" cy="1025539"/>
            </a:xfrm>
            <a:prstGeom prst="pie">
              <a:avLst>
                <a:gd name="adj1" fmla="val 16200000"/>
                <a:gd name="adj2" fmla="val 13974847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ValueText1"/>
            <p:cNvSpPr txBox="1"/>
            <p:nvPr/>
          </p:nvSpPr>
          <p:spPr>
            <a:xfrm>
              <a:off x="2209557" y="4178981"/>
              <a:ext cx="534602" cy="408149"/>
            </a:xfrm>
            <a:prstGeom prst="rect">
              <a:avLst/>
            </a:prstGeom>
            <a:noFill/>
          </p:spPr>
          <p:txBody>
            <a:bodyPr wrap="square" tIns="90000" bIns="90000" anchor="ctr" anchorCtr="0">
              <a:prstTxWarp prst="textPlain">
                <a:avLst/>
              </a:prstTxWarp>
              <a:noAutofit/>
            </a:bodyPr>
            <a:lstStyle/>
            <a:p>
              <a:r>
                <a:rPr lang="en-US" altLang="zh-CN" sz="700" dirty="0">
                  <a:solidFill>
                    <a:schemeClr val="accent2">
                      <a:lumMod val="100000"/>
                    </a:schemeClr>
                  </a:solidFill>
                  <a:latin typeface="Impact" panose="020B0806030902050204" pitchFamily="34" charset="0"/>
                </a:rPr>
                <a:t>99%</a:t>
              </a:r>
              <a:endParaRPr lang="en-US" sz="700" dirty="0">
                <a:solidFill>
                  <a:schemeClr val="accent2">
                    <a:lumMod val="100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0" name="文本框 35"/>
            <p:cNvSpPr txBox="1"/>
            <p:nvPr/>
          </p:nvSpPr>
          <p:spPr>
            <a:xfrm>
              <a:off x="1759665" y="4656633"/>
              <a:ext cx="1499100" cy="2752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1400" dirty="0" smtClean="0">
                  <a:solidFill>
                    <a:schemeClr val="tx2"/>
                  </a:solidFill>
                  <a:latin typeface="微軟正黑體" panose="020B0604030504040204" charset="-120"/>
                  <a:ea typeface="微軟正黑體" panose="020B0604030504040204" charset="-120"/>
                </a:rPr>
                <a:t>Factory Building</a:t>
              </a:r>
              <a:endParaRPr lang="zh-CN" altLang="en-US" sz="1400" dirty="0">
                <a:solidFill>
                  <a:schemeClr val="tx2"/>
                </a:solidFill>
                <a:latin typeface="微軟正黑體" panose="020B0604030504040204" charset="-120"/>
                <a:ea typeface="微軟正黑體" panose="020B0604030504040204" charset="-120"/>
              </a:endParaRPr>
            </a:p>
          </p:txBody>
        </p:sp>
        <p:sp>
          <p:nvSpPr>
            <p:cNvPr id="31" name="ValueText2"/>
            <p:cNvSpPr txBox="1"/>
            <p:nvPr/>
          </p:nvSpPr>
          <p:spPr>
            <a:xfrm>
              <a:off x="4611175" y="2771897"/>
              <a:ext cx="534602" cy="408149"/>
            </a:xfrm>
            <a:prstGeom prst="rect">
              <a:avLst/>
            </a:prstGeom>
            <a:noFill/>
          </p:spPr>
          <p:txBody>
            <a:bodyPr wrap="square" tIns="90000" bIns="90000" anchor="ctr" anchorCtr="0">
              <a:prstTxWarp prst="textPlain">
                <a:avLst/>
              </a:prstTxWarp>
              <a:noAutofit/>
            </a:bodyPr>
            <a:lstStyle/>
            <a:p>
              <a:r>
                <a:rPr lang="en-US" altLang="zh-CN" sz="700" dirty="0">
                  <a:solidFill>
                    <a:schemeClr val="accent3">
                      <a:lumMod val="100000"/>
                    </a:schemeClr>
                  </a:solidFill>
                  <a:latin typeface="Impact" panose="020B0806030902050204" pitchFamily="34" charset="0"/>
                </a:rPr>
                <a:t>20%</a:t>
              </a:r>
              <a:endParaRPr lang="en-US" sz="700" dirty="0">
                <a:solidFill>
                  <a:schemeClr val="accent3">
                    <a:lumMod val="100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2" name="文本框 37"/>
            <p:cNvSpPr txBox="1"/>
            <p:nvPr/>
          </p:nvSpPr>
          <p:spPr>
            <a:xfrm>
              <a:off x="3992644" y="3263282"/>
              <a:ext cx="1771663" cy="2752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1400" dirty="0" smtClean="0">
                  <a:solidFill>
                    <a:schemeClr val="tx2"/>
                  </a:solidFill>
                  <a:latin typeface="微軟正黑體" panose="020B0604030504040204" charset="-120"/>
                  <a:ea typeface="微軟正黑體" panose="020B0604030504040204" charset="-120"/>
                </a:rPr>
                <a:t>Operating Machines</a:t>
              </a:r>
              <a:endParaRPr lang="zh-CN" altLang="en-US" sz="1400" dirty="0">
                <a:solidFill>
                  <a:schemeClr val="tx2"/>
                </a:solidFill>
                <a:latin typeface="微軟正黑體" panose="020B0604030504040204" charset="-120"/>
                <a:ea typeface="微軟正黑體" panose="020B0604030504040204" charset="-120"/>
              </a:endParaRPr>
            </a:p>
          </p:txBody>
        </p:sp>
        <p:sp>
          <p:nvSpPr>
            <p:cNvPr id="33" name="ValueText3"/>
            <p:cNvSpPr txBox="1"/>
            <p:nvPr/>
          </p:nvSpPr>
          <p:spPr>
            <a:xfrm>
              <a:off x="7060044" y="4178981"/>
              <a:ext cx="534602" cy="408149"/>
            </a:xfrm>
            <a:prstGeom prst="rect">
              <a:avLst/>
            </a:prstGeom>
            <a:noFill/>
          </p:spPr>
          <p:txBody>
            <a:bodyPr wrap="square" tIns="90000" bIns="90000" anchor="ctr" anchorCtr="0">
              <a:prstTxWarp prst="textPlain">
                <a:avLst/>
              </a:prstTxWarp>
              <a:noAutofit/>
            </a:bodyPr>
            <a:lstStyle/>
            <a:p>
              <a:r>
                <a:rPr lang="en-US" sz="700" dirty="0">
                  <a:solidFill>
                    <a:schemeClr val="accent4">
                      <a:lumMod val="100000"/>
                    </a:schemeClr>
                  </a:solidFill>
                  <a:latin typeface="Impact" panose="020B0806030902050204" pitchFamily="34" charset="0"/>
                </a:rPr>
                <a:t>10%</a:t>
              </a:r>
            </a:p>
          </p:txBody>
        </p:sp>
        <p:sp>
          <p:nvSpPr>
            <p:cNvPr id="34" name="文本框 39"/>
            <p:cNvSpPr txBox="1"/>
            <p:nvPr/>
          </p:nvSpPr>
          <p:spPr>
            <a:xfrm>
              <a:off x="6893350" y="4683138"/>
              <a:ext cx="885179" cy="2752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1400" dirty="0" smtClean="0">
                  <a:solidFill>
                    <a:schemeClr val="tx2"/>
                  </a:solidFill>
                  <a:latin typeface="微軟正黑體" panose="020B0604030504040204" charset="-120"/>
                  <a:ea typeface="微軟正黑體" panose="020B0604030504040204" charset="-120"/>
                </a:rPr>
                <a:t>Storage</a:t>
              </a:r>
              <a:endParaRPr lang="zh-CN" altLang="en-US" sz="1400" dirty="0">
                <a:solidFill>
                  <a:schemeClr val="tx2"/>
                </a:solidFill>
                <a:latin typeface="微軟正黑體" panose="020B0604030504040204" charset="-120"/>
                <a:ea typeface="微軟正黑體" panose="020B0604030504040204" charset="-120"/>
              </a:endParaRPr>
            </a:p>
          </p:txBody>
        </p:sp>
        <p:sp>
          <p:nvSpPr>
            <p:cNvPr id="35" name="ValueText4"/>
            <p:cNvSpPr txBox="1"/>
            <p:nvPr/>
          </p:nvSpPr>
          <p:spPr>
            <a:xfrm>
              <a:off x="9476759" y="2771897"/>
              <a:ext cx="534602" cy="408149"/>
            </a:xfrm>
            <a:prstGeom prst="rect">
              <a:avLst/>
            </a:prstGeom>
            <a:noFill/>
          </p:spPr>
          <p:txBody>
            <a:bodyPr wrap="square" tIns="90000" bIns="90000" anchor="ctr" anchorCtr="0">
              <a:prstTxWarp prst="textPlain">
                <a:avLst/>
              </a:prstTxWarp>
              <a:noAutofit/>
            </a:bodyPr>
            <a:lstStyle/>
            <a:p>
              <a:r>
                <a:rPr lang="en-US" altLang="zh-CN" sz="700" dirty="0">
                  <a:solidFill>
                    <a:schemeClr val="accent5">
                      <a:lumMod val="100000"/>
                    </a:schemeClr>
                  </a:solidFill>
                  <a:latin typeface="Impact" panose="020B0806030902050204" pitchFamily="34" charset="0"/>
                </a:rPr>
                <a:t>87%</a:t>
              </a:r>
              <a:endParaRPr lang="en-US" sz="700" dirty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6" name="文本框 41"/>
            <p:cNvSpPr txBox="1"/>
            <p:nvPr/>
          </p:nvSpPr>
          <p:spPr>
            <a:xfrm>
              <a:off x="8914458" y="3274230"/>
              <a:ext cx="1499098" cy="2752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1400" dirty="0" smtClean="0">
                  <a:solidFill>
                    <a:schemeClr val="tx2"/>
                  </a:solidFill>
                  <a:latin typeface="微軟正黑體" panose="020B0604030504040204" charset="-120"/>
                  <a:ea typeface="微軟正黑體" panose="020B0604030504040204" charset="-120"/>
                </a:rPr>
                <a:t>Tea Plantation</a:t>
              </a:r>
              <a:endParaRPr lang="zh-CN" altLang="en-US" sz="1400" dirty="0">
                <a:solidFill>
                  <a:schemeClr val="tx2"/>
                </a:solidFill>
                <a:latin typeface="微軟正黑體" panose="020B0604030504040204" charset="-120"/>
                <a:ea typeface="微軟正黑體" panose="020B0604030504040204" charset="-120"/>
              </a:endParaRPr>
            </a:p>
          </p:txBody>
        </p:sp>
      </p:grpSp>
      <p:sp>
        <p:nvSpPr>
          <p:cNvPr id="41" name="文字方塊 40"/>
          <p:cNvSpPr txBox="1"/>
          <p:nvPr/>
        </p:nvSpPr>
        <p:spPr>
          <a:xfrm>
            <a:off x="3279392" y="1418431"/>
            <a:ext cx="43140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u="sng" dirty="0" err="1" smtClean="0">
                <a:latin typeface="微軟正黑體" panose="020B0604030504040204" charset="-120"/>
                <a:ea typeface="微軟正黑體" panose="020B0604030504040204" charset="-120"/>
              </a:rPr>
              <a:t>Laupi</a:t>
            </a:r>
            <a:r>
              <a:rPr lang="en-US" altLang="zh-TW" sz="2800" u="sng" dirty="0" smtClean="0">
                <a:latin typeface="微軟正黑體" panose="020B0604030504040204" charset="-120"/>
                <a:ea typeface="微軟正黑體" panose="020B0604030504040204" charset="-120"/>
              </a:rPr>
              <a:t> Tea </a:t>
            </a:r>
            <a:r>
              <a:rPr lang="en-US" altLang="zh-TW" sz="2800" u="sng" dirty="0">
                <a:latin typeface="微軟正黑體" panose="020B0604030504040204" charset="-120"/>
                <a:ea typeface="微軟正黑體" panose="020B0604030504040204" charset="-120"/>
              </a:rPr>
              <a:t>Farm </a:t>
            </a:r>
            <a:r>
              <a:rPr lang="en-US" altLang="zh-TW" sz="2800" u="sng" dirty="0" smtClean="0">
                <a:latin typeface="微軟正黑體" panose="020B0604030504040204" charset="-120"/>
                <a:ea typeface="微軟正黑體" panose="020B0604030504040204" charset="-120"/>
              </a:rPr>
              <a:t>Progress</a:t>
            </a:r>
            <a:endParaRPr lang="zh-CN" altLang="en-US" sz="2800" u="sng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43" name="industrial-zone_74961"/>
          <p:cNvSpPr>
            <a:spLocks noChangeAspect="1"/>
          </p:cNvSpPr>
          <p:nvPr/>
        </p:nvSpPr>
        <p:spPr bwMode="auto">
          <a:xfrm>
            <a:off x="1007471" y="4029587"/>
            <a:ext cx="520224" cy="519440"/>
          </a:xfrm>
          <a:custGeom>
            <a:avLst/>
            <a:gdLst>
              <a:gd name="T0" fmla="*/ 5531 w 5803"/>
              <a:gd name="T1" fmla="*/ 5440 h 5803"/>
              <a:gd name="T2" fmla="*/ 5531 w 5803"/>
              <a:gd name="T3" fmla="*/ 2267 h 5803"/>
              <a:gd name="T4" fmla="*/ 5531 w 5803"/>
              <a:gd name="T5" fmla="*/ 272 h 5803"/>
              <a:gd name="T6" fmla="*/ 5259 w 5803"/>
              <a:gd name="T7" fmla="*/ 0 h 5803"/>
              <a:gd name="T8" fmla="*/ 4261 w 5803"/>
              <a:gd name="T9" fmla="*/ 0 h 5803"/>
              <a:gd name="T10" fmla="*/ 3989 w 5803"/>
              <a:gd name="T11" fmla="*/ 272 h 5803"/>
              <a:gd name="T12" fmla="*/ 3989 w 5803"/>
              <a:gd name="T13" fmla="*/ 2267 h 5803"/>
              <a:gd name="T14" fmla="*/ 1179 w 5803"/>
              <a:gd name="T15" fmla="*/ 2267 h 5803"/>
              <a:gd name="T16" fmla="*/ 272 w 5803"/>
              <a:gd name="T17" fmla="*/ 3173 h 5803"/>
              <a:gd name="T18" fmla="*/ 272 w 5803"/>
              <a:gd name="T19" fmla="*/ 5440 h 5803"/>
              <a:gd name="T20" fmla="*/ 0 w 5803"/>
              <a:gd name="T21" fmla="*/ 5440 h 5803"/>
              <a:gd name="T22" fmla="*/ 0 w 5803"/>
              <a:gd name="T23" fmla="*/ 5803 h 5803"/>
              <a:gd name="T24" fmla="*/ 5803 w 5803"/>
              <a:gd name="T25" fmla="*/ 5803 h 5803"/>
              <a:gd name="T26" fmla="*/ 5803 w 5803"/>
              <a:gd name="T27" fmla="*/ 5440 h 5803"/>
              <a:gd name="T28" fmla="*/ 5531 w 5803"/>
              <a:gd name="T29" fmla="*/ 5440 h 5803"/>
              <a:gd name="T30" fmla="*/ 1904 w 5803"/>
              <a:gd name="T31" fmla="*/ 5077 h 5803"/>
              <a:gd name="T32" fmla="*/ 1088 w 5803"/>
              <a:gd name="T33" fmla="*/ 5077 h 5803"/>
              <a:gd name="T34" fmla="*/ 1088 w 5803"/>
              <a:gd name="T35" fmla="*/ 4261 h 5803"/>
              <a:gd name="T36" fmla="*/ 1904 w 5803"/>
              <a:gd name="T37" fmla="*/ 4261 h 5803"/>
              <a:gd name="T38" fmla="*/ 1904 w 5803"/>
              <a:gd name="T39" fmla="*/ 5077 h 5803"/>
              <a:gd name="T40" fmla="*/ 1904 w 5803"/>
              <a:gd name="T41" fmla="*/ 3808 h 5803"/>
              <a:gd name="T42" fmla="*/ 1088 w 5803"/>
              <a:gd name="T43" fmla="*/ 3808 h 5803"/>
              <a:gd name="T44" fmla="*/ 1088 w 5803"/>
              <a:gd name="T45" fmla="*/ 2992 h 5803"/>
              <a:gd name="T46" fmla="*/ 1904 w 5803"/>
              <a:gd name="T47" fmla="*/ 2992 h 5803"/>
              <a:gd name="T48" fmla="*/ 1904 w 5803"/>
              <a:gd name="T49" fmla="*/ 3808 h 5803"/>
              <a:gd name="T50" fmla="*/ 3264 w 5803"/>
              <a:gd name="T51" fmla="*/ 5077 h 5803"/>
              <a:gd name="T52" fmla="*/ 2448 w 5803"/>
              <a:gd name="T53" fmla="*/ 5077 h 5803"/>
              <a:gd name="T54" fmla="*/ 2448 w 5803"/>
              <a:gd name="T55" fmla="*/ 4261 h 5803"/>
              <a:gd name="T56" fmla="*/ 3264 w 5803"/>
              <a:gd name="T57" fmla="*/ 4261 h 5803"/>
              <a:gd name="T58" fmla="*/ 3264 w 5803"/>
              <a:gd name="T59" fmla="*/ 5077 h 5803"/>
              <a:gd name="T60" fmla="*/ 3264 w 5803"/>
              <a:gd name="T61" fmla="*/ 3808 h 5803"/>
              <a:gd name="T62" fmla="*/ 2448 w 5803"/>
              <a:gd name="T63" fmla="*/ 3808 h 5803"/>
              <a:gd name="T64" fmla="*/ 2448 w 5803"/>
              <a:gd name="T65" fmla="*/ 2992 h 5803"/>
              <a:gd name="T66" fmla="*/ 3264 w 5803"/>
              <a:gd name="T67" fmla="*/ 2992 h 5803"/>
              <a:gd name="T68" fmla="*/ 3264 w 5803"/>
              <a:gd name="T69" fmla="*/ 3808 h 5803"/>
              <a:gd name="T70" fmla="*/ 4715 w 5803"/>
              <a:gd name="T71" fmla="*/ 5077 h 5803"/>
              <a:gd name="T72" fmla="*/ 3899 w 5803"/>
              <a:gd name="T73" fmla="*/ 5077 h 5803"/>
              <a:gd name="T74" fmla="*/ 3899 w 5803"/>
              <a:gd name="T75" fmla="*/ 4261 h 5803"/>
              <a:gd name="T76" fmla="*/ 4715 w 5803"/>
              <a:gd name="T77" fmla="*/ 4261 h 5803"/>
              <a:gd name="T78" fmla="*/ 4715 w 5803"/>
              <a:gd name="T79" fmla="*/ 5077 h 5803"/>
              <a:gd name="T80" fmla="*/ 4715 w 5803"/>
              <a:gd name="T81" fmla="*/ 3808 h 5803"/>
              <a:gd name="T82" fmla="*/ 3899 w 5803"/>
              <a:gd name="T83" fmla="*/ 3808 h 5803"/>
              <a:gd name="T84" fmla="*/ 3899 w 5803"/>
              <a:gd name="T85" fmla="*/ 2992 h 5803"/>
              <a:gd name="T86" fmla="*/ 4715 w 5803"/>
              <a:gd name="T87" fmla="*/ 2992 h 5803"/>
              <a:gd name="T88" fmla="*/ 4715 w 5803"/>
              <a:gd name="T89" fmla="*/ 3808 h 5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5803" h="5803">
                <a:moveTo>
                  <a:pt x="5531" y="5440"/>
                </a:moveTo>
                <a:lnTo>
                  <a:pt x="5531" y="2267"/>
                </a:lnTo>
                <a:lnTo>
                  <a:pt x="5531" y="272"/>
                </a:lnTo>
                <a:cubicBezTo>
                  <a:pt x="5531" y="122"/>
                  <a:pt x="5409" y="0"/>
                  <a:pt x="5259" y="0"/>
                </a:cubicBezTo>
                <a:lnTo>
                  <a:pt x="4261" y="0"/>
                </a:lnTo>
                <a:cubicBezTo>
                  <a:pt x="4111" y="0"/>
                  <a:pt x="3989" y="122"/>
                  <a:pt x="3989" y="272"/>
                </a:cubicBezTo>
                <a:lnTo>
                  <a:pt x="3989" y="2267"/>
                </a:lnTo>
                <a:lnTo>
                  <a:pt x="1179" y="2267"/>
                </a:lnTo>
                <a:lnTo>
                  <a:pt x="272" y="3173"/>
                </a:lnTo>
                <a:lnTo>
                  <a:pt x="272" y="5440"/>
                </a:lnTo>
                <a:lnTo>
                  <a:pt x="0" y="5440"/>
                </a:lnTo>
                <a:lnTo>
                  <a:pt x="0" y="5803"/>
                </a:lnTo>
                <a:lnTo>
                  <a:pt x="5803" y="5803"/>
                </a:lnTo>
                <a:lnTo>
                  <a:pt x="5803" y="5440"/>
                </a:lnTo>
                <a:lnTo>
                  <a:pt x="5531" y="5440"/>
                </a:lnTo>
                <a:close/>
                <a:moveTo>
                  <a:pt x="1904" y="5077"/>
                </a:moveTo>
                <a:lnTo>
                  <a:pt x="1088" y="5077"/>
                </a:lnTo>
                <a:lnTo>
                  <a:pt x="1088" y="4261"/>
                </a:lnTo>
                <a:lnTo>
                  <a:pt x="1904" y="4261"/>
                </a:lnTo>
                <a:lnTo>
                  <a:pt x="1904" y="5077"/>
                </a:lnTo>
                <a:close/>
                <a:moveTo>
                  <a:pt x="1904" y="3808"/>
                </a:moveTo>
                <a:lnTo>
                  <a:pt x="1088" y="3808"/>
                </a:lnTo>
                <a:lnTo>
                  <a:pt x="1088" y="2992"/>
                </a:lnTo>
                <a:lnTo>
                  <a:pt x="1904" y="2992"/>
                </a:lnTo>
                <a:lnTo>
                  <a:pt x="1904" y="3808"/>
                </a:lnTo>
                <a:close/>
                <a:moveTo>
                  <a:pt x="3264" y="5077"/>
                </a:moveTo>
                <a:lnTo>
                  <a:pt x="2448" y="5077"/>
                </a:lnTo>
                <a:lnTo>
                  <a:pt x="2448" y="4261"/>
                </a:lnTo>
                <a:lnTo>
                  <a:pt x="3264" y="4261"/>
                </a:lnTo>
                <a:lnTo>
                  <a:pt x="3264" y="5077"/>
                </a:lnTo>
                <a:close/>
                <a:moveTo>
                  <a:pt x="3264" y="3808"/>
                </a:moveTo>
                <a:lnTo>
                  <a:pt x="2448" y="3808"/>
                </a:lnTo>
                <a:lnTo>
                  <a:pt x="2448" y="2992"/>
                </a:lnTo>
                <a:lnTo>
                  <a:pt x="3264" y="2992"/>
                </a:lnTo>
                <a:lnTo>
                  <a:pt x="3264" y="3808"/>
                </a:lnTo>
                <a:close/>
                <a:moveTo>
                  <a:pt x="4715" y="5077"/>
                </a:moveTo>
                <a:lnTo>
                  <a:pt x="3899" y="5077"/>
                </a:lnTo>
                <a:lnTo>
                  <a:pt x="3899" y="4261"/>
                </a:lnTo>
                <a:lnTo>
                  <a:pt x="4715" y="4261"/>
                </a:lnTo>
                <a:lnTo>
                  <a:pt x="4715" y="5077"/>
                </a:lnTo>
                <a:close/>
                <a:moveTo>
                  <a:pt x="4715" y="3808"/>
                </a:moveTo>
                <a:lnTo>
                  <a:pt x="3899" y="3808"/>
                </a:lnTo>
                <a:lnTo>
                  <a:pt x="3899" y="2992"/>
                </a:lnTo>
                <a:lnTo>
                  <a:pt x="4715" y="2992"/>
                </a:lnTo>
                <a:lnTo>
                  <a:pt x="4715" y="380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" name="mechanics_386302"/>
          <p:cNvSpPr>
            <a:spLocks noChangeAspect="1"/>
          </p:cNvSpPr>
          <p:nvPr/>
        </p:nvSpPr>
        <p:spPr bwMode="auto">
          <a:xfrm>
            <a:off x="3720029" y="4717478"/>
            <a:ext cx="468839" cy="468167"/>
          </a:xfrm>
          <a:custGeom>
            <a:avLst/>
            <a:gdLst>
              <a:gd name="connsiteX0" fmla="*/ 118914 w 607602"/>
              <a:gd name="connsiteY0" fmla="*/ 448451 h 606731"/>
              <a:gd name="connsiteX1" fmla="*/ 79306 w 607602"/>
              <a:gd name="connsiteY1" fmla="*/ 487999 h 606731"/>
              <a:gd name="connsiteX2" fmla="*/ 118914 w 607602"/>
              <a:gd name="connsiteY2" fmla="*/ 527547 h 606731"/>
              <a:gd name="connsiteX3" fmla="*/ 158522 w 607602"/>
              <a:gd name="connsiteY3" fmla="*/ 487999 h 606731"/>
              <a:gd name="connsiteX4" fmla="*/ 118914 w 607602"/>
              <a:gd name="connsiteY4" fmla="*/ 448451 h 606731"/>
              <a:gd name="connsiteX5" fmla="*/ 421230 w 607602"/>
              <a:gd name="connsiteY5" fmla="*/ 353895 h 606731"/>
              <a:gd name="connsiteX6" fmla="*/ 440099 w 607602"/>
              <a:gd name="connsiteY6" fmla="*/ 355583 h 606731"/>
              <a:gd name="connsiteX7" fmla="*/ 456654 w 607602"/>
              <a:gd name="connsiteY7" fmla="*/ 372024 h 606731"/>
              <a:gd name="connsiteX8" fmla="*/ 504449 w 607602"/>
              <a:gd name="connsiteY8" fmla="*/ 372024 h 606731"/>
              <a:gd name="connsiteX9" fmla="*/ 521449 w 607602"/>
              <a:gd name="connsiteY9" fmla="*/ 381710 h 606731"/>
              <a:gd name="connsiteX10" fmla="*/ 604758 w 607602"/>
              <a:gd name="connsiteY10" fmla="*/ 520785 h 606731"/>
              <a:gd name="connsiteX11" fmla="*/ 601732 w 607602"/>
              <a:gd name="connsiteY11" fmla="*/ 544956 h 606731"/>
              <a:gd name="connsiteX12" fmla="*/ 545748 w 607602"/>
              <a:gd name="connsiteY12" fmla="*/ 600853 h 606731"/>
              <a:gd name="connsiteX13" fmla="*/ 521538 w 607602"/>
              <a:gd name="connsiteY13" fmla="*/ 603874 h 606731"/>
              <a:gd name="connsiteX14" fmla="*/ 382246 w 607602"/>
              <a:gd name="connsiteY14" fmla="*/ 520696 h 606731"/>
              <a:gd name="connsiteX15" fmla="*/ 372544 w 607602"/>
              <a:gd name="connsiteY15" fmla="*/ 503722 h 606731"/>
              <a:gd name="connsiteX16" fmla="*/ 372544 w 607602"/>
              <a:gd name="connsiteY16" fmla="*/ 456002 h 606731"/>
              <a:gd name="connsiteX17" fmla="*/ 345843 w 607602"/>
              <a:gd name="connsiteY17" fmla="*/ 429253 h 606731"/>
              <a:gd name="connsiteX18" fmla="*/ 458367 w 607602"/>
              <a:gd name="connsiteY18" fmla="*/ 290 h 606731"/>
              <a:gd name="connsiteX19" fmla="*/ 502352 w 607602"/>
              <a:gd name="connsiteY19" fmla="*/ 9159 h 606731"/>
              <a:gd name="connsiteX20" fmla="*/ 509740 w 607602"/>
              <a:gd name="connsiteY20" fmla="*/ 41775 h 606731"/>
              <a:gd name="connsiteX21" fmla="*/ 428655 w 607602"/>
              <a:gd name="connsiteY21" fmla="*/ 122737 h 606731"/>
              <a:gd name="connsiteX22" fmla="*/ 438001 w 607602"/>
              <a:gd name="connsiteY22" fmla="*/ 169395 h 606731"/>
              <a:gd name="connsiteX23" fmla="*/ 484729 w 607602"/>
              <a:gd name="connsiteY23" fmla="*/ 178637 h 606731"/>
              <a:gd name="connsiteX24" fmla="*/ 565813 w 607602"/>
              <a:gd name="connsiteY24" fmla="*/ 97764 h 606731"/>
              <a:gd name="connsiteX25" fmla="*/ 598479 w 607602"/>
              <a:gd name="connsiteY25" fmla="*/ 105052 h 606731"/>
              <a:gd name="connsiteX26" fmla="*/ 561274 w 607602"/>
              <a:gd name="connsiteY26" fmla="*/ 270086 h 606731"/>
              <a:gd name="connsiteX27" fmla="*/ 408273 w 607602"/>
              <a:gd name="connsiteY27" fmla="*/ 310967 h 606731"/>
              <a:gd name="connsiteX28" fmla="*/ 237470 w 607602"/>
              <a:gd name="connsiteY28" fmla="*/ 481511 h 606731"/>
              <a:gd name="connsiteX29" fmla="*/ 118914 w 607602"/>
              <a:gd name="connsiteY29" fmla="*/ 606731 h 606731"/>
              <a:gd name="connsiteX30" fmla="*/ 2 w 607602"/>
              <a:gd name="connsiteY30" fmla="*/ 487999 h 606731"/>
              <a:gd name="connsiteX31" fmla="*/ 125412 w 607602"/>
              <a:gd name="connsiteY31" fmla="*/ 369622 h 606731"/>
              <a:gd name="connsiteX32" fmla="*/ 296214 w 607602"/>
              <a:gd name="connsiteY32" fmla="*/ 199078 h 606731"/>
              <a:gd name="connsiteX33" fmla="*/ 337157 w 607602"/>
              <a:gd name="connsiteY33" fmla="*/ 46219 h 606731"/>
              <a:gd name="connsiteX34" fmla="*/ 458367 w 607602"/>
              <a:gd name="connsiteY34" fmla="*/ 290 h 606731"/>
              <a:gd name="connsiteX35" fmla="*/ 115424 w 607602"/>
              <a:gd name="connsiteY35" fmla="*/ 0 h 606731"/>
              <a:gd name="connsiteX36" fmla="*/ 157428 w 607602"/>
              <a:gd name="connsiteY36" fmla="*/ 17332 h 606731"/>
              <a:gd name="connsiteX37" fmla="*/ 255943 w 607602"/>
              <a:gd name="connsiteY37" fmla="*/ 115724 h 606731"/>
              <a:gd name="connsiteX38" fmla="*/ 253095 w 607602"/>
              <a:gd name="connsiteY38" fmla="*/ 186029 h 606731"/>
              <a:gd name="connsiteX39" fmla="*/ 233695 w 607602"/>
              <a:gd name="connsiteY39" fmla="*/ 205494 h 606731"/>
              <a:gd name="connsiteX40" fmla="*/ 113110 w 607602"/>
              <a:gd name="connsiteY40" fmla="*/ 84971 h 606731"/>
              <a:gd name="connsiteX41" fmla="*/ 85077 w 607602"/>
              <a:gd name="connsiteY41" fmla="*/ 84971 h 606731"/>
              <a:gd name="connsiteX42" fmla="*/ 85077 w 607602"/>
              <a:gd name="connsiteY42" fmla="*/ 112969 h 606731"/>
              <a:gd name="connsiteX43" fmla="*/ 205751 w 607602"/>
              <a:gd name="connsiteY43" fmla="*/ 233403 h 606731"/>
              <a:gd name="connsiteX44" fmla="*/ 149686 w 607602"/>
              <a:gd name="connsiteY44" fmla="*/ 289398 h 606731"/>
              <a:gd name="connsiteX45" fmla="*/ 17354 w 607602"/>
              <a:gd name="connsiteY45" fmla="*/ 157231 h 606731"/>
              <a:gd name="connsiteX46" fmla="*/ 17354 w 607602"/>
              <a:gd name="connsiteY46" fmla="*/ 73327 h 606731"/>
              <a:gd name="connsiteX47" fmla="*/ 73419 w 607602"/>
              <a:gd name="connsiteY47" fmla="*/ 17332 h 606731"/>
              <a:gd name="connsiteX48" fmla="*/ 115424 w 607602"/>
              <a:gd name="connsiteY48" fmla="*/ 0 h 606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607602" h="606731">
                <a:moveTo>
                  <a:pt x="118914" y="448451"/>
                </a:moveTo>
                <a:cubicBezTo>
                  <a:pt x="97019" y="448451"/>
                  <a:pt x="79306" y="466225"/>
                  <a:pt x="79306" y="487999"/>
                </a:cubicBezTo>
                <a:cubicBezTo>
                  <a:pt x="79306" y="509772"/>
                  <a:pt x="97019" y="527547"/>
                  <a:pt x="118914" y="527547"/>
                </a:cubicBezTo>
                <a:cubicBezTo>
                  <a:pt x="140721" y="527547"/>
                  <a:pt x="158522" y="509772"/>
                  <a:pt x="158522" y="487999"/>
                </a:cubicBezTo>
                <a:cubicBezTo>
                  <a:pt x="158522" y="466225"/>
                  <a:pt x="140721" y="448451"/>
                  <a:pt x="118914" y="448451"/>
                </a:cubicBezTo>
                <a:close/>
                <a:moveTo>
                  <a:pt x="421230" y="353895"/>
                </a:moveTo>
                <a:cubicBezTo>
                  <a:pt x="427549" y="354784"/>
                  <a:pt x="433780" y="355317"/>
                  <a:pt x="440099" y="355583"/>
                </a:cubicBezTo>
                <a:lnTo>
                  <a:pt x="456654" y="372024"/>
                </a:lnTo>
                <a:lnTo>
                  <a:pt x="504449" y="372024"/>
                </a:lnTo>
                <a:cubicBezTo>
                  <a:pt x="511481" y="372024"/>
                  <a:pt x="517889" y="375756"/>
                  <a:pt x="521449" y="381710"/>
                </a:cubicBezTo>
                <a:lnTo>
                  <a:pt x="604758" y="520785"/>
                </a:lnTo>
                <a:cubicBezTo>
                  <a:pt x="609475" y="528605"/>
                  <a:pt x="608229" y="538558"/>
                  <a:pt x="601732" y="544956"/>
                </a:cubicBezTo>
                <a:lnTo>
                  <a:pt x="545748" y="600853"/>
                </a:lnTo>
                <a:cubicBezTo>
                  <a:pt x="539339" y="607340"/>
                  <a:pt x="529371" y="608495"/>
                  <a:pt x="521538" y="603874"/>
                </a:cubicBezTo>
                <a:lnTo>
                  <a:pt x="382246" y="520696"/>
                </a:lnTo>
                <a:cubicBezTo>
                  <a:pt x="376283" y="517141"/>
                  <a:pt x="372544" y="510654"/>
                  <a:pt x="372544" y="503722"/>
                </a:cubicBezTo>
                <a:lnTo>
                  <a:pt x="372544" y="456002"/>
                </a:lnTo>
                <a:lnTo>
                  <a:pt x="345843" y="429253"/>
                </a:lnTo>
                <a:close/>
                <a:moveTo>
                  <a:pt x="458367" y="290"/>
                </a:moveTo>
                <a:cubicBezTo>
                  <a:pt x="473186" y="1128"/>
                  <a:pt x="488000" y="4049"/>
                  <a:pt x="502352" y="9159"/>
                </a:cubicBezTo>
                <a:cubicBezTo>
                  <a:pt x="516059" y="14047"/>
                  <a:pt x="519975" y="31555"/>
                  <a:pt x="509740" y="41775"/>
                </a:cubicBezTo>
                <a:lnTo>
                  <a:pt x="428655" y="122737"/>
                </a:lnTo>
                <a:lnTo>
                  <a:pt x="438001" y="169395"/>
                </a:lnTo>
                <a:lnTo>
                  <a:pt x="484729" y="178637"/>
                </a:lnTo>
                <a:lnTo>
                  <a:pt x="565813" y="97764"/>
                </a:lnTo>
                <a:cubicBezTo>
                  <a:pt x="576138" y="87366"/>
                  <a:pt x="593583" y="91543"/>
                  <a:pt x="598479" y="105052"/>
                </a:cubicBezTo>
                <a:cubicBezTo>
                  <a:pt x="618861" y="162374"/>
                  <a:pt x="604353" y="227161"/>
                  <a:pt x="561274" y="270086"/>
                </a:cubicBezTo>
                <a:cubicBezTo>
                  <a:pt x="521310" y="309989"/>
                  <a:pt x="462477" y="325453"/>
                  <a:pt x="408273" y="310967"/>
                </a:cubicBezTo>
                <a:lnTo>
                  <a:pt x="237470" y="481511"/>
                </a:lnTo>
                <a:cubicBezTo>
                  <a:pt x="243256" y="543010"/>
                  <a:pt x="191009" y="606731"/>
                  <a:pt x="118914" y="606731"/>
                </a:cubicBezTo>
                <a:cubicBezTo>
                  <a:pt x="53317" y="606731"/>
                  <a:pt x="2" y="553497"/>
                  <a:pt x="2" y="487999"/>
                </a:cubicBezTo>
                <a:cubicBezTo>
                  <a:pt x="2" y="415835"/>
                  <a:pt x="63997" y="363845"/>
                  <a:pt x="125412" y="369622"/>
                </a:cubicBezTo>
                <a:lnTo>
                  <a:pt x="296214" y="199078"/>
                </a:lnTo>
                <a:cubicBezTo>
                  <a:pt x="281706" y="144955"/>
                  <a:pt x="297193" y="86211"/>
                  <a:pt x="337157" y="46219"/>
                </a:cubicBezTo>
                <a:cubicBezTo>
                  <a:pt x="369399" y="14025"/>
                  <a:pt x="413908" y="-2222"/>
                  <a:pt x="458367" y="290"/>
                </a:cubicBezTo>
                <a:close/>
                <a:moveTo>
                  <a:pt x="115424" y="0"/>
                </a:moveTo>
                <a:cubicBezTo>
                  <a:pt x="130642" y="0"/>
                  <a:pt x="145859" y="5778"/>
                  <a:pt x="157428" y="17332"/>
                </a:cubicBezTo>
                <a:lnTo>
                  <a:pt x="255943" y="115724"/>
                </a:lnTo>
                <a:cubicBezTo>
                  <a:pt x="250870" y="138655"/>
                  <a:pt x="249803" y="162475"/>
                  <a:pt x="253095" y="186029"/>
                </a:cubicBezTo>
                <a:lnTo>
                  <a:pt x="233695" y="205494"/>
                </a:lnTo>
                <a:lnTo>
                  <a:pt x="113110" y="84971"/>
                </a:lnTo>
                <a:cubicBezTo>
                  <a:pt x="105368" y="77238"/>
                  <a:pt x="92820" y="77238"/>
                  <a:pt x="85077" y="84971"/>
                </a:cubicBezTo>
                <a:cubicBezTo>
                  <a:pt x="77335" y="92704"/>
                  <a:pt x="77335" y="105236"/>
                  <a:pt x="85077" y="112969"/>
                </a:cubicBezTo>
                <a:lnTo>
                  <a:pt x="205751" y="233403"/>
                </a:lnTo>
                <a:lnTo>
                  <a:pt x="149686" y="289398"/>
                </a:lnTo>
                <a:lnTo>
                  <a:pt x="17354" y="157231"/>
                </a:lnTo>
                <a:cubicBezTo>
                  <a:pt x="-5784" y="134122"/>
                  <a:pt x="-5784" y="96437"/>
                  <a:pt x="17354" y="73327"/>
                </a:cubicBezTo>
                <a:lnTo>
                  <a:pt x="73419" y="17332"/>
                </a:lnTo>
                <a:cubicBezTo>
                  <a:pt x="84988" y="5778"/>
                  <a:pt x="100206" y="0"/>
                  <a:pt x="115424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zh-CN" altLang="en-US" dirty="0"/>
          </a:p>
        </p:txBody>
      </p:sp>
      <p:sp>
        <p:nvSpPr>
          <p:cNvPr id="45" name="warehouse-with-boxes_75762"/>
          <p:cNvSpPr>
            <a:spLocks noChangeAspect="1"/>
          </p:cNvSpPr>
          <p:nvPr/>
        </p:nvSpPr>
        <p:spPr bwMode="auto">
          <a:xfrm>
            <a:off x="6455262" y="4043761"/>
            <a:ext cx="500853" cy="456421"/>
          </a:xfrm>
          <a:custGeom>
            <a:avLst/>
            <a:gdLst>
              <a:gd name="connsiteX0" fmla="*/ 406219 w 606580"/>
              <a:gd name="connsiteY0" fmla="*/ 452425 h 552769"/>
              <a:gd name="connsiteX1" fmla="*/ 485233 w 606580"/>
              <a:gd name="connsiteY1" fmla="*/ 452425 h 552769"/>
              <a:gd name="connsiteX2" fmla="*/ 496004 w 606580"/>
              <a:gd name="connsiteY2" fmla="*/ 463183 h 552769"/>
              <a:gd name="connsiteX3" fmla="*/ 496004 w 606580"/>
              <a:gd name="connsiteY3" fmla="*/ 542104 h 552769"/>
              <a:gd name="connsiteX4" fmla="*/ 485233 w 606580"/>
              <a:gd name="connsiteY4" fmla="*/ 552769 h 552769"/>
              <a:gd name="connsiteX5" fmla="*/ 406219 w 606580"/>
              <a:gd name="connsiteY5" fmla="*/ 552769 h 552769"/>
              <a:gd name="connsiteX6" fmla="*/ 395448 w 606580"/>
              <a:gd name="connsiteY6" fmla="*/ 542104 h 552769"/>
              <a:gd name="connsiteX7" fmla="*/ 395448 w 606580"/>
              <a:gd name="connsiteY7" fmla="*/ 463183 h 552769"/>
              <a:gd name="connsiteX8" fmla="*/ 406219 w 606580"/>
              <a:gd name="connsiteY8" fmla="*/ 452425 h 552769"/>
              <a:gd name="connsiteX9" fmla="*/ 263748 w 606580"/>
              <a:gd name="connsiteY9" fmla="*/ 452425 h 552769"/>
              <a:gd name="connsiteX10" fmla="*/ 342762 w 606580"/>
              <a:gd name="connsiteY10" fmla="*/ 452425 h 552769"/>
              <a:gd name="connsiteX11" fmla="*/ 353533 w 606580"/>
              <a:gd name="connsiteY11" fmla="*/ 463183 h 552769"/>
              <a:gd name="connsiteX12" fmla="*/ 353533 w 606580"/>
              <a:gd name="connsiteY12" fmla="*/ 542104 h 552769"/>
              <a:gd name="connsiteX13" fmla="*/ 342762 w 606580"/>
              <a:gd name="connsiteY13" fmla="*/ 552769 h 552769"/>
              <a:gd name="connsiteX14" fmla="*/ 263748 w 606580"/>
              <a:gd name="connsiteY14" fmla="*/ 552769 h 552769"/>
              <a:gd name="connsiteX15" fmla="*/ 252977 w 606580"/>
              <a:gd name="connsiteY15" fmla="*/ 542104 h 552769"/>
              <a:gd name="connsiteX16" fmla="*/ 252977 w 606580"/>
              <a:gd name="connsiteY16" fmla="*/ 463183 h 552769"/>
              <a:gd name="connsiteX17" fmla="*/ 263748 w 606580"/>
              <a:gd name="connsiteY17" fmla="*/ 452425 h 552769"/>
              <a:gd name="connsiteX18" fmla="*/ 121347 w 606580"/>
              <a:gd name="connsiteY18" fmla="*/ 452425 h 552769"/>
              <a:gd name="connsiteX19" fmla="*/ 200361 w 606580"/>
              <a:gd name="connsiteY19" fmla="*/ 452425 h 552769"/>
              <a:gd name="connsiteX20" fmla="*/ 211132 w 606580"/>
              <a:gd name="connsiteY20" fmla="*/ 463183 h 552769"/>
              <a:gd name="connsiteX21" fmla="*/ 211132 w 606580"/>
              <a:gd name="connsiteY21" fmla="*/ 542104 h 552769"/>
              <a:gd name="connsiteX22" fmla="*/ 200361 w 606580"/>
              <a:gd name="connsiteY22" fmla="*/ 552769 h 552769"/>
              <a:gd name="connsiteX23" fmla="*/ 121347 w 606580"/>
              <a:gd name="connsiteY23" fmla="*/ 552769 h 552769"/>
              <a:gd name="connsiteX24" fmla="*/ 110576 w 606580"/>
              <a:gd name="connsiteY24" fmla="*/ 542104 h 552769"/>
              <a:gd name="connsiteX25" fmla="*/ 110576 w 606580"/>
              <a:gd name="connsiteY25" fmla="*/ 463183 h 552769"/>
              <a:gd name="connsiteX26" fmla="*/ 121347 w 606580"/>
              <a:gd name="connsiteY26" fmla="*/ 452425 h 552769"/>
              <a:gd name="connsiteX27" fmla="*/ 406219 w 606580"/>
              <a:gd name="connsiteY27" fmla="*/ 307342 h 552769"/>
              <a:gd name="connsiteX28" fmla="*/ 485233 w 606580"/>
              <a:gd name="connsiteY28" fmla="*/ 307342 h 552769"/>
              <a:gd name="connsiteX29" fmla="*/ 496004 w 606580"/>
              <a:gd name="connsiteY29" fmla="*/ 318100 h 552769"/>
              <a:gd name="connsiteX30" fmla="*/ 496004 w 606580"/>
              <a:gd name="connsiteY30" fmla="*/ 396928 h 552769"/>
              <a:gd name="connsiteX31" fmla="*/ 485233 w 606580"/>
              <a:gd name="connsiteY31" fmla="*/ 407686 h 552769"/>
              <a:gd name="connsiteX32" fmla="*/ 406219 w 606580"/>
              <a:gd name="connsiteY32" fmla="*/ 407686 h 552769"/>
              <a:gd name="connsiteX33" fmla="*/ 395448 w 606580"/>
              <a:gd name="connsiteY33" fmla="*/ 396928 h 552769"/>
              <a:gd name="connsiteX34" fmla="*/ 395448 w 606580"/>
              <a:gd name="connsiteY34" fmla="*/ 318100 h 552769"/>
              <a:gd name="connsiteX35" fmla="*/ 406219 w 606580"/>
              <a:gd name="connsiteY35" fmla="*/ 307342 h 552769"/>
              <a:gd name="connsiteX36" fmla="*/ 263748 w 606580"/>
              <a:gd name="connsiteY36" fmla="*/ 307342 h 552769"/>
              <a:gd name="connsiteX37" fmla="*/ 342762 w 606580"/>
              <a:gd name="connsiteY37" fmla="*/ 307342 h 552769"/>
              <a:gd name="connsiteX38" fmla="*/ 353533 w 606580"/>
              <a:gd name="connsiteY38" fmla="*/ 318100 h 552769"/>
              <a:gd name="connsiteX39" fmla="*/ 353533 w 606580"/>
              <a:gd name="connsiteY39" fmla="*/ 396928 h 552769"/>
              <a:gd name="connsiteX40" fmla="*/ 342762 w 606580"/>
              <a:gd name="connsiteY40" fmla="*/ 407686 h 552769"/>
              <a:gd name="connsiteX41" fmla="*/ 263748 w 606580"/>
              <a:gd name="connsiteY41" fmla="*/ 407686 h 552769"/>
              <a:gd name="connsiteX42" fmla="*/ 252977 w 606580"/>
              <a:gd name="connsiteY42" fmla="*/ 396928 h 552769"/>
              <a:gd name="connsiteX43" fmla="*/ 252977 w 606580"/>
              <a:gd name="connsiteY43" fmla="*/ 318100 h 552769"/>
              <a:gd name="connsiteX44" fmla="*/ 263748 w 606580"/>
              <a:gd name="connsiteY44" fmla="*/ 307342 h 552769"/>
              <a:gd name="connsiteX45" fmla="*/ 121347 w 606580"/>
              <a:gd name="connsiteY45" fmla="*/ 307342 h 552769"/>
              <a:gd name="connsiteX46" fmla="*/ 200361 w 606580"/>
              <a:gd name="connsiteY46" fmla="*/ 307342 h 552769"/>
              <a:gd name="connsiteX47" fmla="*/ 211132 w 606580"/>
              <a:gd name="connsiteY47" fmla="*/ 318100 h 552769"/>
              <a:gd name="connsiteX48" fmla="*/ 211132 w 606580"/>
              <a:gd name="connsiteY48" fmla="*/ 396928 h 552769"/>
              <a:gd name="connsiteX49" fmla="*/ 200361 w 606580"/>
              <a:gd name="connsiteY49" fmla="*/ 407686 h 552769"/>
              <a:gd name="connsiteX50" fmla="*/ 121347 w 606580"/>
              <a:gd name="connsiteY50" fmla="*/ 407686 h 552769"/>
              <a:gd name="connsiteX51" fmla="*/ 110576 w 606580"/>
              <a:gd name="connsiteY51" fmla="*/ 396928 h 552769"/>
              <a:gd name="connsiteX52" fmla="*/ 110576 w 606580"/>
              <a:gd name="connsiteY52" fmla="*/ 318100 h 552769"/>
              <a:gd name="connsiteX53" fmla="*/ 121347 w 606580"/>
              <a:gd name="connsiteY53" fmla="*/ 307342 h 552769"/>
              <a:gd name="connsiteX54" fmla="*/ 298044 w 606580"/>
              <a:gd name="connsiteY54" fmla="*/ 1390 h 552769"/>
              <a:gd name="connsiteX55" fmla="*/ 308629 w 606580"/>
              <a:gd name="connsiteY55" fmla="*/ 1390 h 552769"/>
              <a:gd name="connsiteX56" fmla="*/ 601102 w 606580"/>
              <a:gd name="connsiteY56" fmla="*/ 165839 h 552769"/>
              <a:gd name="connsiteX57" fmla="*/ 606580 w 606580"/>
              <a:gd name="connsiteY57" fmla="*/ 175202 h 552769"/>
              <a:gd name="connsiteX58" fmla="*/ 606580 w 606580"/>
              <a:gd name="connsiteY58" fmla="*/ 549617 h 552769"/>
              <a:gd name="connsiteX59" fmla="*/ 603330 w 606580"/>
              <a:gd name="connsiteY59" fmla="*/ 552769 h 552769"/>
              <a:gd name="connsiteX60" fmla="*/ 538800 w 606580"/>
              <a:gd name="connsiteY60" fmla="*/ 552769 h 552769"/>
              <a:gd name="connsiteX61" fmla="*/ 535551 w 606580"/>
              <a:gd name="connsiteY61" fmla="*/ 549617 h 552769"/>
              <a:gd name="connsiteX62" fmla="*/ 535551 w 606580"/>
              <a:gd name="connsiteY62" fmla="*/ 231842 h 552769"/>
              <a:gd name="connsiteX63" fmla="*/ 71029 w 606580"/>
              <a:gd name="connsiteY63" fmla="*/ 231842 h 552769"/>
              <a:gd name="connsiteX64" fmla="*/ 71029 w 606580"/>
              <a:gd name="connsiteY64" fmla="*/ 549525 h 552769"/>
              <a:gd name="connsiteX65" fmla="*/ 67779 w 606580"/>
              <a:gd name="connsiteY65" fmla="*/ 552769 h 552769"/>
              <a:gd name="connsiteX66" fmla="*/ 3250 w 606580"/>
              <a:gd name="connsiteY66" fmla="*/ 552769 h 552769"/>
              <a:gd name="connsiteX67" fmla="*/ 0 w 606580"/>
              <a:gd name="connsiteY67" fmla="*/ 549525 h 552769"/>
              <a:gd name="connsiteX68" fmla="*/ 0 w 606580"/>
              <a:gd name="connsiteY68" fmla="*/ 175202 h 552769"/>
              <a:gd name="connsiteX69" fmla="*/ 5478 w 606580"/>
              <a:gd name="connsiteY69" fmla="*/ 165839 h 552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606580" h="552769">
                <a:moveTo>
                  <a:pt x="406219" y="452425"/>
                </a:moveTo>
                <a:lnTo>
                  <a:pt x="485233" y="452425"/>
                </a:lnTo>
                <a:cubicBezTo>
                  <a:pt x="491176" y="452425"/>
                  <a:pt x="496004" y="457248"/>
                  <a:pt x="496004" y="463183"/>
                </a:cubicBezTo>
                <a:lnTo>
                  <a:pt x="496004" y="542104"/>
                </a:lnTo>
                <a:cubicBezTo>
                  <a:pt x="496004" y="548040"/>
                  <a:pt x="491176" y="552769"/>
                  <a:pt x="485233" y="552769"/>
                </a:cubicBezTo>
                <a:lnTo>
                  <a:pt x="406219" y="552769"/>
                </a:lnTo>
                <a:cubicBezTo>
                  <a:pt x="400276" y="552769"/>
                  <a:pt x="395448" y="548040"/>
                  <a:pt x="395448" y="542104"/>
                </a:cubicBezTo>
                <a:lnTo>
                  <a:pt x="395448" y="463183"/>
                </a:lnTo>
                <a:cubicBezTo>
                  <a:pt x="395448" y="457248"/>
                  <a:pt x="400276" y="452425"/>
                  <a:pt x="406219" y="452425"/>
                </a:cubicBezTo>
                <a:close/>
                <a:moveTo>
                  <a:pt x="263748" y="452425"/>
                </a:moveTo>
                <a:lnTo>
                  <a:pt x="342762" y="452425"/>
                </a:lnTo>
                <a:cubicBezTo>
                  <a:pt x="348705" y="452425"/>
                  <a:pt x="353533" y="457248"/>
                  <a:pt x="353533" y="463183"/>
                </a:cubicBezTo>
                <a:lnTo>
                  <a:pt x="353533" y="542104"/>
                </a:lnTo>
                <a:cubicBezTo>
                  <a:pt x="353533" y="548040"/>
                  <a:pt x="348705" y="552769"/>
                  <a:pt x="342762" y="552769"/>
                </a:cubicBezTo>
                <a:lnTo>
                  <a:pt x="263748" y="552769"/>
                </a:lnTo>
                <a:cubicBezTo>
                  <a:pt x="257805" y="552769"/>
                  <a:pt x="252977" y="548040"/>
                  <a:pt x="252977" y="542104"/>
                </a:cubicBezTo>
                <a:lnTo>
                  <a:pt x="252977" y="463183"/>
                </a:lnTo>
                <a:cubicBezTo>
                  <a:pt x="252977" y="457248"/>
                  <a:pt x="257805" y="452425"/>
                  <a:pt x="263748" y="452425"/>
                </a:cubicBezTo>
                <a:close/>
                <a:moveTo>
                  <a:pt x="121347" y="452425"/>
                </a:moveTo>
                <a:lnTo>
                  <a:pt x="200361" y="452425"/>
                </a:lnTo>
                <a:cubicBezTo>
                  <a:pt x="206304" y="452425"/>
                  <a:pt x="211132" y="457248"/>
                  <a:pt x="211132" y="463183"/>
                </a:cubicBezTo>
                <a:lnTo>
                  <a:pt x="211132" y="542104"/>
                </a:lnTo>
                <a:cubicBezTo>
                  <a:pt x="211132" y="548040"/>
                  <a:pt x="206304" y="552769"/>
                  <a:pt x="200361" y="552769"/>
                </a:cubicBezTo>
                <a:lnTo>
                  <a:pt x="121347" y="552769"/>
                </a:lnTo>
                <a:cubicBezTo>
                  <a:pt x="115404" y="552769"/>
                  <a:pt x="110576" y="548040"/>
                  <a:pt x="110576" y="542104"/>
                </a:cubicBezTo>
                <a:lnTo>
                  <a:pt x="110576" y="463183"/>
                </a:lnTo>
                <a:cubicBezTo>
                  <a:pt x="110576" y="457248"/>
                  <a:pt x="115404" y="452425"/>
                  <a:pt x="121347" y="452425"/>
                </a:cubicBezTo>
                <a:close/>
                <a:moveTo>
                  <a:pt x="406219" y="307342"/>
                </a:moveTo>
                <a:lnTo>
                  <a:pt x="485233" y="307342"/>
                </a:lnTo>
                <a:cubicBezTo>
                  <a:pt x="491176" y="307342"/>
                  <a:pt x="496004" y="312165"/>
                  <a:pt x="496004" y="318100"/>
                </a:cubicBezTo>
                <a:lnTo>
                  <a:pt x="496004" y="396928"/>
                </a:lnTo>
                <a:cubicBezTo>
                  <a:pt x="496004" y="402864"/>
                  <a:pt x="491176" y="407686"/>
                  <a:pt x="485233" y="407686"/>
                </a:cubicBezTo>
                <a:lnTo>
                  <a:pt x="406219" y="407686"/>
                </a:lnTo>
                <a:cubicBezTo>
                  <a:pt x="400276" y="407686"/>
                  <a:pt x="395448" y="402864"/>
                  <a:pt x="395448" y="396928"/>
                </a:cubicBezTo>
                <a:lnTo>
                  <a:pt x="395448" y="318100"/>
                </a:lnTo>
                <a:cubicBezTo>
                  <a:pt x="395448" y="312165"/>
                  <a:pt x="400276" y="307342"/>
                  <a:pt x="406219" y="307342"/>
                </a:cubicBezTo>
                <a:close/>
                <a:moveTo>
                  <a:pt x="263748" y="307342"/>
                </a:moveTo>
                <a:lnTo>
                  <a:pt x="342762" y="307342"/>
                </a:lnTo>
                <a:cubicBezTo>
                  <a:pt x="348705" y="307342"/>
                  <a:pt x="353533" y="312165"/>
                  <a:pt x="353533" y="318100"/>
                </a:cubicBezTo>
                <a:lnTo>
                  <a:pt x="353533" y="396928"/>
                </a:lnTo>
                <a:cubicBezTo>
                  <a:pt x="353533" y="402864"/>
                  <a:pt x="348705" y="407686"/>
                  <a:pt x="342762" y="407686"/>
                </a:cubicBezTo>
                <a:lnTo>
                  <a:pt x="263748" y="407686"/>
                </a:lnTo>
                <a:cubicBezTo>
                  <a:pt x="257805" y="407686"/>
                  <a:pt x="252977" y="402864"/>
                  <a:pt x="252977" y="396928"/>
                </a:cubicBezTo>
                <a:lnTo>
                  <a:pt x="252977" y="318100"/>
                </a:lnTo>
                <a:cubicBezTo>
                  <a:pt x="252977" y="312165"/>
                  <a:pt x="257805" y="307342"/>
                  <a:pt x="263748" y="307342"/>
                </a:cubicBezTo>
                <a:close/>
                <a:moveTo>
                  <a:pt x="121347" y="307342"/>
                </a:moveTo>
                <a:lnTo>
                  <a:pt x="200361" y="307342"/>
                </a:lnTo>
                <a:cubicBezTo>
                  <a:pt x="206304" y="307342"/>
                  <a:pt x="211132" y="312165"/>
                  <a:pt x="211132" y="318100"/>
                </a:cubicBezTo>
                <a:lnTo>
                  <a:pt x="211132" y="396928"/>
                </a:lnTo>
                <a:cubicBezTo>
                  <a:pt x="211132" y="402864"/>
                  <a:pt x="206304" y="407686"/>
                  <a:pt x="200361" y="407686"/>
                </a:cubicBezTo>
                <a:lnTo>
                  <a:pt x="121347" y="407686"/>
                </a:lnTo>
                <a:cubicBezTo>
                  <a:pt x="115404" y="407686"/>
                  <a:pt x="110576" y="402864"/>
                  <a:pt x="110576" y="396928"/>
                </a:cubicBezTo>
                <a:lnTo>
                  <a:pt x="110576" y="318100"/>
                </a:lnTo>
                <a:cubicBezTo>
                  <a:pt x="110576" y="312165"/>
                  <a:pt x="115404" y="307342"/>
                  <a:pt x="121347" y="307342"/>
                </a:cubicBezTo>
                <a:close/>
                <a:moveTo>
                  <a:pt x="298044" y="1390"/>
                </a:moveTo>
                <a:cubicBezTo>
                  <a:pt x="301294" y="-464"/>
                  <a:pt x="305286" y="-464"/>
                  <a:pt x="308629" y="1390"/>
                </a:cubicBezTo>
                <a:lnTo>
                  <a:pt x="601102" y="165839"/>
                </a:lnTo>
                <a:cubicBezTo>
                  <a:pt x="604537" y="167693"/>
                  <a:pt x="606580" y="171309"/>
                  <a:pt x="606580" y="175202"/>
                </a:cubicBezTo>
                <a:lnTo>
                  <a:pt x="606580" y="549617"/>
                </a:lnTo>
                <a:cubicBezTo>
                  <a:pt x="606580" y="551379"/>
                  <a:pt x="605187" y="552769"/>
                  <a:pt x="603330" y="552769"/>
                </a:cubicBezTo>
                <a:lnTo>
                  <a:pt x="538800" y="552769"/>
                </a:lnTo>
                <a:cubicBezTo>
                  <a:pt x="537036" y="552769"/>
                  <a:pt x="535551" y="551379"/>
                  <a:pt x="535551" y="549617"/>
                </a:cubicBezTo>
                <a:lnTo>
                  <a:pt x="535551" y="231842"/>
                </a:lnTo>
                <a:lnTo>
                  <a:pt x="71029" y="231842"/>
                </a:lnTo>
                <a:lnTo>
                  <a:pt x="71029" y="549525"/>
                </a:lnTo>
                <a:cubicBezTo>
                  <a:pt x="71029" y="551379"/>
                  <a:pt x="69544" y="552769"/>
                  <a:pt x="67779" y="552769"/>
                </a:cubicBezTo>
                <a:lnTo>
                  <a:pt x="3250" y="552769"/>
                </a:lnTo>
                <a:cubicBezTo>
                  <a:pt x="1486" y="552769"/>
                  <a:pt x="0" y="551379"/>
                  <a:pt x="0" y="549525"/>
                </a:cubicBezTo>
                <a:lnTo>
                  <a:pt x="0" y="175202"/>
                </a:lnTo>
                <a:cubicBezTo>
                  <a:pt x="0" y="171309"/>
                  <a:pt x="2136" y="167693"/>
                  <a:pt x="5478" y="165839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</p:sp>
      <p:sp>
        <p:nvSpPr>
          <p:cNvPr id="46" name="tree-leaf_67806"/>
          <p:cNvSpPr>
            <a:spLocks noChangeAspect="1"/>
          </p:cNvSpPr>
          <p:nvPr/>
        </p:nvSpPr>
        <p:spPr bwMode="auto">
          <a:xfrm>
            <a:off x="9119906" y="4680462"/>
            <a:ext cx="492752" cy="489492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608193" h="604169">
                <a:moveTo>
                  <a:pt x="86448" y="477231"/>
                </a:moveTo>
                <a:cubicBezTo>
                  <a:pt x="99366" y="496074"/>
                  <a:pt x="111290" y="510949"/>
                  <a:pt x="130169" y="520866"/>
                </a:cubicBezTo>
                <a:lnTo>
                  <a:pt x="53657" y="595244"/>
                </a:lnTo>
                <a:cubicBezTo>
                  <a:pt x="47696" y="601194"/>
                  <a:pt x="39746" y="604169"/>
                  <a:pt x="31797" y="604169"/>
                </a:cubicBezTo>
                <a:cubicBezTo>
                  <a:pt x="23848" y="604169"/>
                  <a:pt x="14905" y="601194"/>
                  <a:pt x="8943" y="595244"/>
                </a:cubicBezTo>
                <a:cubicBezTo>
                  <a:pt x="-2981" y="582352"/>
                  <a:pt x="-2981" y="562518"/>
                  <a:pt x="8943" y="550617"/>
                </a:cubicBezTo>
                <a:close/>
                <a:moveTo>
                  <a:pt x="592202" y="95"/>
                </a:moveTo>
                <a:cubicBezTo>
                  <a:pt x="602138" y="-897"/>
                  <a:pt x="609093" y="6047"/>
                  <a:pt x="608099" y="15967"/>
                </a:cubicBezTo>
                <a:cubicBezTo>
                  <a:pt x="604125" y="83423"/>
                  <a:pt x="580278" y="337375"/>
                  <a:pt x="460050" y="456415"/>
                </a:cubicBezTo>
                <a:cubicBezTo>
                  <a:pt x="333861" y="582399"/>
                  <a:pt x="216614" y="585375"/>
                  <a:pt x="132157" y="519903"/>
                </a:cubicBezTo>
                <a:lnTo>
                  <a:pt x="228537" y="423679"/>
                </a:lnTo>
                <a:lnTo>
                  <a:pt x="355721" y="453439"/>
                </a:lnTo>
                <a:cubicBezTo>
                  <a:pt x="357708" y="454431"/>
                  <a:pt x="360689" y="454431"/>
                  <a:pt x="362676" y="454431"/>
                </a:cubicBezTo>
                <a:cubicBezTo>
                  <a:pt x="377580" y="454431"/>
                  <a:pt x="391491" y="443519"/>
                  <a:pt x="393478" y="427647"/>
                </a:cubicBezTo>
                <a:cubicBezTo>
                  <a:pt x="396459" y="411775"/>
                  <a:pt x="384535" y="395903"/>
                  <a:pt x="368638" y="391935"/>
                </a:cubicBezTo>
                <a:lnTo>
                  <a:pt x="281199" y="371103"/>
                </a:lnTo>
                <a:lnTo>
                  <a:pt x="344791" y="307615"/>
                </a:lnTo>
                <a:lnTo>
                  <a:pt x="413350" y="323487"/>
                </a:lnTo>
                <a:cubicBezTo>
                  <a:pt x="416331" y="323487"/>
                  <a:pt x="418318" y="324479"/>
                  <a:pt x="420306" y="324479"/>
                </a:cubicBezTo>
                <a:cubicBezTo>
                  <a:pt x="437197" y="324479"/>
                  <a:pt x="451108" y="311583"/>
                  <a:pt x="452101" y="293727"/>
                </a:cubicBezTo>
                <a:cubicBezTo>
                  <a:pt x="453095" y="278847"/>
                  <a:pt x="441172" y="264959"/>
                  <a:pt x="426267" y="261983"/>
                </a:cubicBezTo>
                <a:lnTo>
                  <a:pt x="397452" y="255039"/>
                </a:lnTo>
                <a:lnTo>
                  <a:pt x="477935" y="173695"/>
                </a:lnTo>
                <a:cubicBezTo>
                  <a:pt x="491846" y="160799"/>
                  <a:pt x="490853" y="138975"/>
                  <a:pt x="475948" y="127071"/>
                </a:cubicBezTo>
                <a:cubicBezTo>
                  <a:pt x="463031" y="117151"/>
                  <a:pt x="444152" y="119135"/>
                  <a:pt x="432229" y="131039"/>
                </a:cubicBezTo>
                <a:lnTo>
                  <a:pt x="352740" y="211391"/>
                </a:lnTo>
                <a:lnTo>
                  <a:pt x="344791" y="179647"/>
                </a:lnTo>
                <a:cubicBezTo>
                  <a:pt x="340816" y="161791"/>
                  <a:pt x="321938" y="150879"/>
                  <a:pt x="304052" y="156831"/>
                </a:cubicBezTo>
                <a:cubicBezTo>
                  <a:pt x="288155" y="161791"/>
                  <a:pt x="280206" y="179647"/>
                  <a:pt x="284180" y="195519"/>
                </a:cubicBezTo>
                <a:lnTo>
                  <a:pt x="300078" y="263967"/>
                </a:lnTo>
                <a:lnTo>
                  <a:pt x="236486" y="327455"/>
                </a:lnTo>
                <a:lnTo>
                  <a:pt x="214627" y="237183"/>
                </a:lnTo>
                <a:cubicBezTo>
                  <a:pt x="209659" y="219327"/>
                  <a:pt x="190780" y="208415"/>
                  <a:pt x="172895" y="214367"/>
                </a:cubicBezTo>
                <a:cubicBezTo>
                  <a:pt x="157991" y="220319"/>
                  <a:pt x="150042" y="237183"/>
                  <a:pt x="153023" y="253055"/>
                </a:cubicBezTo>
                <a:lnTo>
                  <a:pt x="183825" y="379039"/>
                </a:lnTo>
                <a:lnTo>
                  <a:pt x="87444" y="475263"/>
                </a:lnTo>
                <a:cubicBezTo>
                  <a:pt x="21865" y="390943"/>
                  <a:pt x="24846" y="273887"/>
                  <a:pt x="150042" y="147903"/>
                </a:cubicBezTo>
                <a:cubicBezTo>
                  <a:pt x="270269" y="27871"/>
                  <a:pt x="524636" y="4063"/>
                  <a:pt x="592202" y="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文字方塊 3"/>
          <p:cNvSpPr txBox="1"/>
          <p:nvPr/>
        </p:nvSpPr>
        <p:spPr>
          <a:xfrm>
            <a:off x="4417525" y="6442029"/>
            <a:ext cx="15632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latin typeface="微軟正黑體" panose="020B0604030504040204" charset="-120"/>
                <a:ea typeface="微軟正黑體" panose="020B0604030504040204" charset="-120"/>
              </a:rPr>
              <a:t>On 2019-12-6</a:t>
            </a:r>
            <a:endParaRPr lang="zh-CN" altLang="en-US" sz="16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t>9</a:t>
            </a:fld>
            <a:endParaRPr lang="en-US" altLang="zh-TW"/>
          </a:p>
        </p:txBody>
      </p:sp>
      <p:grpSp>
        <p:nvGrpSpPr>
          <p:cNvPr id="10" name="群組 9"/>
          <p:cNvGrpSpPr/>
          <p:nvPr/>
        </p:nvGrpSpPr>
        <p:grpSpPr>
          <a:xfrm>
            <a:off x="3975100" y="3872311"/>
            <a:ext cx="2745811" cy="1594620"/>
            <a:chOff x="3961147" y="3567511"/>
            <a:chExt cx="2812854" cy="1635077"/>
          </a:xfrm>
        </p:grpSpPr>
        <p:sp>
          <p:nvSpPr>
            <p:cNvPr id="8" name="cloud-computing_348343"/>
            <p:cNvSpPr>
              <a:spLocks noChangeAspect="1"/>
            </p:cNvSpPr>
            <p:nvPr/>
          </p:nvSpPr>
          <p:spPr bwMode="auto">
            <a:xfrm>
              <a:off x="4546557" y="3567511"/>
              <a:ext cx="1600285" cy="1212624"/>
            </a:xfrm>
            <a:custGeom>
              <a:avLst/>
              <a:gdLst>
                <a:gd name="connsiteX0" fmla="*/ 216142 w 605028"/>
                <a:gd name="connsiteY0" fmla="*/ 395378 h 458464"/>
                <a:gd name="connsiteX1" fmla="*/ 311970 w 605028"/>
                <a:gd name="connsiteY1" fmla="*/ 395378 h 458464"/>
                <a:gd name="connsiteX2" fmla="*/ 311970 w 605028"/>
                <a:gd name="connsiteY2" fmla="*/ 406104 h 458464"/>
                <a:gd name="connsiteX3" fmla="*/ 216142 w 605028"/>
                <a:gd name="connsiteY3" fmla="*/ 406104 h 458464"/>
                <a:gd name="connsiteX4" fmla="*/ 216142 w 605028"/>
                <a:gd name="connsiteY4" fmla="*/ 347394 h 458464"/>
                <a:gd name="connsiteX5" fmla="*/ 290024 w 605028"/>
                <a:gd name="connsiteY5" fmla="*/ 347394 h 458464"/>
                <a:gd name="connsiteX6" fmla="*/ 290024 w 605028"/>
                <a:gd name="connsiteY6" fmla="*/ 358120 h 458464"/>
                <a:gd name="connsiteX7" fmla="*/ 216142 w 605028"/>
                <a:gd name="connsiteY7" fmla="*/ 358120 h 458464"/>
                <a:gd name="connsiteX8" fmla="*/ 216142 w 605028"/>
                <a:gd name="connsiteY8" fmla="*/ 299409 h 458464"/>
                <a:gd name="connsiteX9" fmla="*/ 290024 w 605028"/>
                <a:gd name="connsiteY9" fmla="*/ 299409 h 458464"/>
                <a:gd name="connsiteX10" fmla="*/ 290024 w 605028"/>
                <a:gd name="connsiteY10" fmla="*/ 310417 h 458464"/>
                <a:gd name="connsiteX11" fmla="*/ 216142 w 605028"/>
                <a:gd name="connsiteY11" fmla="*/ 310417 h 458464"/>
                <a:gd name="connsiteX12" fmla="*/ 216142 w 605028"/>
                <a:gd name="connsiteY12" fmla="*/ 251425 h 458464"/>
                <a:gd name="connsiteX13" fmla="*/ 311970 w 605028"/>
                <a:gd name="connsiteY13" fmla="*/ 251425 h 458464"/>
                <a:gd name="connsiteX14" fmla="*/ 311970 w 605028"/>
                <a:gd name="connsiteY14" fmla="*/ 262433 h 458464"/>
                <a:gd name="connsiteX15" fmla="*/ 216142 w 605028"/>
                <a:gd name="connsiteY15" fmla="*/ 262433 h 458464"/>
                <a:gd name="connsiteX16" fmla="*/ 223279 w 605028"/>
                <a:gd name="connsiteY16" fmla="*/ 213884 h 458464"/>
                <a:gd name="connsiteX17" fmla="*/ 187300 w 605028"/>
                <a:gd name="connsiteY17" fmla="*/ 249803 h 458464"/>
                <a:gd name="connsiteX18" fmla="*/ 187300 w 605028"/>
                <a:gd name="connsiteY18" fmla="*/ 408013 h 458464"/>
                <a:gd name="connsiteX19" fmla="*/ 223279 w 605028"/>
                <a:gd name="connsiteY19" fmla="*/ 443932 h 458464"/>
                <a:gd name="connsiteX20" fmla="*/ 353186 w 605028"/>
                <a:gd name="connsiteY20" fmla="*/ 443932 h 458464"/>
                <a:gd name="connsiteX21" fmla="*/ 389165 w 605028"/>
                <a:gd name="connsiteY21" fmla="*/ 408013 h 458464"/>
                <a:gd name="connsiteX22" fmla="*/ 389165 w 605028"/>
                <a:gd name="connsiteY22" fmla="*/ 249803 h 458464"/>
                <a:gd name="connsiteX23" fmla="*/ 353186 w 605028"/>
                <a:gd name="connsiteY23" fmla="*/ 213884 h 458464"/>
                <a:gd name="connsiteX24" fmla="*/ 312539 w 605028"/>
                <a:gd name="connsiteY24" fmla="*/ 170561 h 458464"/>
                <a:gd name="connsiteX25" fmla="*/ 277384 w 605028"/>
                <a:gd name="connsiteY25" fmla="*/ 199352 h 458464"/>
                <a:gd name="connsiteX26" fmla="*/ 353186 w 605028"/>
                <a:gd name="connsiteY26" fmla="*/ 199352 h 458464"/>
                <a:gd name="connsiteX27" fmla="*/ 403446 w 605028"/>
                <a:gd name="connsiteY27" fmla="*/ 249803 h 458464"/>
                <a:gd name="connsiteX28" fmla="*/ 403446 w 605028"/>
                <a:gd name="connsiteY28" fmla="*/ 325206 h 458464"/>
                <a:gd name="connsiteX29" fmla="*/ 418003 w 605028"/>
                <a:gd name="connsiteY29" fmla="*/ 296416 h 458464"/>
                <a:gd name="connsiteX30" fmla="*/ 418003 w 605028"/>
                <a:gd name="connsiteY30" fmla="*/ 206481 h 458464"/>
                <a:gd name="connsiteX31" fmla="*/ 381749 w 605028"/>
                <a:gd name="connsiteY31" fmla="*/ 170561 h 458464"/>
                <a:gd name="connsiteX32" fmla="*/ 312539 w 605028"/>
                <a:gd name="connsiteY32" fmla="*/ 156303 h 458464"/>
                <a:gd name="connsiteX33" fmla="*/ 381749 w 605028"/>
                <a:gd name="connsiteY33" fmla="*/ 156303 h 458464"/>
                <a:gd name="connsiteX34" fmla="*/ 432284 w 605028"/>
                <a:gd name="connsiteY34" fmla="*/ 206481 h 458464"/>
                <a:gd name="connsiteX35" fmla="*/ 432284 w 605028"/>
                <a:gd name="connsiteY35" fmla="*/ 296416 h 458464"/>
                <a:gd name="connsiteX36" fmla="*/ 403446 w 605028"/>
                <a:gd name="connsiteY36" fmla="*/ 341658 h 458464"/>
                <a:gd name="connsiteX37" fmla="*/ 403446 w 605028"/>
                <a:gd name="connsiteY37" fmla="*/ 408013 h 458464"/>
                <a:gd name="connsiteX38" fmla="*/ 352912 w 605028"/>
                <a:gd name="connsiteY38" fmla="*/ 458464 h 458464"/>
                <a:gd name="connsiteX39" fmla="*/ 223279 w 605028"/>
                <a:gd name="connsiteY39" fmla="*/ 458464 h 458464"/>
                <a:gd name="connsiteX40" fmla="*/ 172744 w 605028"/>
                <a:gd name="connsiteY40" fmla="*/ 408013 h 458464"/>
                <a:gd name="connsiteX41" fmla="*/ 172744 w 605028"/>
                <a:gd name="connsiteY41" fmla="*/ 249803 h 458464"/>
                <a:gd name="connsiteX42" fmla="*/ 223279 w 605028"/>
                <a:gd name="connsiteY42" fmla="*/ 199352 h 458464"/>
                <a:gd name="connsiteX43" fmla="*/ 262828 w 605028"/>
                <a:gd name="connsiteY43" fmla="*/ 199352 h 458464"/>
                <a:gd name="connsiteX44" fmla="*/ 312539 w 605028"/>
                <a:gd name="connsiteY44" fmla="*/ 156303 h 458464"/>
                <a:gd name="connsiteX45" fmla="*/ 365544 w 605028"/>
                <a:gd name="connsiteY45" fmla="*/ 0 h 458464"/>
                <a:gd name="connsiteX46" fmla="*/ 485561 w 605028"/>
                <a:gd name="connsiteY46" fmla="*/ 128053 h 458464"/>
                <a:gd name="connsiteX47" fmla="*/ 486659 w 605028"/>
                <a:gd name="connsiteY47" fmla="*/ 127779 h 458464"/>
                <a:gd name="connsiteX48" fmla="*/ 563283 w 605028"/>
                <a:gd name="connsiteY48" fmla="*/ 193040 h 458464"/>
                <a:gd name="connsiteX49" fmla="*/ 605028 w 605028"/>
                <a:gd name="connsiteY49" fmla="*/ 249526 h 458464"/>
                <a:gd name="connsiteX50" fmla="*/ 555593 w 605028"/>
                <a:gd name="connsiteY50" fmla="*/ 307109 h 458464"/>
                <a:gd name="connsiteX51" fmla="*/ 451505 w 605028"/>
                <a:gd name="connsiteY51" fmla="*/ 307109 h 458464"/>
                <a:gd name="connsiteX52" fmla="*/ 452879 w 605028"/>
                <a:gd name="connsiteY52" fmla="*/ 296415 h 458464"/>
                <a:gd name="connsiteX53" fmla="*/ 452879 w 605028"/>
                <a:gd name="connsiteY53" fmla="*/ 206476 h 458464"/>
                <a:gd name="connsiteX54" fmla="*/ 381747 w 605028"/>
                <a:gd name="connsiteY54" fmla="*/ 135731 h 458464"/>
                <a:gd name="connsiteX55" fmla="*/ 312539 w 605028"/>
                <a:gd name="connsiteY55" fmla="*/ 135731 h 458464"/>
                <a:gd name="connsiteX56" fmla="*/ 247449 w 605028"/>
                <a:gd name="connsiteY56" fmla="*/ 178781 h 458464"/>
                <a:gd name="connsiteX57" fmla="*/ 223281 w 605028"/>
                <a:gd name="connsiteY57" fmla="*/ 178781 h 458464"/>
                <a:gd name="connsiteX58" fmla="*/ 152424 w 605028"/>
                <a:gd name="connsiteY58" fmla="*/ 249800 h 458464"/>
                <a:gd name="connsiteX59" fmla="*/ 152424 w 605028"/>
                <a:gd name="connsiteY59" fmla="*/ 307383 h 458464"/>
                <a:gd name="connsiteX60" fmla="*/ 49435 w 605028"/>
                <a:gd name="connsiteY60" fmla="*/ 307383 h 458464"/>
                <a:gd name="connsiteX61" fmla="*/ 0 w 605028"/>
                <a:gd name="connsiteY61" fmla="*/ 249526 h 458464"/>
                <a:gd name="connsiteX62" fmla="*/ 49435 w 605028"/>
                <a:gd name="connsiteY62" fmla="*/ 191943 h 458464"/>
                <a:gd name="connsiteX63" fmla="*/ 119467 w 605028"/>
                <a:gd name="connsiteY63" fmla="*/ 110504 h 458464"/>
                <a:gd name="connsiteX64" fmla="*/ 144185 w 605028"/>
                <a:gd name="connsiteY64" fmla="*/ 115988 h 458464"/>
                <a:gd name="connsiteX65" fmla="*/ 224929 w 605028"/>
                <a:gd name="connsiteY65" fmla="*/ 24404 h 458464"/>
                <a:gd name="connsiteX66" fmla="*/ 276286 w 605028"/>
                <a:gd name="connsiteY66" fmla="*/ 46340 h 458464"/>
                <a:gd name="connsiteX67" fmla="*/ 365544 w 605028"/>
                <a:gd name="connsiteY67" fmla="*/ 0 h 458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5028" h="458464">
                  <a:moveTo>
                    <a:pt x="216142" y="395378"/>
                  </a:moveTo>
                  <a:lnTo>
                    <a:pt x="311970" y="395378"/>
                  </a:lnTo>
                  <a:lnTo>
                    <a:pt x="311970" y="406104"/>
                  </a:lnTo>
                  <a:lnTo>
                    <a:pt x="216142" y="406104"/>
                  </a:lnTo>
                  <a:close/>
                  <a:moveTo>
                    <a:pt x="216142" y="347394"/>
                  </a:moveTo>
                  <a:lnTo>
                    <a:pt x="290024" y="347394"/>
                  </a:lnTo>
                  <a:lnTo>
                    <a:pt x="290024" y="358120"/>
                  </a:lnTo>
                  <a:lnTo>
                    <a:pt x="216142" y="358120"/>
                  </a:lnTo>
                  <a:close/>
                  <a:moveTo>
                    <a:pt x="216142" y="299409"/>
                  </a:moveTo>
                  <a:lnTo>
                    <a:pt x="290024" y="299409"/>
                  </a:lnTo>
                  <a:lnTo>
                    <a:pt x="290024" y="310417"/>
                  </a:lnTo>
                  <a:lnTo>
                    <a:pt x="216142" y="310417"/>
                  </a:lnTo>
                  <a:close/>
                  <a:moveTo>
                    <a:pt x="216142" y="251425"/>
                  </a:moveTo>
                  <a:lnTo>
                    <a:pt x="311970" y="251425"/>
                  </a:lnTo>
                  <a:lnTo>
                    <a:pt x="311970" y="262433"/>
                  </a:lnTo>
                  <a:lnTo>
                    <a:pt x="216142" y="262433"/>
                  </a:lnTo>
                  <a:close/>
                  <a:moveTo>
                    <a:pt x="223279" y="213884"/>
                  </a:moveTo>
                  <a:cubicBezTo>
                    <a:pt x="203505" y="213884"/>
                    <a:pt x="187300" y="229787"/>
                    <a:pt x="187300" y="249803"/>
                  </a:cubicBezTo>
                  <a:lnTo>
                    <a:pt x="187300" y="408013"/>
                  </a:lnTo>
                  <a:cubicBezTo>
                    <a:pt x="187300" y="427755"/>
                    <a:pt x="203505" y="443932"/>
                    <a:pt x="223279" y="443932"/>
                  </a:cubicBezTo>
                  <a:lnTo>
                    <a:pt x="353186" y="443932"/>
                  </a:lnTo>
                  <a:cubicBezTo>
                    <a:pt x="372961" y="443932"/>
                    <a:pt x="389165" y="427755"/>
                    <a:pt x="389165" y="408013"/>
                  </a:cubicBezTo>
                  <a:lnTo>
                    <a:pt x="389165" y="249803"/>
                  </a:lnTo>
                  <a:cubicBezTo>
                    <a:pt x="389165" y="229787"/>
                    <a:pt x="372961" y="213884"/>
                    <a:pt x="353186" y="213884"/>
                  </a:cubicBezTo>
                  <a:close/>
                  <a:moveTo>
                    <a:pt x="312539" y="170561"/>
                  </a:moveTo>
                  <a:cubicBezTo>
                    <a:pt x="295236" y="170561"/>
                    <a:pt x="280680" y="182900"/>
                    <a:pt x="277384" y="199352"/>
                  </a:cubicBezTo>
                  <a:lnTo>
                    <a:pt x="353186" y="199352"/>
                  </a:lnTo>
                  <a:cubicBezTo>
                    <a:pt x="380926" y="199352"/>
                    <a:pt x="403446" y="222110"/>
                    <a:pt x="403446" y="249803"/>
                  </a:cubicBezTo>
                  <a:lnTo>
                    <a:pt x="403446" y="325206"/>
                  </a:lnTo>
                  <a:cubicBezTo>
                    <a:pt x="412235" y="318626"/>
                    <a:pt x="418003" y="308206"/>
                    <a:pt x="418003" y="296416"/>
                  </a:cubicBezTo>
                  <a:lnTo>
                    <a:pt x="418003" y="206481"/>
                  </a:lnTo>
                  <a:cubicBezTo>
                    <a:pt x="418003" y="186739"/>
                    <a:pt x="401799" y="170561"/>
                    <a:pt x="381749" y="170561"/>
                  </a:cubicBezTo>
                  <a:close/>
                  <a:moveTo>
                    <a:pt x="312539" y="156303"/>
                  </a:moveTo>
                  <a:lnTo>
                    <a:pt x="381749" y="156303"/>
                  </a:lnTo>
                  <a:cubicBezTo>
                    <a:pt x="409763" y="156303"/>
                    <a:pt x="432284" y="178787"/>
                    <a:pt x="432284" y="206481"/>
                  </a:cubicBezTo>
                  <a:lnTo>
                    <a:pt x="432284" y="296416"/>
                  </a:lnTo>
                  <a:cubicBezTo>
                    <a:pt x="432284" y="316432"/>
                    <a:pt x="420474" y="333706"/>
                    <a:pt x="403446" y="341658"/>
                  </a:cubicBezTo>
                  <a:lnTo>
                    <a:pt x="403446" y="408013"/>
                  </a:lnTo>
                  <a:cubicBezTo>
                    <a:pt x="403446" y="435706"/>
                    <a:pt x="380926" y="458464"/>
                    <a:pt x="352912" y="458464"/>
                  </a:cubicBezTo>
                  <a:lnTo>
                    <a:pt x="223279" y="458464"/>
                  </a:lnTo>
                  <a:cubicBezTo>
                    <a:pt x="195540" y="458464"/>
                    <a:pt x="172744" y="435706"/>
                    <a:pt x="172744" y="408013"/>
                  </a:cubicBezTo>
                  <a:lnTo>
                    <a:pt x="172744" y="249803"/>
                  </a:lnTo>
                  <a:cubicBezTo>
                    <a:pt x="172744" y="222110"/>
                    <a:pt x="195540" y="199352"/>
                    <a:pt x="223279" y="199352"/>
                  </a:cubicBezTo>
                  <a:lnTo>
                    <a:pt x="262828" y="199352"/>
                  </a:lnTo>
                  <a:cubicBezTo>
                    <a:pt x="266398" y="174948"/>
                    <a:pt x="287271" y="156303"/>
                    <a:pt x="312539" y="156303"/>
                  </a:cubicBezTo>
                  <a:close/>
                  <a:moveTo>
                    <a:pt x="365544" y="0"/>
                  </a:moveTo>
                  <a:cubicBezTo>
                    <a:pt x="428436" y="0"/>
                    <a:pt x="479793" y="56212"/>
                    <a:pt x="485561" y="128053"/>
                  </a:cubicBezTo>
                  <a:cubicBezTo>
                    <a:pt x="486110" y="128053"/>
                    <a:pt x="486385" y="127779"/>
                    <a:pt x="486659" y="127779"/>
                  </a:cubicBezTo>
                  <a:cubicBezTo>
                    <a:pt x="522637" y="127779"/>
                    <a:pt x="552847" y="155199"/>
                    <a:pt x="563283" y="193040"/>
                  </a:cubicBezTo>
                  <a:cubicBezTo>
                    <a:pt x="586902" y="197153"/>
                    <a:pt x="605028" y="221009"/>
                    <a:pt x="605028" y="249526"/>
                  </a:cubicBezTo>
                  <a:cubicBezTo>
                    <a:pt x="605028" y="281334"/>
                    <a:pt x="583057" y="307109"/>
                    <a:pt x="555593" y="307109"/>
                  </a:cubicBezTo>
                  <a:lnTo>
                    <a:pt x="451505" y="307109"/>
                  </a:lnTo>
                  <a:cubicBezTo>
                    <a:pt x="452055" y="303544"/>
                    <a:pt x="452879" y="299980"/>
                    <a:pt x="452879" y="296415"/>
                  </a:cubicBezTo>
                  <a:lnTo>
                    <a:pt x="452879" y="206476"/>
                  </a:lnTo>
                  <a:cubicBezTo>
                    <a:pt x="452879" y="167539"/>
                    <a:pt x="421021" y="135731"/>
                    <a:pt x="381747" y="135731"/>
                  </a:cubicBezTo>
                  <a:lnTo>
                    <a:pt x="312539" y="135731"/>
                  </a:lnTo>
                  <a:cubicBezTo>
                    <a:pt x="283976" y="135731"/>
                    <a:pt x="258435" y="153280"/>
                    <a:pt x="247449" y="178781"/>
                  </a:cubicBezTo>
                  <a:lnTo>
                    <a:pt x="223281" y="178781"/>
                  </a:lnTo>
                  <a:cubicBezTo>
                    <a:pt x="184282" y="178781"/>
                    <a:pt x="152424" y="210589"/>
                    <a:pt x="152424" y="249800"/>
                  </a:cubicBezTo>
                  <a:lnTo>
                    <a:pt x="152424" y="307383"/>
                  </a:lnTo>
                  <a:lnTo>
                    <a:pt x="49435" y="307383"/>
                  </a:lnTo>
                  <a:cubicBezTo>
                    <a:pt x="22245" y="307383"/>
                    <a:pt x="0" y="281334"/>
                    <a:pt x="0" y="249526"/>
                  </a:cubicBezTo>
                  <a:cubicBezTo>
                    <a:pt x="0" y="217718"/>
                    <a:pt x="22245" y="191943"/>
                    <a:pt x="49435" y="191943"/>
                  </a:cubicBezTo>
                  <a:cubicBezTo>
                    <a:pt x="49435" y="146973"/>
                    <a:pt x="80743" y="110504"/>
                    <a:pt x="119467" y="110504"/>
                  </a:cubicBezTo>
                  <a:cubicBezTo>
                    <a:pt x="128256" y="110504"/>
                    <a:pt x="136495" y="112698"/>
                    <a:pt x="144185" y="115988"/>
                  </a:cubicBezTo>
                  <a:cubicBezTo>
                    <a:pt x="145283" y="65260"/>
                    <a:pt x="180987" y="24404"/>
                    <a:pt x="224929" y="24404"/>
                  </a:cubicBezTo>
                  <a:cubicBezTo>
                    <a:pt x="244428" y="24404"/>
                    <a:pt x="262280" y="32904"/>
                    <a:pt x="276286" y="46340"/>
                  </a:cubicBezTo>
                  <a:cubicBezTo>
                    <a:pt x="298257" y="18097"/>
                    <a:pt x="330115" y="0"/>
                    <a:pt x="3655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3961147" y="4792327"/>
              <a:ext cx="2812854" cy="4102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dirty="0">
                  <a:latin typeface="+mj-lt"/>
                  <a:ea typeface="微軟正黑體" panose="020B0604030504040204" charset="-120"/>
                </a:rPr>
                <a:t>TTC </a:t>
              </a:r>
              <a:r>
                <a:rPr lang="en-US" altLang="zh-CN" b="1" dirty="0" smtClean="0">
                  <a:latin typeface="+mj-lt"/>
                  <a:ea typeface="微軟正黑體" panose="020B0604030504040204" charset="-120"/>
                </a:rPr>
                <a:t>Information Cloud</a:t>
              </a:r>
              <a:endParaRPr lang="zh-CN" altLang="en-US" b="1" dirty="0">
                <a:latin typeface="+mj-lt"/>
                <a:ea typeface="微軟正黑體" panose="020B0604030504040204" charset="-120"/>
              </a:endParaRPr>
            </a:p>
          </p:txBody>
        </p:sp>
      </p:grpSp>
      <p:sp>
        <p:nvSpPr>
          <p:cNvPr id="11" name="矩形: 圓角 10"/>
          <p:cNvSpPr/>
          <p:nvPr/>
        </p:nvSpPr>
        <p:spPr>
          <a:xfrm>
            <a:off x="4298928" y="1723231"/>
            <a:ext cx="2057400" cy="71303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800" dirty="0">
                <a:solidFill>
                  <a:schemeClr val="tx1"/>
                </a:solidFill>
              </a:rPr>
              <a:t>Farm Management System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sp>
        <p:nvSpPr>
          <p:cNvPr id="12" name="矩形: 圓角 11"/>
          <p:cNvSpPr/>
          <p:nvPr/>
        </p:nvSpPr>
        <p:spPr>
          <a:xfrm>
            <a:off x="7245328" y="4085431"/>
            <a:ext cx="1905000" cy="633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800" dirty="0">
                <a:solidFill>
                  <a:schemeClr val="tx1"/>
                </a:solidFill>
              </a:rPr>
              <a:t>Tea process system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sp>
        <p:nvSpPr>
          <p:cNvPr id="13" name="矩形: 圓角 12"/>
          <p:cNvSpPr/>
          <p:nvPr/>
        </p:nvSpPr>
        <p:spPr>
          <a:xfrm>
            <a:off x="4298928" y="6490971"/>
            <a:ext cx="2057400" cy="71866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800" dirty="0">
                <a:solidFill>
                  <a:schemeClr val="tx1"/>
                </a:solidFill>
              </a:rPr>
              <a:t>Tea Flavor Evaluation System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sp>
        <p:nvSpPr>
          <p:cNvPr id="14" name="矩形: 圓角 13"/>
          <p:cNvSpPr/>
          <p:nvPr/>
        </p:nvSpPr>
        <p:spPr>
          <a:xfrm>
            <a:off x="1543072" y="4085431"/>
            <a:ext cx="1905000" cy="633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800" dirty="0">
                <a:solidFill>
                  <a:schemeClr val="tx1"/>
                </a:solidFill>
              </a:rPr>
              <a:t>Customer Service System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sp>
        <p:nvSpPr>
          <p:cNvPr id="15" name="箭號: 左-上雙向 14"/>
          <p:cNvSpPr/>
          <p:nvPr/>
        </p:nvSpPr>
        <p:spPr>
          <a:xfrm>
            <a:off x="7327900" y="5152231"/>
            <a:ext cx="869928" cy="1862079"/>
          </a:xfrm>
          <a:prstGeom prst="leftUpArrow">
            <a:avLst>
              <a:gd name="adj1" fmla="val 9336"/>
              <a:gd name="adj2" fmla="val 25000"/>
              <a:gd name="adj3" fmla="val 3283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箭號: 左-上雙向 15"/>
          <p:cNvSpPr/>
          <p:nvPr/>
        </p:nvSpPr>
        <p:spPr>
          <a:xfrm flipH="1">
            <a:off x="2495572" y="5195152"/>
            <a:ext cx="869928" cy="1862079"/>
          </a:xfrm>
          <a:prstGeom prst="leftUpArrow">
            <a:avLst>
              <a:gd name="adj1" fmla="val 9336"/>
              <a:gd name="adj2" fmla="val 25000"/>
              <a:gd name="adj3" fmla="val 3283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箭號: 左-上雙向 16"/>
          <p:cNvSpPr/>
          <p:nvPr/>
        </p:nvSpPr>
        <p:spPr>
          <a:xfrm rot="10800000" flipH="1">
            <a:off x="7372372" y="1951831"/>
            <a:ext cx="869928" cy="1862079"/>
          </a:xfrm>
          <a:prstGeom prst="leftUpArrow">
            <a:avLst>
              <a:gd name="adj1" fmla="val 9336"/>
              <a:gd name="adj2" fmla="val 25000"/>
              <a:gd name="adj3" fmla="val 3283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箭號: 左-上雙向 17"/>
          <p:cNvSpPr/>
          <p:nvPr/>
        </p:nvSpPr>
        <p:spPr>
          <a:xfrm rot="10800000">
            <a:off x="2527301" y="1918551"/>
            <a:ext cx="869928" cy="1862079"/>
          </a:xfrm>
          <a:prstGeom prst="leftUpArrow">
            <a:avLst>
              <a:gd name="adj1" fmla="val 9336"/>
              <a:gd name="adj2" fmla="val 25000"/>
              <a:gd name="adj3" fmla="val 32832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箭號: 上-下雙向 18"/>
          <p:cNvSpPr/>
          <p:nvPr/>
        </p:nvSpPr>
        <p:spPr>
          <a:xfrm>
            <a:off x="5118100" y="2713831"/>
            <a:ext cx="457200" cy="914400"/>
          </a:xfrm>
          <a:prstGeom prst="up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箭號: 上-下雙向 19"/>
          <p:cNvSpPr/>
          <p:nvPr/>
        </p:nvSpPr>
        <p:spPr>
          <a:xfrm>
            <a:off x="5099028" y="5491113"/>
            <a:ext cx="457200" cy="914400"/>
          </a:xfrm>
          <a:prstGeom prst="up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箭號: 上-下雙向 20"/>
          <p:cNvSpPr/>
          <p:nvPr/>
        </p:nvSpPr>
        <p:spPr>
          <a:xfrm rot="5400000">
            <a:off x="6492311" y="4033568"/>
            <a:ext cx="457200" cy="914400"/>
          </a:xfrm>
          <a:prstGeom prst="up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箭號: 上-下雙向 21"/>
          <p:cNvSpPr/>
          <p:nvPr/>
        </p:nvSpPr>
        <p:spPr>
          <a:xfrm rot="5400000">
            <a:off x="3746500" y="4033568"/>
            <a:ext cx="457200" cy="914400"/>
          </a:xfrm>
          <a:prstGeom prst="up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字方塊 22"/>
          <p:cNvSpPr txBox="1"/>
          <p:nvPr/>
        </p:nvSpPr>
        <p:spPr>
          <a:xfrm>
            <a:off x="3175" y="860328"/>
            <a:ext cx="10690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" u="sng" dirty="0">
                <a:latin typeface="微軟正黑體" panose="020B0604030504040204" charset="-120"/>
                <a:ea typeface="微軟正黑體" panose="020B0604030504040204" charset="-120"/>
              </a:rPr>
              <a:t>TTC Tea Service Management </a:t>
            </a:r>
            <a:r>
              <a:rPr lang="en-US" altLang="zh-TW" sz="2400" u="sng" dirty="0" smtClean="0">
                <a:latin typeface="微軟正黑體" panose="020B0604030504040204" charset="-120"/>
                <a:ea typeface="微軟正黑體" panose="020B0604030504040204" charset="-120"/>
              </a:rPr>
              <a:t>Operation</a:t>
            </a:r>
            <a:r>
              <a:rPr lang="zh-CN" altLang="en-US" sz="2400" u="sng" dirty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CN" sz="2400" u="sng" dirty="0" smtClean="0">
                <a:latin typeface="微軟正黑體" panose="020B0604030504040204" charset="-120"/>
                <a:ea typeface="微軟正黑體" panose="020B0604030504040204" charset="-120"/>
              </a:rPr>
              <a:t>(Under Construction)</a:t>
            </a:r>
            <a:endParaRPr lang="en-US" altLang="zh-TW" sz="2400" u="sng" dirty="0" smtClean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175" y="172092"/>
            <a:ext cx="10690225" cy="523338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Business Highlight</a:t>
            </a:r>
            <a:r>
              <a:rPr lang="en-US" altLang="zh-TW" sz="2800" b="1" dirty="0" smtClean="0">
                <a:latin typeface="微軟正黑體" panose="020B0604030504040204" charset="-120"/>
                <a:ea typeface="微軟正黑體" panose="020B0604030504040204" charset="-120"/>
              </a:rPr>
              <a:t>-</a:t>
            </a:r>
            <a:r>
              <a:rPr lang="zh-TW" altLang="en-US" sz="2800" b="1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2800" b="1" dirty="0" smtClean="0">
                <a:latin typeface="微軟正黑體" panose="020B0604030504040204" charset="-120"/>
                <a:ea typeface="微軟正黑體" panose="020B0604030504040204" charset="-120"/>
              </a:rPr>
              <a:t>Tea Business</a:t>
            </a:r>
            <a:endParaRPr lang="zh-TW" altLang="en-US" sz="28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t>10</a:t>
            </a:fld>
            <a:endParaRPr lang="en-US" altLang="zh-TW"/>
          </a:p>
        </p:txBody>
      </p:sp>
      <p:sp>
        <p:nvSpPr>
          <p:cNvPr id="2" name="文字方塊 1"/>
          <p:cNvSpPr txBox="1"/>
          <p:nvPr/>
        </p:nvSpPr>
        <p:spPr>
          <a:xfrm>
            <a:off x="3175" y="1127452"/>
            <a:ext cx="10690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u="sng" dirty="0">
                <a:latin typeface="微軟正黑體" panose="020B0604030504040204" charset="-120"/>
                <a:ea typeface="微軟正黑體" panose="020B0604030504040204" charset="-120"/>
              </a:rPr>
              <a:t>Overcome problem to generate stable revenue</a:t>
            </a:r>
            <a:endParaRPr lang="zh-CN" altLang="en-US" sz="2800" u="sng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3" name="流程圖: 卡片 2"/>
          <p:cNvSpPr/>
          <p:nvPr/>
        </p:nvSpPr>
        <p:spPr>
          <a:xfrm>
            <a:off x="1938256" y="2518241"/>
            <a:ext cx="1828800" cy="695980"/>
          </a:xfrm>
          <a:prstGeom prst="flowChartPunchedCar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Food </a:t>
            </a:r>
            <a:r>
              <a:rPr lang="en-US" altLang="zh-TW" sz="2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Safty</a:t>
            </a:r>
            <a:r>
              <a:rPr lang="en-US" altLang="zh-TW" sz="2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?</a:t>
            </a:r>
            <a:endParaRPr lang="zh-CN" altLang="en-US" sz="22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6" name="流程圖: 卡片 5"/>
          <p:cNvSpPr/>
          <p:nvPr/>
        </p:nvSpPr>
        <p:spPr>
          <a:xfrm>
            <a:off x="1904380" y="4907461"/>
            <a:ext cx="1862676" cy="778170"/>
          </a:xfrm>
          <a:prstGeom prst="flowChartPunchedCar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Stable flavor</a:t>
            </a:r>
            <a:r>
              <a:rPr lang="en-US" altLang="zh-TW" sz="22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?</a:t>
            </a:r>
            <a:endParaRPr lang="zh-CN" altLang="en-US" sz="22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7" name="流程圖: 卡片 6"/>
          <p:cNvSpPr/>
          <p:nvPr/>
        </p:nvSpPr>
        <p:spPr>
          <a:xfrm>
            <a:off x="1917700" y="3628231"/>
            <a:ext cx="1828800" cy="848380"/>
          </a:xfrm>
          <a:prstGeom prst="flowChartPunchedCar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Transparent of Origin?</a:t>
            </a:r>
            <a:endParaRPr lang="zh-CN" altLang="en-US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9" name="流程圖: 卡片 8"/>
          <p:cNvSpPr/>
          <p:nvPr/>
        </p:nvSpPr>
        <p:spPr>
          <a:xfrm>
            <a:off x="1917700" y="6044473"/>
            <a:ext cx="1828800" cy="784158"/>
          </a:xfrm>
          <a:prstGeom prst="flowChartPunchedCard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Technical Heritage?</a:t>
            </a:r>
            <a:endParaRPr lang="zh-CN" altLang="en-US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5" name="流程圖: 接點 4"/>
          <p:cNvSpPr/>
          <p:nvPr/>
        </p:nvSpPr>
        <p:spPr>
          <a:xfrm>
            <a:off x="6489700" y="2866231"/>
            <a:ext cx="2895600" cy="914400"/>
          </a:xfrm>
          <a:prstGeom prst="flowChartConnector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</a:rPr>
              <a:t>科技</a:t>
            </a:r>
            <a:endParaRPr lang="en-US" altLang="zh-TW" b="1" dirty="0">
              <a:solidFill>
                <a:srgbClr val="FF0000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</a:rPr>
              <a:t>Technology</a:t>
            </a:r>
            <a:endParaRPr lang="zh-CN" altLang="en-US" b="1" dirty="0">
              <a:solidFill>
                <a:srgbClr val="FF0000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11" name="流程圖: 接點 10"/>
          <p:cNvSpPr/>
          <p:nvPr/>
        </p:nvSpPr>
        <p:spPr>
          <a:xfrm>
            <a:off x="6489700" y="5609431"/>
            <a:ext cx="2895600" cy="914400"/>
          </a:xfrm>
          <a:prstGeom prst="flowChartConnector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</a:rPr>
              <a:t>食安</a:t>
            </a:r>
            <a:endParaRPr lang="en-US" altLang="zh-TW" b="1" dirty="0">
              <a:solidFill>
                <a:srgbClr val="FF0000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</a:rPr>
              <a:t>Food Safety</a:t>
            </a:r>
            <a:endParaRPr lang="zh-CN" altLang="en-US" b="1" dirty="0">
              <a:solidFill>
                <a:srgbClr val="FF0000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12" name="流程圖: 接點 11"/>
          <p:cNvSpPr/>
          <p:nvPr/>
        </p:nvSpPr>
        <p:spPr>
          <a:xfrm>
            <a:off x="6489700" y="4237831"/>
            <a:ext cx="2895600" cy="914400"/>
          </a:xfrm>
          <a:prstGeom prst="flowChartConnector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</a:rPr>
              <a:t>生態</a:t>
            </a:r>
            <a:endParaRPr lang="en-US" altLang="zh-TW" b="1" dirty="0">
              <a:solidFill>
                <a:srgbClr val="FF0000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</a:rPr>
              <a:t>Ecology</a:t>
            </a:r>
            <a:endParaRPr lang="zh-CN" altLang="en-US" b="1" dirty="0">
              <a:solidFill>
                <a:srgbClr val="FF0000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10" name="箭號: 向右 9"/>
          <p:cNvSpPr/>
          <p:nvPr/>
        </p:nvSpPr>
        <p:spPr>
          <a:xfrm>
            <a:off x="4889500" y="3094831"/>
            <a:ext cx="685800" cy="3200400"/>
          </a:xfrm>
          <a:prstGeom prst="rightArrow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solidFill>
              <a:srgbClr val="B5D0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175" y="172092"/>
            <a:ext cx="10690225" cy="523338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Business Highlight</a:t>
            </a:r>
            <a:r>
              <a:rPr lang="en-US" altLang="zh-TW" sz="2800" b="1" dirty="0" smtClean="0">
                <a:latin typeface="微軟正黑體" panose="020B0604030504040204" charset="-120"/>
                <a:ea typeface="微軟正黑體" panose="020B0604030504040204" charset="-120"/>
              </a:rPr>
              <a:t>-</a:t>
            </a:r>
            <a:r>
              <a:rPr lang="zh-TW" altLang="en-US" sz="2800" b="1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2800" b="1" dirty="0" smtClean="0">
                <a:latin typeface="微軟正黑體" panose="020B0604030504040204" charset="-120"/>
                <a:ea typeface="微軟正黑體" panose="020B0604030504040204" charset="-120"/>
              </a:rPr>
              <a:t>Tea Business</a:t>
            </a:r>
            <a:endParaRPr lang="zh-TW" altLang="en-US" sz="28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10"/>
          <p:cNvGraphicFramePr/>
          <p:nvPr/>
        </p:nvGraphicFramePr>
        <p:xfrm>
          <a:off x="445558" y="1540258"/>
          <a:ext cx="9891395" cy="4480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矩形 4"/>
          <p:cNvSpPr/>
          <p:nvPr/>
        </p:nvSpPr>
        <p:spPr>
          <a:xfrm>
            <a:off x="0" y="187282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en-US" altLang="zh-TW" sz="3200" b="1" dirty="0">
                <a:latin typeface="微軟正黑體" panose="020B0604030504040204" charset="-120"/>
                <a:ea typeface="微軟正黑體" panose="020B0604030504040204" charset="-120"/>
              </a:rPr>
              <a:t>Business </a:t>
            </a:r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Highlight-</a:t>
            </a:r>
            <a:r>
              <a:rPr kumimoji="0" lang="en-US" altLang="zh-TW" sz="2800" b="1" kern="0" dirty="0">
                <a:solidFill>
                  <a:srgbClr val="FFFFFF"/>
                </a:solidFill>
                <a:latin typeface="微軟正黑體" panose="020B0604030504040204" charset="-120"/>
              </a:rPr>
              <a:t> Recreational Business</a:t>
            </a:r>
            <a:endParaRPr lang="zh-TW" altLang="en-US" sz="28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EBB59-EF07-4C77-A552-0F88411859CD}" type="slidenum">
              <a:rPr lang="en-US" altLang="zh-TW" smtClean="0"/>
              <a:t>11</a:t>
            </a:fld>
            <a:endParaRPr lang="en-US" altLang="zh-TW"/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84FEF-EE30-4DF3-9D68-B93F1E05956D}" type="slidenum">
              <a:rPr lang="en-US" altLang="zh-TW" smtClean="0"/>
              <a:t>12</a:t>
            </a:fld>
            <a:endParaRPr lang="en-US" altLang="zh-TW"/>
          </a:p>
        </p:txBody>
      </p:sp>
      <p:sp>
        <p:nvSpPr>
          <p:cNvPr id="37" name="îṧḻidé"/>
          <p:cNvSpPr/>
          <p:nvPr/>
        </p:nvSpPr>
        <p:spPr>
          <a:xfrm>
            <a:off x="5373732" y="1311907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38" name="文字方塊 37"/>
          <p:cNvSpPr txBox="1"/>
          <p:nvPr/>
        </p:nvSpPr>
        <p:spPr>
          <a:xfrm>
            <a:off x="5373732" y="1468066"/>
            <a:ext cx="1415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Coffee Garden</a:t>
            </a:r>
            <a:endParaRPr lang="en-US" altLang="zh-TW" sz="12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endParaRPr lang="en-US" altLang="zh-TW" sz="12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Visit/Tour</a:t>
            </a:r>
            <a:endParaRPr lang="en-US" altLang="zh-TW" sz="12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endParaRPr lang="en-US" altLang="zh-TW" sz="12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Coffee Tree</a:t>
            </a:r>
            <a:endParaRPr lang="zh-TW" altLang="en-US" sz="12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39" name="îṧḻidé"/>
          <p:cNvSpPr/>
          <p:nvPr/>
        </p:nvSpPr>
        <p:spPr>
          <a:xfrm>
            <a:off x="8151663" y="2436538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40" name="îṧḻidé"/>
          <p:cNvSpPr/>
          <p:nvPr/>
        </p:nvSpPr>
        <p:spPr>
          <a:xfrm>
            <a:off x="8167293" y="5276843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41" name="îṧḻidé"/>
          <p:cNvSpPr/>
          <p:nvPr/>
        </p:nvSpPr>
        <p:spPr>
          <a:xfrm>
            <a:off x="5418870" y="6129019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42" name="îṧḻidé"/>
          <p:cNvSpPr/>
          <p:nvPr/>
        </p:nvSpPr>
        <p:spPr>
          <a:xfrm>
            <a:off x="2741435" y="5246025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43" name="文字方塊 42"/>
          <p:cNvSpPr txBox="1"/>
          <p:nvPr/>
        </p:nvSpPr>
        <p:spPr>
          <a:xfrm>
            <a:off x="2774652" y="5431866"/>
            <a:ext cx="13371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dirty="0">
                <a:latin typeface="微軟正黑體" panose="020B0604030504040204" charset="-120"/>
                <a:ea typeface="微軟正黑體" panose="020B0604030504040204" charset="-120"/>
              </a:rPr>
              <a:t>P</a:t>
            </a:r>
            <a:r>
              <a:rPr lang="en-US" altLang="zh-TW" sz="1200" dirty="0" smtClean="0">
                <a:latin typeface="微軟正黑體" panose="020B0604030504040204" charset="-120"/>
                <a:ea typeface="微軟正黑體" panose="020B0604030504040204" charset="-120"/>
              </a:rPr>
              <a:t>our </a:t>
            </a:r>
            <a:r>
              <a:rPr lang="en-US" altLang="zh-TW" sz="1200" dirty="0">
                <a:latin typeface="微軟正黑體" panose="020B0604030504040204" charset="-120"/>
                <a:ea typeface="微軟正黑體" panose="020B0604030504040204" charset="-120"/>
              </a:rPr>
              <a:t>over </a:t>
            </a:r>
            <a:r>
              <a:rPr lang="en-US" altLang="zh-TW" sz="1200" dirty="0" smtClean="0">
                <a:latin typeface="微軟正黑體" panose="020B0604030504040204" charset="-120"/>
                <a:ea typeface="微軟正黑體" panose="020B0604030504040204" charset="-120"/>
              </a:rPr>
              <a:t>coffee</a:t>
            </a:r>
          </a:p>
          <a:p>
            <a:pPr algn="ctr"/>
            <a:endParaRPr lang="en-US" altLang="zh-TW" sz="1200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sz="1200" dirty="0" smtClean="0">
                <a:latin typeface="微軟正黑體" panose="020B0604030504040204" charset="-120"/>
                <a:ea typeface="微軟正黑體" panose="020B0604030504040204" charset="-120"/>
              </a:rPr>
              <a:t>Pleasure</a:t>
            </a:r>
            <a:endParaRPr lang="en-US" altLang="zh-TW" sz="1200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sz="1200" dirty="0" smtClean="0">
                <a:latin typeface="微軟正黑體" panose="020B0604030504040204" charset="-120"/>
                <a:ea typeface="微軟正黑體" panose="020B0604030504040204" charset="-120"/>
              </a:rPr>
              <a:t>Interest</a:t>
            </a:r>
            <a:endParaRPr lang="zh-TW" altLang="en-US" sz="1200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5418870" y="6314821"/>
            <a:ext cx="1370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Coffee</a:t>
            </a:r>
            <a:r>
              <a:rPr lang="zh-TW" altLang="en-US" sz="1200" b="1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200" b="1" dirty="0">
                <a:latin typeface="微軟正黑體" panose="020B0604030504040204" charset="-120"/>
                <a:ea typeface="微軟正黑體" panose="020B0604030504040204" charset="-120"/>
              </a:rPr>
              <a:t>DIY</a:t>
            </a:r>
          </a:p>
          <a:p>
            <a:pPr algn="ctr"/>
            <a:endParaRPr lang="en-US" altLang="zh-TW" sz="12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Practice</a:t>
            </a:r>
          </a:p>
          <a:p>
            <a:pPr algn="ctr"/>
            <a:r>
              <a:rPr lang="en-US" altLang="zh-TW" sz="1200" b="1" dirty="0">
                <a:latin typeface="微軟正黑體" panose="020B0604030504040204" charset="-120"/>
                <a:ea typeface="微軟正黑體" panose="020B0604030504040204" charset="-120"/>
              </a:rPr>
              <a:t>Grinding / </a:t>
            </a:r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Pour</a:t>
            </a:r>
            <a:endParaRPr lang="zh-TW" altLang="en-US" sz="12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45" name="文字方塊 44"/>
          <p:cNvSpPr txBox="1"/>
          <p:nvPr/>
        </p:nvSpPr>
        <p:spPr>
          <a:xfrm>
            <a:off x="8167293" y="5308715"/>
            <a:ext cx="13704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Roasting</a:t>
            </a:r>
            <a:endParaRPr lang="en-US" altLang="zh-TW" sz="12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Operating Machines</a:t>
            </a:r>
            <a:endParaRPr lang="en-US" altLang="zh-TW" sz="12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endParaRPr lang="en-US" altLang="zh-TW" sz="12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Roasting Coffee Beans</a:t>
            </a:r>
            <a:endParaRPr lang="zh-TW" altLang="en-US" sz="12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8167293" y="2573907"/>
            <a:ext cx="1370407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Coffee Factory</a:t>
            </a:r>
            <a:endParaRPr lang="en-US" altLang="zh-TW" sz="12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endParaRPr lang="en-US" altLang="zh-TW" sz="12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Explain</a:t>
            </a:r>
            <a:endParaRPr lang="en-US" altLang="zh-TW" sz="1200" b="1" dirty="0">
              <a:latin typeface="微軟正黑體" panose="020B0604030504040204" charset="-120"/>
              <a:ea typeface="微軟正黑體" panose="020B0604030504040204" charset="-120"/>
            </a:endParaRPr>
          </a:p>
          <a:p>
            <a:pPr algn="ctr"/>
            <a:r>
              <a:rPr lang="en-US" altLang="zh-TW" sz="1200" b="1" dirty="0" smtClean="0">
                <a:latin typeface="微軟正黑體" panose="020B0604030504040204" charset="-120"/>
                <a:ea typeface="微軟正黑體" panose="020B0604030504040204" charset="-120"/>
              </a:rPr>
              <a:t>The Processing of Coffee beans</a:t>
            </a:r>
            <a:endParaRPr lang="zh-TW" altLang="en-US" sz="12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pic>
        <p:nvPicPr>
          <p:cNvPr id="48" name="圖片 4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14527" y="3511174"/>
            <a:ext cx="2212863" cy="20005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0" name="up-arrow_37977"/>
          <p:cNvSpPr>
            <a:spLocks noChangeAspect="1"/>
          </p:cNvSpPr>
          <p:nvPr/>
        </p:nvSpPr>
        <p:spPr bwMode="auto">
          <a:xfrm rot="17862289">
            <a:off x="4436643" y="6266892"/>
            <a:ext cx="548828" cy="609685"/>
          </a:xfrm>
          <a:custGeom>
            <a:avLst/>
            <a:gdLst>
              <a:gd name="T0" fmla="*/ 3369 w 6036"/>
              <a:gd name="T1" fmla="*/ 195 h 6715"/>
              <a:gd name="T2" fmla="*/ 2666 w 6036"/>
              <a:gd name="T3" fmla="*/ 195 h 6715"/>
              <a:gd name="T4" fmla="*/ 194 w 6036"/>
              <a:gd name="T5" fmla="*/ 2667 h 6715"/>
              <a:gd name="T6" fmla="*/ 340 w 6036"/>
              <a:gd name="T7" fmla="*/ 3019 h 6715"/>
              <a:gd name="T8" fmla="*/ 1283 w 6036"/>
              <a:gd name="T9" fmla="*/ 3019 h 6715"/>
              <a:gd name="T10" fmla="*/ 1283 w 6036"/>
              <a:gd name="T11" fmla="*/ 6516 h 6715"/>
              <a:gd name="T12" fmla="*/ 1482 w 6036"/>
              <a:gd name="T13" fmla="*/ 6715 h 6715"/>
              <a:gd name="T14" fmla="*/ 4553 w 6036"/>
              <a:gd name="T15" fmla="*/ 6715 h 6715"/>
              <a:gd name="T16" fmla="*/ 4752 w 6036"/>
              <a:gd name="T17" fmla="*/ 6516 h 6715"/>
              <a:gd name="T18" fmla="*/ 4752 w 6036"/>
              <a:gd name="T19" fmla="*/ 3019 h 6715"/>
              <a:gd name="T20" fmla="*/ 5696 w 6036"/>
              <a:gd name="T21" fmla="*/ 3019 h 6715"/>
              <a:gd name="T22" fmla="*/ 5842 w 6036"/>
              <a:gd name="T23" fmla="*/ 2667 h 6715"/>
              <a:gd name="T24" fmla="*/ 3369 w 6036"/>
              <a:gd name="T25" fmla="*/ 195 h 6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36" h="6715">
                <a:moveTo>
                  <a:pt x="3369" y="195"/>
                </a:moveTo>
                <a:cubicBezTo>
                  <a:pt x="3175" y="0"/>
                  <a:pt x="2860" y="0"/>
                  <a:pt x="2666" y="195"/>
                </a:cubicBezTo>
                <a:lnTo>
                  <a:pt x="194" y="2667"/>
                </a:lnTo>
                <a:cubicBezTo>
                  <a:pt x="0" y="2861"/>
                  <a:pt x="65" y="3019"/>
                  <a:pt x="340" y="3019"/>
                </a:cubicBezTo>
                <a:lnTo>
                  <a:pt x="1283" y="3019"/>
                </a:lnTo>
                <a:lnTo>
                  <a:pt x="1283" y="6516"/>
                </a:lnTo>
                <a:cubicBezTo>
                  <a:pt x="1283" y="6625"/>
                  <a:pt x="1372" y="6715"/>
                  <a:pt x="1482" y="6715"/>
                </a:cubicBezTo>
                <a:lnTo>
                  <a:pt x="4553" y="6715"/>
                </a:lnTo>
                <a:cubicBezTo>
                  <a:pt x="4663" y="6715"/>
                  <a:pt x="4752" y="6626"/>
                  <a:pt x="4752" y="6516"/>
                </a:cubicBezTo>
                <a:lnTo>
                  <a:pt x="4752" y="3019"/>
                </a:lnTo>
                <a:lnTo>
                  <a:pt x="5696" y="3019"/>
                </a:lnTo>
                <a:cubicBezTo>
                  <a:pt x="5971" y="3019"/>
                  <a:pt x="6036" y="2861"/>
                  <a:pt x="5842" y="2667"/>
                </a:cubicBezTo>
                <a:lnTo>
                  <a:pt x="3369" y="19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1" name="up-arrow_37977"/>
          <p:cNvSpPr>
            <a:spLocks noChangeAspect="1"/>
          </p:cNvSpPr>
          <p:nvPr/>
        </p:nvSpPr>
        <p:spPr bwMode="auto">
          <a:xfrm rot="15488822">
            <a:off x="7236509" y="6320395"/>
            <a:ext cx="548828" cy="609685"/>
          </a:xfrm>
          <a:custGeom>
            <a:avLst/>
            <a:gdLst>
              <a:gd name="T0" fmla="*/ 3369 w 6036"/>
              <a:gd name="T1" fmla="*/ 195 h 6715"/>
              <a:gd name="T2" fmla="*/ 2666 w 6036"/>
              <a:gd name="T3" fmla="*/ 195 h 6715"/>
              <a:gd name="T4" fmla="*/ 194 w 6036"/>
              <a:gd name="T5" fmla="*/ 2667 h 6715"/>
              <a:gd name="T6" fmla="*/ 340 w 6036"/>
              <a:gd name="T7" fmla="*/ 3019 h 6715"/>
              <a:gd name="T8" fmla="*/ 1283 w 6036"/>
              <a:gd name="T9" fmla="*/ 3019 h 6715"/>
              <a:gd name="T10" fmla="*/ 1283 w 6036"/>
              <a:gd name="T11" fmla="*/ 6516 h 6715"/>
              <a:gd name="T12" fmla="*/ 1482 w 6036"/>
              <a:gd name="T13" fmla="*/ 6715 h 6715"/>
              <a:gd name="T14" fmla="*/ 4553 w 6036"/>
              <a:gd name="T15" fmla="*/ 6715 h 6715"/>
              <a:gd name="T16" fmla="*/ 4752 w 6036"/>
              <a:gd name="T17" fmla="*/ 6516 h 6715"/>
              <a:gd name="T18" fmla="*/ 4752 w 6036"/>
              <a:gd name="T19" fmla="*/ 3019 h 6715"/>
              <a:gd name="T20" fmla="*/ 5696 w 6036"/>
              <a:gd name="T21" fmla="*/ 3019 h 6715"/>
              <a:gd name="T22" fmla="*/ 5842 w 6036"/>
              <a:gd name="T23" fmla="*/ 2667 h 6715"/>
              <a:gd name="T24" fmla="*/ 3369 w 6036"/>
              <a:gd name="T25" fmla="*/ 195 h 6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36" h="6715">
                <a:moveTo>
                  <a:pt x="3369" y="195"/>
                </a:moveTo>
                <a:cubicBezTo>
                  <a:pt x="3175" y="0"/>
                  <a:pt x="2860" y="0"/>
                  <a:pt x="2666" y="195"/>
                </a:cubicBezTo>
                <a:lnTo>
                  <a:pt x="194" y="2667"/>
                </a:lnTo>
                <a:cubicBezTo>
                  <a:pt x="0" y="2861"/>
                  <a:pt x="65" y="3019"/>
                  <a:pt x="340" y="3019"/>
                </a:cubicBezTo>
                <a:lnTo>
                  <a:pt x="1283" y="3019"/>
                </a:lnTo>
                <a:lnTo>
                  <a:pt x="1283" y="6516"/>
                </a:lnTo>
                <a:cubicBezTo>
                  <a:pt x="1283" y="6625"/>
                  <a:pt x="1372" y="6715"/>
                  <a:pt x="1482" y="6715"/>
                </a:cubicBezTo>
                <a:lnTo>
                  <a:pt x="4553" y="6715"/>
                </a:lnTo>
                <a:cubicBezTo>
                  <a:pt x="4663" y="6715"/>
                  <a:pt x="4752" y="6626"/>
                  <a:pt x="4752" y="6516"/>
                </a:cubicBezTo>
                <a:lnTo>
                  <a:pt x="4752" y="3019"/>
                </a:lnTo>
                <a:lnTo>
                  <a:pt x="5696" y="3019"/>
                </a:lnTo>
                <a:cubicBezTo>
                  <a:pt x="5971" y="3019"/>
                  <a:pt x="6036" y="2861"/>
                  <a:pt x="5842" y="2667"/>
                </a:cubicBezTo>
                <a:lnTo>
                  <a:pt x="3369" y="19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2" name="up-arrow_37977"/>
          <p:cNvSpPr>
            <a:spLocks noChangeAspect="1"/>
          </p:cNvSpPr>
          <p:nvPr/>
        </p:nvSpPr>
        <p:spPr bwMode="auto">
          <a:xfrm rot="10800000">
            <a:off x="8600553" y="4284850"/>
            <a:ext cx="548828" cy="609685"/>
          </a:xfrm>
          <a:custGeom>
            <a:avLst/>
            <a:gdLst>
              <a:gd name="T0" fmla="*/ 3369 w 6036"/>
              <a:gd name="T1" fmla="*/ 195 h 6715"/>
              <a:gd name="T2" fmla="*/ 2666 w 6036"/>
              <a:gd name="T3" fmla="*/ 195 h 6715"/>
              <a:gd name="T4" fmla="*/ 194 w 6036"/>
              <a:gd name="T5" fmla="*/ 2667 h 6715"/>
              <a:gd name="T6" fmla="*/ 340 w 6036"/>
              <a:gd name="T7" fmla="*/ 3019 h 6715"/>
              <a:gd name="T8" fmla="*/ 1283 w 6036"/>
              <a:gd name="T9" fmla="*/ 3019 h 6715"/>
              <a:gd name="T10" fmla="*/ 1283 w 6036"/>
              <a:gd name="T11" fmla="*/ 6516 h 6715"/>
              <a:gd name="T12" fmla="*/ 1482 w 6036"/>
              <a:gd name="T13" fmla="*/ 6715 h 6715"/>
              <a:gd name="T14" fmla="*/ 4553 w 6036"/>
              <a:gd name="T15" fmla="*/ 6715 h 6715"/>
              <a:gd name="T16" fmla="*/ 4752 w 6036"/>
              <a:gd name="T17" fmla="*/ 6516 h 6715"/>
              <a:gd name="T18" fmla="*/ 4752 w 6036"/>
              <a:gd name="T19" fmla="*/ 3019 h 6715"/>
              <a:gd name="T20" fmla="*/ 5696 w 6036"/>
              <a:gd name="T21" fmla="*/ 3019 h 6715"/>
              <a:gd name="T22" fmla="*/ 5842 w 6036"/>
              <a:gd name="T23" fmla="*/ 2667 h 6715"/>
              <a:gd name="T24" fmla="*/ 3369 w 6036"/>
              <a:gd name="T25" fmla="*/ 195 h 6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36" h="6715">
                <a:moveTo>
                  <a:pt x="3369" y="195"/>
                </a:moveTo>
                <a:cubicBezTo>
                  <a:pt x="3175" y="0"/>
                  <a:pt x="2860" y="0"/>
                  <a:pt x="2666" y="195"/>
                </a:cubicBezTo>
                <a:lnTo>
                  <a:pt x="194" y="2667"/>
                </a:lnTo>
                <a:cubicBezTo>
                  <a:pt x="0" y="2861"/>
                  <a:pt x="65" y="3019"/>
                  <a:pt x="340" y="3019"/>
                </a:cubicBezTo>
                <a:lnTo>
                  <a:pt x="1283" y="3019"/>
                </a:lnTo>
                <a:lnTo>
                  <a:pt x="1283" y="6516"/>
                </a:lnTo>
                <a:cubicBezTo>
                  <a:pt x="1283" y="6625"/>
                  <a:pt x="1372" y="6715"/>
                  <a:pt x="1482" y="6715"/>
                </a:cubicBezTo>
                <a:lnTo>
                  <a:pt x="4553" y="6715"/>
                </a:lnTo>
                <a:cubicBezTo>
                  <a:pt x="4663" y="6715"/>
                  <a:pt x="4752" y="6626"/>
                  <a:pt x="4752" y="6516"/>
                </a:cubicBezTo>
                <a:lnTo>
                  <a:pt x="4752" y="3019"/>
                </a:lnTo>
                <a:lnTo>
                  <a:pt x="5696" y="3019"/>
                </a:lnTo>
                <a:cubicBezTo>
                  <a:pt x="5971" y="3019"/>
                  <a:pt x="6036" y="2861"/>
                  <a:pt x="5842" y="2667"/>
                </a:cubicBezTo>
                <a:lnTo>
                  <a:pt x="3369" y="19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3" name="up-arrow_37977"/>
          <p:cNvSpPr>
            <a:spLocks noChangeAspect="1"/>
          </p:cNvSpPr>
          <p:nvPr/>
        </p:nvSpPr>
        <p:spPr bwMode="auto">
          <a:xfrm rot="6754421">
            <a:off x="7204390" y="2246387"/>
            <a:ext cx="548828" cy="609685"/>
          </a:xfrm>
          <a:custGeom>
            <a:avLst/>
            <a:gdLst>
              <a:gd name="T0" fmla="*/ 3369 w 6036"/>
              <a:gd name="T1" fmla="*/ 195 h 6715"/>
              <a:gd name="T2" fmla="*/ 2666 w 6036"/>
              <a:gd name="T3" fmla="*/ 195 h 6715"/>
              <a:gd name="T4" fmla="*/ 194 w 6036"/>
              <a:gd name="T5" fmla="*/ 2667 h 6715"/>
              <a:gd name="T6" fmla="*/ 340 w 6036"/>
              <a:gd name="T7" fmla="*/ 3019 h 6715"/>
              <a:gd name="T8" fmla="*/ 1283 w 6036"/>
              <a:gd name="T9" fmla="*/ 3019 h 6715"/>
              <a:gd name="T10" fmla="*/ 1283 w 6036"/>
              <a:gd name="T11" fmla="*/ 6516 h 6715"/>
              <a:gd name="T12" fmla="*/ 1482 w 6036"/>
              <a:gd name="T13" fmla="*/ 6715 h 6715"/>
              <a:gd name="T14" fmla="*/ 4553 w 6036"/>
              <a:gd name="T15" fmla="*/ 6715 h 6715"/>
              <a:gd name="T16" fmla="*/ 4752 w 6036"/>
              <a:gd name="T17" fmla="*/ 6516 h 6715"/>
              <a:gd name="T18" fmla="*/ 4752 w 6036"/>
              <a:gd name="T19" fmla="*/ 3019 h 6715"/>
              <a:gd name="T20" fmla="*/ 5696 w 6036"/>
              <a:gd name="T21" fmla="*/ 3019 h 6715"/>
              <a:gd name="T22" fmla="*/ 5842 w 6036"/>
              <a:gd name="T23" fmla="*/ 2667 h 6715"/>
              <a:gd name="T24" fmla="*/ 3369 w 6036"/>
              <a:gd name="T25" fmla="*/ 195 h 6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36" h="6715">
                <a:moveTo>
                  <a:pt x="3369" y="195"/>
                </a:moveTo>
                <a:cubicBezTo>
                  <a:pt x="3175" y="0"/>
                  <a:pt x="2860" y="0"/>
                  <a:pt x="2666" y="195"/>
                </a:cubicBezTo>
                <a:lnTo>
                  <a:pt x="194" y="2667"/>
                </a:lnTo>
                <a:cubicBezTo>
                  <a:pt x="0" y="2861"/>
                  <a:pt x="65" y="3019"/>
                  <a:pt x="340" y="3019"/>
                </a:cubicBezTo>
                <a:lnTo>
                  <a:pt x="1283" y="3019"/>
                </a:lnTo>
                <a:lnTo>
                  <a:pt x="1283" y="6516"/>
                </a:lnTo>
                <a:cubicBezTo>
                  <a:pt x="1283" y="6625"/>
                  <a:pt x="1372" y="6715"/>
                  <a:pt x="1482" y="6715"/>
                </a:cubicBezTo>
                <a:lnTo>
                  <a:pt x="4553" y="6715"/>
                </a:lnTo>
                <a:cubicBezTo>
                  <a:pt x="4663" y="6715"/>
                  <a:pt x="4752" y="6626"/>
                  <a:pt x="4752" y="6516"/>
                </a:cubicBezTo>
                <a:lnTo>
                  <a:pt x="4752" y="3019"/>
                </a:lnTo>
                <a:lnTo>
                  <a:pt x="5696" y="3019"/>
                </a:lnTo>
                <a:cubicBezTo>
                  <a:pt x="5971" y="3019"/>
                  <a:pt x="6036" y="2861"/>
                  <a:pt x="5842" y="2667"/>
                </a:cubicBezTo>
                <a:lnTo>
                  <a:pt x="3369" y="19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4" name="up-arrow_37977"/>
          <p:cNvSpPr>
            <a:spLocks noChangeAspect="1"/>
          </p:cNvSpPr>
          <p:nvPr/>
        </p:nvSpPr>
        <p:spPr bwMode="auto">
          <a:xfrm>
            <a:off x="3117479" y="4206612"/>
            <a:ext cx="548828" cy="609685"/>
          </a:xfrm>
          <a:custGeom>
            <a:avLst/>
            <a:gdLst>
              <a:gd name="T0" fmla="*/ 3369 w 6036"/>
              <a:gd name="T1" fmla="*/ 195 h 6715"/>
              <a:gd name="T2" fmla="*/ 2666 w 6036"/>
              <a:gd name="T3" fmla="*/ 195 h 6715"/>
              <a:gd name="T4" fmla="*/ 194 w 6036"/>
              <a:gd name="T5" fmla="*/ 2667 h 6715"/>
              <a:gd name="T6" fmla="*/ 340 w 6036"/>
              <a:gd name="T7" fmla="*/ 3019 h 6715"/>
              <a:gd name="T8" fmla="*/ 1283 w 6036"/>
              <a:gd name="T9" fmla="*/ 3019 h 6715"/>
              <a:gd name="T10" fmla="*/ 1283 w 6036"/>
              <a:gd name="T11" fmla="*/ 6516 h 6715"/>
              <a:gd name="T12" fmla="*/ 1482 w 6036"/>
              <a:gd name="T13" fmla="*/ 6715 h 6715"/>
              <a:gd name="T14" fmla="*/ 4553 w 6036"/>
              <a:gd name="T15" fmla="*/ 6715 h 6715"/>
              <a:gd name="T16" fmla="*/ 4752 w 6036"/>
              <a:gd name="T17" fmla="*/ 6516 h 6715"/>
              <a:gd name="T18" fmla="*/ 4752 w 6036"/>
              <a:gd name="T19" fmla="*/ 3019 h 6715"/>
              <a:gd name="T20" fmla="*/ 5696 w 6036"/>
              <a:gd name="T21" fmla="*/ 3019 h 6715"/>
              <a:gd name="T22" fmla="*/ 5842 w 6036"/>
              <a:gd name="T23" fmla="*/ 2667 h 6715"/>
              <a:gd name="T24" fmla="*/ 3369 w 6036"/>
              <a:gd name="T25" fmla="*/ 195 h 6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36" h="6715">
                <a:moveTo>
                  <a:pt x="3369" y="195"/>
                </a:moveTo>
                <a:cubicBezTo>
                  <a:pt x="3175" y="0"/>
                  <a:pt x="2860" y="0"/>
                  <a:pt x="2666" y="195"/>
                </a:cubicBezTo>
                <a:lnTo>
                  <a:pt x="194" y="2667"/>
                </a:lnTo>
                <a:cubicBezTo>
                  <a:pt x="0" y="2861"/>
                  <a:pt x="65" y="3019"/>
                  <a:pt x="340" y="3019"/>
                </a:cubicBezTo>
                <a:lnTo>
                  <a:pt x="1283" y="3019"/>
                </a:lnTo>
                <a:lnTo>
                  <a:pt x="1283" y="6516"/>
                </a:lnTo>
                <a:cubicBezTo>
                  <a:pt x="1283" y="6625"/>
                  <a:pt x="1372" y="6715"/>
                  <a:pt x="1482" y="6715"/>
                </a:cubicBezTo>
                <a:lnTo>
                  <a:pt x="4553" y="6715"/>
                </a:lnTo>
                <a:cubicBezTo>
                  <a:pt x="4663" y="6715"/>
                  <a:pt x="4752" y="6626"/>
                  <a:pt x="4752" y="6516"/>
                </a:cubicBezTo>
                <a:lnTo>
                  <a:pt x="4752" y="3019"/>
                </a:lnTo>
                <a:lnTo>
                  <a:pt x="5696" y="3019"/>
                </a:lnTo>
                <a:cubicBezTo>
                  <a:pt x="5971" y="3019"/>
                  <a:pt x="6036" y="2861"/>
                  <a:pt x="5842" y="2667"/>
                </a:cubicBezTo>
                <a:lnTo>
                  <a:pt x="3369" y="19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5" name="black-left-arrow_45400"/>
          <p:cNvSpPr>
            <a:spLocks noChangeAspect="1"/>
          </p:cNvSpPr>
          <p:nvPr/>
        </p:nvSpPr>
        <p:spPr bwMode="auto">
          <a:xfrm rot="6679887">
            <a:off x="5220691" y="2760637"/>
            <a:ext cx="609685" cy="489202"/>
          </a:xfrm>
          <a:custGeom>
            <a:avLst/>
            <a:gdLst>
              <a:gd name="T0" fmla="*/ 2850 w 7415"/>
              <a:gd name="T1" fmla="*/ 5887 h 5959"/>
              <a:gd name="T2" fmla="*/ 2980 w 7415"/>
              <a:gd name="T3" fmla="*/ 5833 h 5959"/>
              <a:gd name="T4" fmla="*/ 2980 w 7415"/>
              <a:gd name="T5" fmla="*/ 5010 h 5959"/>
              <a:gd name="T6" fmla="*/ 3204 w 7415"/>
              <a:gd name="T7" fmla="*/ 4944 h 5959"/>
              <a:gd name="T8" fmla="*/ 7411 w 7415"/>
              <a:gd name="T9" fmla="*/ 207 h 5959"/>
              <a:gd name="T10" fmla="*/ 7308 w 7415"/>
              <a:gd name="T11" fmla="*/ 173 h 5959"/>
              <a:gd name="T12" fmla="*/ 3151 w 7415"/>
              <a:gd name="T13" fmla="*/ 1016 h 5959"/>
              <a:gd name="T14" fmla="*/ 2980 w 7415"/>
              <a:gd name="T15" fmla="*/ 888 h 5959"/>
              <a:gd name="T16" fmla="*/ 2980 w 7415"/>
              <a:gd name="T17" fmla="*/ 125 h 5959"/>
              <a:gd name="T18" fmla="*/ 2850 w 7415"/>
              <a:gd name="T19" fmla="*/ 72 h 5959"/>
              <a:gd name="T20" fmla="*/ 72 w 7415"/>
              <a:gd name="T21" fmla="*/ 2849 h 5959"/>
              <a:gd name="T22" fmla="*/ 72 w 7415"/>
              <a:gd name="T23" fmla="*/ 3110 h 5959"/>
              <a:gd name="T24" fmla="*/ 2850 w 7415"/>
              <a:gd name="T25" fmla="*/ 5887 h 59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415" h="5959">
                <a:moveTo>
                  <a:pt x="2850" y="5887"/>
                </a:moveTo>
                <a:cubicBezTo>
                  <a:pt x="2922" y="5959"/>
                  <a:pt x="2980" y="5935"/>
                  <a:pt x="2980" y="5833"/>
                </a:cubicBezTo>
                <a:lnTo>
                  <a:pt x="2980" y="5010"/>
                </a:lnTo>
                <a:cubicBezTo>
                  <a:pt x="2980" y="4908"/>
                  <a:pt x="3103" y="4949"/>
                  <a:pt x="3204" y="4944"/>
                </a:cubicBezTo>
                <a:cubicBezTo>
                  <a:pt x="5507" y="4830"/>
                  <a:pt x="7317" y="2530"/>
                  <a:pt x="7411" y="207"/>
                </a:cubicBezTo>
                <a:cubicBezTo>
                  <a:pt x="7415" y="105"/>
                  <a:pt x="7369" y="92"/>
                  <a:pt x="7308" y="173"/>
                </a:cubicBezTo>
                <a:cubicBezTo>
                  <a:pt x="6022" y="1884"/>
                  <a:pt x="3785" y="1243"/>
                  <a:pt x="3151" y="1016"/>
                </a:cubicBezTo>
                <a:cubicBezTo>
                  <a:pt x="3056" y="981"/>
                  <a:pt x="2980" y="989"/>
                  <a:pt x="2980" y="888"/>
                </a:cubicBezTo>
                <a:lnTo>
                  <a:pt x="2980" y="125"/>
                </a:lnTo>
                <a:cubicBezTo>
                  <a:pt x="2980" y="24"/>
                  <a:pt x="2922" y="0"/>
                  <a:pt x="2850" y="72"/>
                </a:cubicBezTo>
                <a:lnTo>
                  <a:pt x="72" y="2849"/>
                </a:lnTo>
                <a:cubicBezTo>
                  <a:pt x="0" y="2921"/>
                  <a:pt x="0" y="3038"/>
                  <a:pt x="72" y="3110"/>
                </a:cubicBezTo>
                <a:lnTo>
                  <a:pt x="2850" y="588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56" name="文字方塊 55"/>
          <p:cNvSpPr txBox="1"/>
          <p:nvPr/>
        </p:nvSpPr>
        <p:spPr>
          <a:xfrm>
            <a:off x="260622" y="1482431"/>
            <a:ext cx="3915601" cy="954107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schemeClr val="tx2"/>
                </a:solidFill>
                <a:latin typeface="微軟正黑體" panose="020B0604030504040204" charset="-120"/>
                <a:ea typeface="微軟正黑體" panose="020B0604030504040204" charset="-120"/>
              </a:rPr>
              <a:t>手感一顆豆到一杯咖啡</a:t>
            </a:r>
          </a:p>
          <a:p>
            <a:pPr algn="ctr"/>
            <a:r>
              <a:rPr lang="en-US" altLang="zh-TW" sz="2800" b="1" dirty="0">
                <a:solidFill>
                  <a:schemeClr val="tx2"/>
                </a:solidFill>
                <a:latin typeface="微軟正黑體" panose="020B0604030504040204" charset="-120"/>
                <a:ea typeface="微軟正黑體" panose="020B0604030504040204" charset="-120"/>
              </a:rPr>
              <a:t>Farm to Cup</a:t>
            </a:r>
            <a:endParaRPr lang="zh-TW" altLang="en-US" sz="2800" dirty="0">
              <a:solidFill>
                <a:schemeClr val="tx2"/>
              </a:solidFill>
            </a:endParaRPr>
          </a:p>
        </p:txBody>
      </p:sp>
      <p:sp>
        <p:nvSpPr>
          <p:cNvPr id="57" name="îṧḻidé"/>
          <p:cNvSpPr/>
          <p:nvPr/>
        </p:nvSpPr>
        <p:spPr>
          <a:xfrm>
            <a:off x="2774652" y="2573907"/>
            <a:ext cx="1370407" cy="132571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 anchor="ctr">
            <a:normAutofit/>
          </a:bodyPr>
          <a:lstStyle/>
          <a:p>
            <a:pPr algn="ctr"/>
            <a:endParaRPr/>
          </a:p>
        </p:txBody>
      </p:sp>
      <p:sp>
        <p:nvSpPr>
          <p:cNvPr id="58" name="文字方塊 57"/>
          <p:cNvSpPr txBox="1"/>
          <p:nvPr/>
        </p:nvSpPr>
        <p:spPr>
          <a:xfrm>
            <a:off x="2912018" y="2947226"/>
            <a:ext cx="106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" b="1" dirty="0" smtClean="0">
                <a:latin typeface="微軟正黑體" panose="020B0604030504040204" charset="-120"/>
                <a:ea typeface="微軟正黑體" panose="020B0604030504040204" charset="-120"/>
              </a:rPr>
              <a:t>Sales</a:t>
            </a:r>
            <a:endParaRPr lang="zh-TW" altLang="en-US" sz="24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0621" y="892524"/>
            <a:ext cx="3915601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zh-TW" sz="2800" b="1" dirty="0" smtClean="0">
                <a:solidFill>
                  <a:schemeClr val="tx2"/>
                </a:solidFill>
                <a:latin typeface="微軟正黑體" panose="020B0604030504040204" charset="-120"/>
                <a:ea typeface="微軟正黑體" panose="020B0604030504040204" charset="-120"/>
              </a:rPr>
              <a:t>Main Operations</a:t>
            </a:r>
            <a:endParaRPr lang="zh-TW" altLang="en-US" sz="2800" b="1" dirty="0">
              <a:solidFill>
                <a:schemeClr val="tx2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175" y="172092"/>
            <a:ext cx="10690225" cy="523338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Business Highlight</a:t>
            </a:r>
            <a:r>
              <a:rPr lang="en-US" altLang="zh-TW" sz="2800" b="1" dirty="0" smtClean="0">
                <a:latin typeface="微軟正黑體" panose="020B0604030504040204" charset="-120"/>
                <a:ea typeface="微軟正黑體" panose="020B0604030504040204" charset="-120"/>
              </a:rPr>
              <a:t>- </a:t>
            </a:r>
            <a:r>
              <a:rPr lang="en-US" altLang="zh-TW" sz="2800" b="1" dirty="0">
                <a:latin typeface="微軟正黑體" panose="020B0604030504040204" charset="-120"/>
                <a:ea typeface="微軟正黑體" panose="020B0604030504040204" charset="-120"/>
              </a:rPr>
              <a:t>LUGAO COFFEE GARDEN</a:t>
            </a:r>
            <a:endParaRPr lang="zh-TW" altLang="en-US" sz="32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EBB59-EF07-4C77-A552-0F88411859CD}" type="slidenum">
              <a:rPr lang="en-US" altLang="zh-TW" smtClean="0"/>
              <a:t>13</a:t>
            </a:fld>
            <a:endParaRPr lang="en-US" altLang="zh-TW"/>
          </a:p>
        </p:txBody>
      </p:sp>
      <p:sp>
        <p:nvSpPr>
          <p:cNvPr id="5" name="矩形 4"/>
          <p:cNvSpPr/>
          <p:nvPr/>
        </p:nvSpPr>
        <p:spPr>
          <a:xfrm>
            <a:off x="0" y="187282"/>
            <a:ext cx="10693399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en-US" altLang="zh-TW" sz="3200" b="1" dirty="0">
                <a:latin typeface="微軟正黑體" panose="020B0604030504040204" charset="-120"/>
                <a:ea typeface="微軟正黑體" panose="020B0604030504040204" charset="-120"/>
              </a:rPr>
              <a:t>Business </a:t>
            </a:r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Highlight-</a:t>
            </a:r>
            <a:r>
              <a:rPr lang="en-US" altLang="zh-TW" sz="2800" b="1" dirty="0">
                <a:latin typeface="微軟正黑體" panose="020B0604030504040204" charset="-120"/>
                <a:ea typeface="微軟正黑體" panose="020B0604030504040204" charset="-120"/>
              </a:rPr>
              <a:t> LUGAO COFFEE GARDEN</a:t>
            </a:r>
            <a:endParaRPr lang="zh-TW" altLang="en-US" sz="28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6" name="Rectangle 18"/>
          <p:cNvSpPr>
            <a:spLocks noChangeArrowheads="1"/>
          </p:cNvSpPr>
          <p:nvPr/>
        </p:nvSpPr>
        <p:spPr bwMode="auto">
          <a:xfrm>
            <a:off x="1" y="743736"/>
            <a:ext cx="10693399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TW" altLang="en-US" sz="1800" b="1" dirty="0">
                <a:latin typeface="+mj-ea"/>
                <a:ea typeface="+mj-ea"/>
              </a:rPr>
              <a:t>台灣第一座訪客透過咖啡園導覽</a:t>
            </a:r>
            <a:r>
              <a:rPr lang="en-US" altLang="zh-TW" sz="1800" b="1" dirty="0">
                <a:latin typeface="+mj-ea"/>
                <a:ea typeface="+mj-ea"/>
              </a:rPr>
              <a:t>,</a:t>
            </a:r>
            <a:r>
              <a:rPr lang="zh-TW" altLang="en-US" sz="1800" b="1" dirty="0">
                <a:latin typeface="+mj-ea"/>
                <a:ea typeface="+mj-ea"/>
              </a:rPr>
              <a:t>近距離眼見親觸咖啡樹</a:t>
            </a:r>
            <a:r>
              <a:rPr lang="en-US" altLang="zh-TW" sz="1800" b="1" dirty="0">
                <a:latin typeface="+mj-ea"/>
                <a:ea typeface="+mj-ea"/>
              </a:rPr>
              <a:t>,</a:t>
            </a:r>
            <a:r>
              <a:rPr lang="zh-TW" altLang="en-US" sz="1800" b="1" dirty="0">
                <a:latin typeface="+mj-ea"/>
                <a:ea typeface="+mj-ea"/>
              </a:rPr>
              <a:t>並參觀咖啡製程的咖啡莊園</a:t>
            </a:r>
            <a:r>
              <a:rPr lang="en-US" altLang="zh-TW" sz="1800" b="1" dirty="0">
                <a:latin typeface="+mj-ea"/>
                <a:ea typeface="+mj-ea"/>
              </a:rPr>
              <a:t>.</a:t>
            </a:r>
          </a:p>
          <a:p>
            <a:r>
              <a:rPr lang="zh-TW" altLang="en-US" sz="1800" b="1" dirty="0">
                <a:latin typeface="+mj-ea"/>
                <a:ea typeface="+mj-ea"/>
              </a:rPr>
              <a:t>訪客可參與咖啡實習教學</a:t>
            </a:r>
            <a:r>
              <a:rPr lang="en-US" altLang="zh-TW" sz="1800" b="1" dirty="0">
                <a:latin typeface="+mj-ea"/>
                <a:ea typeface="+mj-ea"/>
              </a:rPr>
              <a:t>,</a:t>
            </a:r>
            <a:r>
              <a:rPr lang="zh-TW" altLang="en-US" sz="1800" b="1" dirty="0">
                <a:latin typeface="+mj-ea"/>
                <a:ea typeface="+mj-ea"/>
              </a:rPr>
              <a:t>自主研磨咖啡</a:t>
            </a:r>
            <a:r>
              <a:rPr lang="en-US" altLang="zh-TW" sz="1800" b="1" dirty="0">
                <a:latin typeface="+mj-ea"/>
                <a:ea typeface="+mj-ea"/>
              </a:rPr>
              <a:t>,</a:t>
            </a:r>
            <a:r>
              <a:rPr lang="zh-TW" altLang="en-US" sz="1800" b="1" dirty="0">
                <a:latin typeface="+mj-ea"/>
                <a:ea typeface="+mj-ea"/>
              </a:rPr>
              <a:t>沖泡</a:t>
            </a:r>
            <a:r>
              <a:rPr lang="en-US" altLang="zh-TW" sz="1800" b="1" dirty="0">
                <a:latin typeface="+mj-ea"/>
                <a:ea typeface="+mj-ea"/>
              </a:rPr>
              <a:t>,</a:t>
            </a:r>
            <a:r>
              <a:rPr lang="zh-TW" altLang="en-US" sz="1800" b="1" dirty="0">
                <a:latin typeface="+mj-ea"/>
                <a:ea typeface="+mj-ea"/>
              </a:rPr>
              <a:t>實際領略一顆豆到一杯咖啡的手感 </a:t>
            </a:r>
            <a:endParaRPr kumimoji="0" lang="en-US" altLang="zh-TW" sz="1800" b="1" dirty="0">
              <a:latin typeface="+mj-ea"/>
              <a:ea typeface="+mj-ea"/>
            </a:endParaRPr>
          </a:p>
        </p:txBody>
      </p:sp>
      <p:pic>
        <p:nvPicPr>
          <p:cNvPr id="10" name="Picture 4" descr="C:\Users\Tammy.Liu\AppData\Local\Microsoft\Windows\Temporary Internet Files\Content.Outlook\PT8P89BS\IMG_98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4178705"/>
            <a:ext cx="2540034" cy="28352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Tammy.Liu\AppData\Local\Microsoft\Windows\Temporary Internet Files\Content.Outlook\PT8P89BS\IMG_98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34" y="4338125"/>
            <a:ext cx="3555966" cy="26669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圖片 15" descr="C:\Users\user\Desktop\2c9f80636c8faa64016ca7939967009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699" y="1570830"/>
            <a:ext cx="4203793" cy="2607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圖片 16" descr="C:\Users\user\Desktop\2c9f80636c8faa64016ca790d744009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00" y="1600515"/>
            <a:ext cx="4114800" cy="257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圖片 17" descr="C:\Users\user\Desktop\2c9f80636c8faa64016ca7958759009c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464" y="4386730"/>
            <a:ext cx="3926236" cy="2569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EBB59-EF07-4C77-A552-0F88411859CD}" type="slidenum">
              <a:rPr lang="en-US" altLang="zh-TW" smtClean="0"/>
              <a:t>14</a:t>
            </a:fld>
            <a:endParaRPr lang="en-US" altLang="zh-TW"/>
          </a:p>
        </p:txBody>
      </p:sp>
      <p:sp>
        <p:nvSpPr>
          <p:cNvPr id="6" name="矩形 5"/>
          <p:cNvSpPr/>
          <p:nvPr/>
        </p:nvSpPr>
        <p:spPr>
          <a:xfrm>
            <a:off x="0" y="187282"/>
            <a:ext cx="10693400" cy="523337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en-US" altLang="zh-TW" sz="3200" b="1" dirty="0">
                <a:latin typeface="微軟正黑體" panose="020B0604030504040204" charset="-120"/>
                <a:ea typeface="微軟正黑體" panose="020B0604030504040204" charset="-120"/>
              </a:rPr>
              <a:t>Business </a:t>
            </a:r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Highlight-</a:t>
            </a:r>
            <a:r>
              <a:rPr lang="en-US" altLang="zh-TW" sz="2800" b="1" i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2800" b="1" dirty="0">
                <a:latin typeface="微軟正黑體" panose="020B0604030504040204" charset="-120"/>
                <a:ea typeface="微軟正黑體" panose="020B0604030504040204" charset="-120"/>
              </a:rPr>
              <a:t>LUGAO COFFEE GARDEN</a:t>
            </a:r>
            <a:endParaRPr lang="zh-TW" altLang="en-US" sz="28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0" y="712783"/>
            <a:ext cx="10693400" cy="9233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0" lang="zh-TW" altLang="en-US" sz="1800" b="1" dirty="0">
                <a:latin typeface="+mj-ea"/>
                <a:ea typeface="+mj-ea"/>
              </a:rPr>
              <a:t>生產咖啡並可教學實習的複合據點</a:t>
            </a:r>
            <a:r>
              <a:rPr kumimoji="0" lang="en-US" altLang="zh-TW" sz="1800" b="1" dirty="0">
                <a:latin typeface="+mj-ea"/>
                <a:ea typeface="+mj-ea"/>
              </a:rPr>
              <a:t>.</a:t>
            </a:r>
          </a:p>
          <a:p>
            <a:r>
              <a:rPr kumimoji="0" lang="zh-TW" altLang="en-US" sz="1800" b="1" dirty="0">
                <a:latin typeface="+mj-ea"/>
                <a:ea typeface="+mj-ea"/>
              </a:rPr>
              <a:t>咖啡多為自然草生栽種</a:t>
            </a:r>
            <a:r>
              <a:rPr kumimoji="0" lang="en-US" altLang="zh-TW" sz="1800" b="1" dirty="0">
                <a:latin typeface="+mj-ea"/>
                <a:ea typeface="+mj-ea"/>
              </a:rPr>
              <a:t>,</a:t>
            </a:r>
            <a:r>
              <a:rPr kumimoji="0" lang="zh-TW" altLang="en-US" sz="1800" b="1" dirty="0">
                <a:latin typeface="+mj-ea"/>
                <a:ea typeface="+mj-ea"/>
              </a:rPr>
              <a:t>人工採摘</a:t>
            </a:r>
            <a:r>
              <a:rPr kumimoji="0" lang="en-US" altLang="zh-TW" sz="1800" b="1" dirty="0">
                <a:latin typeface="+mj-ea"/>
                <a:ea typeface="+mj-ea"/>
              </a:rPr>
              <a:t>,</a:t>
            </a:r>
            <a:r>
              <a:rPr kumimoji="0" lang="zh-TW" altLang="en-US" sz="1800" b="1" dirty="0">
                <a:latin typeface="+mj-ea"/>
                <a:ea typeface="+mj-ea"/>
              </a:rPr>
              <a:t>品質純淨</a:t>
            </a:r>
            <a:r>
              <a:rPr kumimoji="0" lang="en-US" altLang="zh-TW" sz="1800" b="1" dirty="0">
                <a:latin typeface="+mj-ea"/>
                <a:ea typeface="+mj-ea"/>
              </a:rPr>
              <a:t>.</a:t>
            </a:r>
            <a:r>
              <a:rPr kumimoji="0" lang="zh-TW" altLang="en-US" sz="1800" b="1" dirty="0">
                <a:latin typeface="+mj-ea"/>
                <a:ea typeface="+mj-ea"/>
              </a:rPr>
              <a:t> 蓄含花柚杏桃等蜜甜花果香</a:t>
            </a:r>
            <a:r>
              <a:rPr kumimoji="0" lang="en-US" altLang="zh-TW" sz="1800" b="1" dirty="0">
                <a:latin typeface="+mj-ea"/>
                <a:ea typeface="+mj-ea"/>
              </a:rPr>
              <a:t>. </a:t>
            </a:r>
            <a:r>
              <a:rPr kumimoji="0" lang="zh-TW" altLang="en-US" sz="1800" b="1" dirty="0">
                <a:latin typeface="+mj-ea"/>
                <a:ea typeface="+mj-ea"/>
              </a:rPr>
              <a:t>口感溫順 微酸</a:t>
            </a:r>
            <a:r>
              <a:rPr kumimoji="0" lang="en-US" altLang="zh-TW" sz="1800" b="1" dirty="0">
                <a:latin typeface="+mj-ea"/>
                <a:ea typeface="+mj-ea"/>
              </a:rPr>
              <a:t>. 2017</a:t>
            </a:r>
            <a:r>
              <a:rPr kumimoji="0" lang="zh-TW" altLang="en-US" sz="1800" b="1" dirty="0">
                <a:latin typeface="+mj-ea"/>
                <a:ea typeface="+mj-ea"/>
              </a:rPr>
              <a:t>獲日月潭精品咖啡評鑑頭獎</a:t>
            </a:r>
            <a:r>
              <a:rPr kumimoji="0" lang="en-US" altLang="zh-TW" sz="1800" b="1" dirty="0">
                <a:latin typeface="+mj-ea"/>
                <a:ea typeface="+mj-ea"/>
              </a:rPr>
              <a:t>.</a:t>
            </a:r>
            <a:r>
              <a:rPr lang="zh-TW" altLang="en-US" sz="1800" b="1" dirty="0">
                <a:latin typeface="+mj-ea"/>
                <a:ea typeface="+mj-ea"/>
              </a:rPr>
              <a:t>年</a:t>
            </a:r>
            <a:r>
              <a:rPr lang="en-US" altLang="zh-TW" sz="1800" b="1" dirty="0">
                <a:latin typeface="+mj-ea"/>
                <a:ea typeface="+mj-ea"/>
              </a:rPr>
              <a:t>2019</a:t>
            </a:r>
            <a:r>
              <a:rPr lang="zh-TW" altLang="en-US" sz="1800" b="1" dirty="0">
                <a:latin typeface="+mj-ea"/>
                <a:ea typeface="+mj-ea"/>
              </a:rPr>
              <a:t>年</a:t>
            </a:r>
            <a:r>
              <a:rPr lang="en-US" altLang="zh-TW" sz="1800" b="1" dirty="0">
                <a:latin typeface="+mj-ea"/>
                <a:ea typeface="+mj-ea"/>
              </a:rPr>
              <a:t>7</a:t>
            </a:r>
            <a:r>
              <a:rPr lang="zh-TW" altLang="en-US" sz="1800" b="1" dirty="0">
                <a:latin typeface="+mj-ea"/>
                <a:ea typeface="+mj-ea"/>
              </a:rPr>
              <a:t>月底完成試營運</a:t>
            </a:r>
            <a:r>
              <a:rPr lang="en-US" altLang="zh-TW" sz="1800" b="1" dirty="0">
                <a:latin typeface="+mj-ea"/>
                <a:ea typeface="+mj-ea"/>
              </a:rPr>
              <a:t>. </a:t>
            </a:r>
            <a:endParaRPr kumimoji="0" lang="en-US" altLang="zh-TW" sz="1800" b="1" dirty="0">
              <a:latin typeface="+mj-ea"/>
              <a:ea typeface="+mj-ea"/>
            </a:endParaRPr>
          </a:p>
        </p:txBody>
      </p:sp>
      <p:pic>
        <p:nvPicPr>
          <p:cNvPr id="9" name="Picture 12" descr="C:\Users\user\Desktop\1295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00" r="19000"/>
          <a:stretch>
            <a:fillRect/>
          </a:stretch>
        </p:blipFill>
        <p:spPr bwMode="auto">
          <a:xfrm>
            <a:off x="3903087" y="4204437"/>
            <a:ext cx="3154140" cy="30413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3" descr="C:\Users\user\Desktop\601444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733" y="1715746"/>
            <a:ext cx="3087891" cy="24553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5" descr="C:\Users\user\Desktop\892671750879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0" y="4171077"/>
            <a:ext cx="2926850" cy="30164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Tammy.Liu\AppData\Local\Microsoft\Windows\Temporary Internet Files\Content.Outlook\PT8P89BS\IMG_988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64" y="4561813"/>
            <a:ext cx="3254143" cy="24192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Tammy.Liu\AppData\Local\Microsoft\Windows\Temporary Internet Files\Content.Outlook\PT8P89BS\IMG_989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595" y="1529076"/>
            <a:ext cx="3455060" cy="25912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Users\Tammy.Liu\AppData\Local\Microsoft\Windows\Temporary Internet Files\Content.Outlook\PT8P89BS\IMG_989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834802"/>
            <a:ext cx="3251200" cy="24383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448965" y="3704431"/>
            <a:ext cx="3166435" cy="2887075"/>
            <a:chOff x="-2848935" y="3452245"/>
            <a:chExt cx="3166435" cy="2887075"/>
          </a:xfrm>
        </p:grpSpPr>
        <p:sp>
          <p:nvSpPr>
            <p:cNvPr id="6" name="橢圓 5"/>
            <p:cNvSpPr/>
            <p:nvPr/>
          </p:nvSpPr>
          <p:spPr>
            <a:xfrm>
              <a:off x="-2772735" y="3452245"/>
              <a:ext cx="2887075" cy="288707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  <a:ln w="254000"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圓角矩形 6"/>
            <p:cNvSpPr/>
            <p:nvPr/>
          </p:nvSpPr>
          <p:spPr>
            <a:xfrm>
              <a:off x="-2848935" y="3938151"/>
              <a:ext cx="3166435" cy="1825421"/>
            </a:xfrm>
            <a:prstGeom prst="roundRect">
              <a:avLst>
                <a:gd name="adj" fmla="val 23866"/>
              </a:avLst>
            </a:prstGeom>
            <a:noFill/>
            <a:ln cap="rnd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perspectiveRelaxedModerately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36000" rIns="72000" bIns="36000" rtlCol="0" anchor="ctr">
              <a:spAutoFit/>
            </a:bodyPr>
            <a:lstStyle/>
            <a:p>
              <a:pPr algn="ctr">
                <a:spcBef>
                  <a:spcPts val="0"/>
                </a:spcBef>
                <a:spcAft>
                  <a:spcPts val="1200"/>
                </a:spcAft>
              </a:pPr>
              <a:r>
                <a:rPr lang="en-US" altLang="zh-TW" sz="2400" b="1" u="sng" spc="2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charset="-120"/>
                  <a:ea typeface="微軟正黑體" panose="020B0604030504040204" charset="-120"/>
                </a:rPr>
                <a:t>Land development</a:t>
              </a:r>
            </a:p>
            <a:p>
              <a:pPr algn="ctr">
                <a:spcBef>
                  <a:spcPts val="0"/>
                </a:spcBef>
                <a:spcAft>
                  <a:spcPts val="1200"/>
                </a:spcAft>
              </a:pPr>
              <a:r>
                <a:rPr lang="en-US" altLang="zh-TW" spc="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charset="-120"/>
                  <a:ea typeface="微軟正黑體" panose="020B0604030504040204" charset="-120"/>
                </a:rPr>
                <a:t>increase asset value</a:t>
              </a:r>
              <a:endParaRPr lang="zh-TW" altLang="en-US" sz="28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0" y="199231"/>
            <a:ext cx="10693400" cy="572416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en-US" altLang="zh-TW" sz="3200" b="1" dirty="0" smtClean="0">
                <a:latin typeface="微軟正黑體" panose="020B0604030504040204" charset="-120"/>
                <a:ea typeface="微軟正黑體" panose="020B0604030504040204" charset="-120"/>
              </a:rPr>
              <a:t>Land Development</a:t>
            </a:r>
            <a:r>
              <a:rPr lang="zh-TW" altLang="en-US" sz="3200" b="1" dirty="0" smtClean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2400" b="1" dirty="0" smtClean="0">
                <a:latin typeface="微軟正黑體" panose="020B0604030504040204" charset="-120"/>
                <a:ea typeface="微軟正黑體" panose="020B0604030504040204" charset="-120"/>
              </a:rPr>
              <a:t>【Large land development cases】</a:t>
            </a:r>
            <a:endParaRPr lang="zh-TW" altLang="en-US" sz="24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grpSp>
        <p:nvGrpSpPr>
          <p:cNvPr id="39" name="群組 38"/>
          <p:cNvGrpSpPr/>
          <p:nvPr/>
        </p:nvGrpSpPr>
        <p:grpSpPr>
          <a:xfrm>
            <a:off x="1580981" y="840013"/>
            <a:ext cx="2237990" cy="1550691"/>
            <a:chOff x="2438125" y="1130612"/>
            <a:chExt cx="2237990" cy="1550691"/>
          </a:xfrm>
        </p:grpSpPr>
        <p:sp>
          <p:nvSpPr>
            <p:cNvPr id="4" name="橢圓 3"/>
            <p:cNvSpPr/>
            <p:nvPr/>
          </p:nvSpPr>
          <p:spPr>
            <a:xfrm>
              <a:off x="2735154" y="1216602"/>
              <a:ext cx="956635" cy="1167673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en-US" altLang="zh-TW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charset="-120"/>
                  <a:ea typeface="微軟正黑體" panose="020B0604030504040204" charset="-120"/>
                </a:rPr>
                <a:t>Commercial Park</a:t>
              </a:r>
              <a:endPara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charset="-120"/>
                <a:ea typeface="微軟正黑體" panose="020B0604030504040204" charset="-120"/>
              </a:endParaRPr>
            </a:p>
          </p:txBody>
        </p:sp>
        <p:sp>
          <p:nvSpPr>
            <p:cNvPr id="8" name="橢圓 7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" name="橢圓 48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84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2" name="直線接點 11"/>
            <p:cNvCxnSpPr>
              <a:stCxn id="8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4" name="橢圓 13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3" name="群組 92"/>
          <p:cNvGrpSpPr/>
          <p:nvPr/>
        </p:nvGrpSpPr>
        <p:grpSpPr>
          <a:xfrm>
            <a:off x="2505623" y="2093675"/>
            <a:ext cx="2237990" cy="1550691"/>
            <a:chOff x="2438125" y="1130612"/>
            <a:chExt cx="2237990" cy="1550691"/>
          </a:xfrm>
        </p:grpSpPr>
        <p:sp>
          <p:nvSpPr>
            <p:cNvPr id="94" name="橢圓 93"/>
            <p:cNvSpPr/>
            <p:nvPr/>
          </p:nvSpPr>
          <p:spPr>
            <a:xfrm>
              <a:off x="2735154" y="1351440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en-US" altLang="zh-TW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charset="-120"/>
                  <a:ea typeface="微軟正黑體" panose="020B0604030504040204" charset="-120"/>
                </a:rPr>
                <a:t>Residential Project</a:t>
              </a:r>
              <a:endPara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charset="-120"/>
                <a:ea typeface="微軟正黑體" panose="020B0604030504040204" charset="-120"/>
              </a:endParaRPr>
            </a:p>
          </p:txBody>
        </p:sp>
        <p:sp>
          <p:nvSpPr>
            <p:cNvPr id="95" name="橢圓 94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6" name="橢圓 95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192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97" name="直線接點 96"/>
            <p:cNvCxnSpPr>
              <a:stCxn id="95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98" name="橢圓 97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9" name="群組 98"/>
          <p:cNvGrpSpPr/>
          <p:nvPr/>
        </p:nvGrpSpPr>
        <p:grpSpPr>
          <a:xfrm>
            <a:off x="3472218" y="3297368"/>
            <a:ext cx="2237990" cy="1550691"/>
            <a:chOff x="2438125" y="1130612"/>
            <a:chExt cx="2237990" cy="1550691"/>
          </a:xfrm>
        </p:grpSpPr>
        <p:sp>
          <p:nvSpPr>
            <p:cNvPr id="100" name="橢圓 99"/>
            <p:cNvSpPr/>
            <p:nvPr/>
          </p:nvSpPr>
          <p:spPr>
            <a:xfrm>
              <a:off x="2735154" y="1427639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en-US" altLang="zh-TW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charset="-120"/>
                  <a:ea typeface="微軟正黑體" panose="020B0604030504040204" charset="-120"/>
                </a:rPr>
                <a:t>Commercial Park/</a:t>
              </a:r>
            </a:p>
            <a:p>
              <a:pPr algn="ctr"/>
              <a:r>
                <a:rPr lang="en-US" altLang="zh-TW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charset="-120"/>
                  <a:ea typeface="微軟正黑體" panose="020B0604030504040204" charset="-120"/>
                </a:rPr>
                <a:t>Exhibition Hall/Hotel</a:t>
              </a:r>
              <a:endPara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charset="-120"/>
                <a:ea typeface="微軟正黑體" panose="020B0604030504040204" charset="-120"/>
              </a:endParaRPr>
            </a:p>
          </p:txBody>
        </p:sp>
        <p:sp>
          <p:nvSpPr>
            <p:cNvPr id="101" name="橢圓 100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2" name="橢圓 101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84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03" name="直線接點 102"/>
            <p:cNvCxnSpPr>
              <a:stCxn id="101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4" name="橢圓 103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08" name="群組 107"/>
          <p:cNvGrpSpPr/>
          <p:nvPr/>
        </p:nvGrpSpPr>
        <p:grpSpPr>
          <a:xfrm>
            <a:off x="4412637" y="4530004"/>
            <a:ext cx="2237990" cy="1550691"/>
            <a:chOff x="2438125" y="1130612"/>
            <a:chExt cx="2237990" cy="1550691"/>
          </a:xfrm>
        </p:grpSpPr>
        <p:sp>
          <p:nvSpPr>
            <p:cNvPr id="109" name="橢圓 108"/>
            <p:cNvSpPr/>
            <p:nvPr/>
          </p:nvSpPr>
          <p:spPr>
            <a:xfrm>
              <a:off x="2755727" y="1291413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en-US" altLang="zh-TW" sz="1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charset="-120"/>
                  <a:ea typeface="微軟正黑體" panose="020B0604030504040204" charset="-120"/>
                </a:rPr>
                <a:t>Recreational Park</a:t>
              </a:r>
              <a:endPara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charset="-120"/>
                <a:ea typeface="微軟正黑體" panose="020B0604030504040204" charset="-120"/>
              </a:endParaRPr>
            </a:p>
          </p:txBody>
        </p:sp>
        <p:sp>
          <p:nvSpPr>
            <p:cNvPr id="110" name="橢圓 109"/>
            <p:cNvSpPr/>
            <p:nvPr/>
          </p:nvSpPr>
          <p:spPr>
            <a:xfrm>
              <a:off x="2595381" y="1287866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1" name="橢圓 110"/>
            <p:cNvSpPr/>
            <p:nvPr/>
          </p:nvSpPr>
          <p:spPr>
            <a:xfrm rot="10800000">
              <a:off x="2438125" y="1130612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192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12" name="直線接點 111"/>
            <p:cNvCxnSpPr>
              <a:stCxn id="110" idx="6"/>
            </p:cNvCxnSpPr>
            <p:nvPr/>
          </p:nvCxnSpPr>
          <p:spPr>
            <a:xfrm flipV="1">
              <a:off x="3831564" y="1905956"/>
              <a:ext cx="685800" cy="2"/>
            </a:xfrm>
            <a:prstGeom prst="line">
              <a:avLst/>
            </a:prstGeom>
            <a:noFill/>
            <a:ln w="317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13" name="橢圓 112"/>
            <p:cNvSpPr/>
            <p:nvPr/>
          </p:nvSpPr>
          <p:spPr>
            <a:xfrm>
              <a:off x="4523715" y="1829758"/>
              <a:ext cx="152400" cy="152400"/>
            </a:xfrm>
            <a:prstGeom prst="ellipse">
              <a:avLst/>
            </a:prstGeom>
            <a:noFill/>
            <a:ln w="57150">
              <a:solidFill>
                <a:schemeClr val="bg1">
                  <a:lumMod val="50000"/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34" name="圓角矩形 133"/>
          <p:cNvSpPr/>
          <p:nvPr/>
        </p:nvSpPr>
        <p:spPr>
          <a:xfrm>
            <a:off x="7721341" y="6141899"/>
            <a:ext cx="2803532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8" name="圓角矩形 137"/>
          <p:cNvSpPr/>
          <p:nvPr/>
        </p:nvSpPr>
        <p:spPr>
          <a:xfrm>
            <a:off x="7798574" y="6265617"/>
            <a:ext cx="2857883" cy="863631"/>
          </a:xfrm>
          <a:prstGeom prst="roundRect">
            <a:avLst/>
          </a:prstGeom>
          <a:noFill/>
          <a:ln cap="rnd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altLang="zh-TW" sz="1200" b="1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Profession </a:t>
            </a:r>
            <a:r>
              <a:rPr lang="en-US" altLang="zh-TW" sz="1200" b="1" spc="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consulting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altLang="zh-TW" sz="1200" b="1" spc="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Potential cases selection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altLang="zh-TW" sz="1200" b="1" spc="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Financial investment</a:t>
            </a:r>
            <a:endParaRPr lang="en-US" altLang="zh-TW" sz="1200" b="1" spc="2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139" name="圓角矩形 138"/>
          <p:cNvSpPr/>
          <p:nvPr/>
        </p:nvSpPr>
        <p:spPr>
          <a:xfrm>
            <a:off x="6802167" y="4765140"/>
            <a:ext cx="3642672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0" name="圓角矩形 139"/>
          <p:cNvSpPr/>
          <p:nvPr/>
        </p:nvSpPr>
        <p:spPr>
          <a:xfrm>
            <a:off x="5806075" y="3542029"/>
            <a:ext cx="4055997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27" name="群組 126"/>
          <p:cNvGrpSpPr/>
          <p:nvPr/>
        </p:nvGrpSpPr>
        <p:grpSpPr>
          <a:xfrm>
            <a:off x="9658401" y="3178032"/>
            <a:ext cx="437627" cy="437627"/>
            <a:chOff x="6356047" y="2800777"/>
            <a:chExt cx="865596" cy="865596"/>
          </a:xfrm>
        </p:grpSpPr>
        <p:sp>
          <p:nvSpPr>
            <p:cNvPr id="121" name="橢圓 120"/>
            <p:cNvSpPr/>
            <p:nvPr/>
          </p:nvSpPr>
          <p:spPr>
            <a:xfrm>
              <a:off x="6356047" y="2800777"/>
              <a:ext cx="865596" cy="865596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6" name="手繪多邊形 125"/>
            <p:cNvSpPr/>
            <p:nvPr/>
          </p:nvSpPr>
          <p:spPr>
            <a:xfrm>
              <a:off x="6572218" y="3079769"/>
              <a:ext cx="442912" cy="300037"/>
            </a:xfrm>
            <a:custGeom>
              <a:avLst/>
              <a:gdLst>
                <a:gd name="connsiteX0" fmla="*/ 0 w 442912"/>
                <a:gd name="connsiteY0" fmla="*/ 157162 h 300037"/>
                <a:gd name="connsiteX1" fmla="*/ 142875 w 442912"/>
                <a:gd name="connsiteY1" fmla="*/ 300037 h 300037"/>
                <a:gd name="connsiteX2" fmla="*/ 442912 w 442912"/>
                <a:gd name="connsiteY2" fmla="*/ 0 h 300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2912" h="300037">
                  <a:moveTo>
                    <a:pt x="0" y="157162"/>
                  </a:moveTo>
                  <a:lnTo>
                    <a:pt x="142875" y="300037"/>
                  </a:lnTo>
                  <a:lnTo>
                    <a:pt x="442912" y="0"/>
                  </a:lnTo>
                </a:path>
              </a:pathLst>
            </a:custGeom>
            <a:noFill/>
            <a:ln w="57150" cap="flat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5" name="圓角矩形 144"/>
          <p:cNvSpPr/>
          <p:nvPr/>
        </p:nvSpPr>
        <p:spPr>
          <a:xfrm>
            <a:off x="4865657" y="2344121"/>
            <a:ext cx="3951244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46" name="群組 145"/>
          <p:cNvGrpSpPr/>
          <p:nvPr/>
        </p:nvGrpSpPr>
        <p:grpSpPr>
          <a:xfrm>
            <a:off x="8789889" y="1988937"/>
            <a:ext cx="437627" cy="437627"/>
            <a:chOff x="6356047" y="2800777"/>
            <a:chExt cx="865596" cy="865596"/>
          </a:xfrm>
        </p:grpSpPr>
        <p:sp>
          <p:nvSpPr>
            <p:cNvPr id="147" name="橢圓 146"/>
            <p:cNvSpPr/>
            <p:nvPr/>
          </p:nvSpPr>
          <p:spPr>
            <a:xfrm>
              <a:off x="6356047" y="2800777"/>
              <a:ext cx="865596" cy="865596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8" name="手繪多邊形 147"/>
            <p:cNvSpPr/>
            <p:nvPr/>
          </p:nvSpPr>
          <p:spPr>
            <a:xfrm>
              <a:off x="6572218" y="3079769"/>
              <a:ext cx="442912" cy="300037"/>
            </a:xfrm>
            <a:custGeom>
              <a:avLst/>
              <a:gdLst>
                <a:gd name="connsiteX0" fmla="*/ 0 w 442912"/>
                <a:gd name="connsiteY0" fmla="*/ 157162 h 300037"/>
                <a:gd name="connsiteX1" fmla="*/ 142875 w 442912"/>
                <a:gd name="connsiteY1" fmla="*/ 300037 h 300037"/>
                <a:gd name="connsiteX2" fmla="*/ 442912 w 442912"/>
                <a:gd name="connsiteY2" fmla="*/ 0 h 300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2912" h="300037">
                  <a:moveTo>
                    <a:pt x="0" y="157162"/>
                  </a:moveTo>
                  <a:lnTo>
                    <a:pt x="142875" y="300037"/>
                  </a:lnTo>
                  <a:lnTo>
                    <a:pt x="442912" y="0"/>
                  </a:lnTo>
                </a:path>
              </a:pathLst>
            </a:custGeom>
            <a:noFill/>
            <a:ln w="57150" cap="flat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9" name="圓角矩形 148"/>
          <p:cNvSpPr/>
          <p:nvPr/>
        </p:nvSpPr>
        <p:spPr>
          <a:xfrm>
            <a:off x="3981297" y="1084674"/>
            <a:ext cx="4015600" cy="10613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50" name="群組 149"/>
          <p:cNvGrpSpPr/>
          <p:nvPr/>
        </p:nvGrpSpPr>
        <p:grpSpPr>
          <a:xfrm>
            <a:off x="8099945" y="835786"/>
            <a:ext cx="437627" cy="437627"/>
            <a:chOff x="6356047" y="2800777"/>
            <a:chExt cx="865596" cy="865596"/>
          </a:xfrm>
        </p:grpSpPr>
        <p:sp>
          <p:nvSpPr>
            <p:cNvPr id="151" name="橢圓 150"/>
            <p:cNvSpPr/>
            <p:nvPr/>
          </p:nvSpPr>
          <p:spPr>
            <a:xfrm>
              <a:off x="6356047" y="2800777"/>
              <a:ext cx="865596" cy="865596"/>
            </a:xfrm>
            <a:prstGeom prst="ellipse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2" name="手繪多邊形 151"/>
            <p:cNvSpPr/>
            <p:nvPr/>
          </p:nvSpPr>
          <p:spPr>
            <a:xfrm>
              <a:off x="6572218" y="3079769"/>
              <a:ext cx="442912" cy="300037"/>
            </a:xfrm>
            <a:custGeom>
              <a:avLst/>
              <a:gdLst>
                <a:gd name="connsiteX0" fmla="*/ 0 w 442912"/>
                <a:gd name="connsiteY0" fmla="*/ 157162 h 300037"/>
                <a:gd name="connsiteX1" fmla="*/ 142875 w 442912"/>
                <a:gd name="connsiteY1" fmla="*/ 300037 h 300037"/>
                <a:gd name="connsiteX2" fmla="*/ 442912 w 442912"/>
                <a:gd name="connsiteY2" fmla="*/ 0 h 300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2912" h="300037">
                  <a:moveTo>
                    <a:pt x="0" y="157162"/>
                  </a:moveTo>
                  <a:lnTo>
                    <a:pt x="142875" y="300037"/>
                  </a:lnTo>
                  <a:lnTo>
                    <a:pt x="442912" y="0"/>
                  </a:lnTo>
                </a:path>
              </a:pathLst>
            </a:custGeom>
            <a:noFill/>
            <a:ln w="57150" cap="flat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25" name="圓角矩形 124"/>
          <p:cNvSpPr/>
          <p:nvPr/>
        </p:nvSpPr>
        <p:spPr>
          <a:xfrm>
            <a:off x="4076680" y="1196313"/>
            <a:ext cx="4239700" cy="8380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TTC </a:t>
            </a: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Sanyi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Industrial/Commercial Park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In 2008 , acquired land development permission</a:t>
            </a:r>
            <a:endParaRPr lang="en-US" altLang="zh-TW" sz="1000" spc="400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In 2010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, completed water conservation and land preparation</a:t>
            </a:r>
            <a:endParaRPr lang="en-US" altLang="zh-TW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In 2010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, completed revising land functional zone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grpSp>
        <p:nvGrpSpPr>
          <p:cNvPr id="1036" name="群組 1035"/>
          <p:cNvGrpSpPr/>
          <p:nvPr/>
        </p:nvGrpSpPr>
        <p:grpSpPr>
          <a:xfrm>
            <a:off x="5408728" y="5703186"/>
            <a:ext cx="1550691" cy="1550691"/>
            <a:chOff x="5408728" y="5703186"/>
            <a:chExt cx="1550691" cy="1550691"/>
          </a:xfrm>
        </p:grpSpPr>
        <p:sp>
          <p:nvSpPr>
            <p:cNvPr id="115" name="橢圓 114"/>
            <p:cNvSpPr/>
            <p:nvPr/>
          </p:nvSpPr>
          <p:spPr>
            <a:xfrm>
              <a:off x="5670658" y="5923441"/>
              <a:ext cx="956635" cy="95663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65000"/>
                  <a:alpha val="30000"/>
                </a:schemeClr>
              </a:solidFill>
            </a:ln>
            <a:effectLst>
              <a:glow rad="127000">
                <a:schemeClr val="bg1">
                  <a:lumMod val="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charset="-120"/>
                  <a:ea typeface="微軟正黑體" panose="020B0604030504040204" charset="-120"/>
                </a:rPr>
                <a:t>Development Projects</a:t>
              </a:r>
            </a:p>
            <a:p>
              <a:pPr algn="ctr"/>
              <a:r>
                <a:rPr lang="en-US" altLang="zh-TW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charset="-120"/>
                  <a:ea typeface="微軟正黑體" panose="020B0604030504040204" charset="-120"/>
                </a:rPr>
                <a:t> of Next Year</a:t>
              </a:r>
              <a:endParaRPr lang="zh-TW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charset="-120"/>
                <a:ea typeface="微軟正黑體" panose="020B0604030504040204" charset="-120"/>
              </a:endParaRPr>
            </a:p>
          </p:txBody>
        </p:sp>
        <p:sp>
          <p:nvSpPr>
            <p:cNvPr id="116" name="橢圓 115"/>
            <p:cNvSpPr/>
            <p:nvPr/>
          </p:nvSpPr>
          <p:spPr>
            <a:xfrm>
              <a:off x="5565984" y="5860440"/>
              <a:ext cx="1236183" cy="1236183"/>
            </a:xfrm>
            <a:prstGeom prst="ellipse">
              <a:avLst/>
            </a:prstGeom>
            <a:noFill/>
            <a:ln w="57150">
              <a:solidFill>
                <a:schemeClr val="tx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7" name="橢圓 116"/>
            <p:cNvSpPr/>
            <p:nvPr/>
          </p:nvSpPr>
          <p:spPr>
            <a:xfrm rot="10800000">
              <a:off x="5408728" y="5703186"/>
              <a:ext cx="1550691" cy="1550691"/>
            </a:xfrm>
            <a:prstGeom prst="ellipse">
              <a:avLst/>
            </a:prstGeom>
            <a:noFill/>
            <a:ln w="19050">
              <a:gradFill flip="none" rotWithShape="1">
                <a:gsLst>
                  <a:gs pos="0">
                    <a:schemeClr val="tx1"/>
                  </a:gs>
                  <a:gs pos="50000">
                    <a:schemeClr val="bg1"/>
                  </a:gs>
                  <a:gs pos="100000">
                    <a:schemeClr val="bg1"/>
                  </a:gs>
                </a:gsLst>
                <a:lin ang="8400000" scaled="0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1042" name="Picture 18" descr="C:\Users\liclic.lee\Downloads\right-arrow-continue-icon-png-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152" y="6380896"/>
            <a:ext cx="808748" cy="69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40" name="群組 1039"/>
          <p:cNvGrpSpPr/>
          <p:nvPr/>
        </p:nvGrpSpPr>
        <p:grpSpPr>
          <a:xfrm>
            <a:off x="241300" y="6011714"/>
            <a:ext cx="4502313" cy="1476564"/>
            <a:chOff x="627251" y="6167121"/>
            <a:chExt cx="3108682" cy="1476564"/>
          </a:xfrm>
        </p:grpSpPr>
        <p:sp>
          <p:nvSpPr>
            <p:cNvPr id="122" name="圓角矩形 121"/>
            <p:cNvSpPr/>
            <p:nvPr/>
          </p:nvSpPr>
          <p:spPr>
            <a:xfrm>
              <a:off x="741829" y="6167121"/>
              <a:ext cx="2994104" cy="1476564"/>
            </a:xfrm>
            <a:prstGeom prst="roundRect">
              <a:avLst/>
            </a:prstGeom>
            <a:noFill/>
            <a:ln cap="rnd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36000" rIns="72000" bIns="36000" rtlCol="0" anchor="ctr">
              <a:spAutoFit/>
            </a:bodyPr>
            <a:lstStyle/>
            <a:p>
              <a:pPr algn="just"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zh-TW" sz="1200" b="1" spc="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charset="-120"/>
                  <a:ea typeface="微軟正黑體" panose="020B0604030504040204" charset="-120"/>
                </a:rPr>
                <a:t>Land asset vitalization is our main goal from 2007</a:t>
              </a:r>
            </a:p>
            <a:p>
              <a:pPr algn="just"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zh-TW" sz="1200" b="1" spc="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charset="-120"/>
                  <a:ea typeface="微軟正黑體" panose="020B0604030504040204" charset="-120"/>
                </a:rPr>
                <a:t>Developed large land cases step into constructing phases</a:t>
              </a:r>
            </a:p>
            <a:p>
              <a:pPr algn="just"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zh-TW" sz="1200" b="1" spc="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charset="-120"/>
                  <a:ea typeface="微軟正黑體" panose="020B0604030504040204" charset="-120"/>
                </a:rPr>
                <a:t>Select potential land to develop in 2020</a:t>
              </a:r>
              <a:endParaRPr lang="en-US" altLang="zh-TW" sz="1200" b="1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endParaRPr>
            </a:p>
          </p:txBody>
        </p:sp>
        <p:pic>
          <p:nvPicPr>
            <p:cNvPr id="1030" name="Picture 6" descr="「icon project」的圖片搜尋結果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15" y="6279402"/>
              <a:ext cx="187285" cy="187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1" name="Picture 6" descr="「icon project」的圖片搜尋結果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251" y="6734347"/>
              <a:ext cx="187285" cy="187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5" name="Picture 6" descr="「icon project」的圖片搜尋結果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015" y="7160235"/>
              <a:ext cx="187285" cy="1872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8" name="圓角矩形 167"/>
          <p:cNvSpPr/>
          <p:nvPr/>
        </p:nvSpPr>
        <p:spPr>
          <a:xfrm>
            <a:off x="5885372" y="3653667"/>
            <a:ext cx="4210656" cy="8380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600"/>
              </a:spcBef>
              <a:spcAft>
                <a:spcPts val="300"/>
              </a:spcAft>
            </a:pPr>
            <a:r>
              <a:rPr lang="en-US" altLang="zh-TW" sz="1200" b="1" dirty="0" err="1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Miaoli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Tongluo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Industrial/Commercial 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Park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In 2014, 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acquired land development permission</a:t>
            </a: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In 2019, 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completed water conservation and land preparation </a:t>
            </a:r>
            <a:endParaRPr lang="en-US" altLang="zh-TW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In 2019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, completed 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revising land functional zone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169" name="圓角矩形 168"/>
          <p:cNvSpPr/>
          <p:nvPr/>
        </p:nvSpPr>
        <p:spPr>
          <a:xfrm>
            <a:off x="4910348" y="2455758"/>
            <a:ext cx="4204596" cy="8380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Miaoli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Tongluo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Residential Project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In 2014,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acquired land development permission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In 2019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, completed 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water conservation and land preparation </a:t>
            </a: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In 2019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, completed 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revising land functional zone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endParaRPr lang="zh-TW" altLang="en-US" sz="10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170" name="圓角矩形 169"/>
          <p:cNvSpPr/>
          <p:nvPr/>
        </p:nvSpPr>
        <p:spPr>
          <a:xfrm>
            <a:off x="6849195" y="4763003"/>
            <a:ext cx="3603560" cy="1008351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600"/>
              </a:spcBef>
              <a:spcAft>
                <a:spcPts val="300"/>
              </a:spcAft>
            </a:pP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Sun Moon Lake Recreational Project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In 2015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, </a:t>
            </a:r>
            <a:r>
              <a:rPr lang="zh-TW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acquired land development permission</a:t>
            </a: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In 2018, 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water conservation and land 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preparation  </a:t>
            </a: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                   plan permitted</a:t>
            </a:r>
          </a:p>
          <a:p>
            <a:pPr marL="88900" lvl="2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Connecting road required</a:t>
            </a:r>
            <a:endParaRPr lang="zh-TW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pic>
        <p:nvPicPr>
          <p:cNvPr id="1043" name="Picture 19" descr="C:\Users\liclic.lee\Downloads\Artboard_50-512.png"/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4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028" y="4420468"/>
            <a:ext cx="469106" cy="469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C:\Users\liclic.lee\Downloads\gift-present-outline-512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460" y="1799431"/>
            <a:ext cx="198007" cy="19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「icon House」的圖片搜尋結果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508" y="3018631"/>
            <a:ext cx="168920" cy="16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" name="Picture 30" descr="C:\Users\liclic.lee\Downloads\gift-present-outline-512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254" y="4332497"/>
            <a:ext cx="198007" cy="19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" name="Picture 41" descr="C:\Users\liclic.lee\Downloads\hotel-holidays-buildings-trip-vacations-resort-architecture-51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351534"/>
            <a:ext cx="159931" cy="15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9" name="Picture 41" descr="C:\Users\liclic.lee\Downloads\hotel-holidays-buildings-trip-vacations-resort-architecture-51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893" y="5525700"/>
            <a:ext cx="159931" cy="15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9" name="Picture 45" descr="相關圖片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682" y="5522999"/>
            <a:ext cx="162632" cy="162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0" name="群組 129"/>
          <p:cNvGrpSpPr/>
          <p:nvPr/>
        </p:nvGrpSpPr>
        <p:grpSpPr>
          <a:xfrm>
            <a:off x="7775930" y="6215500"/>
            <a:ext cx="134793" cy="131205"/>
            <a:chOff x="7217711" y="5895975"/>
            <a:chExt cx="521972" cy="508076"/>
          </a:xfrm>
        </p:grpSpPr>
        <p:sp>
          <p:nvSpPr>
            <p:cNvPr id="129" name="手繪多邊形 128"/>
            <p:cNvSpPr/>
            <p:nvPr/>
          </p:nvSpPr>
          <p:spPr>
            <a:xfrm>
              <a:off x="7234150" y="5895975"/>
              <a:ext cx="428625" cy="38814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6" name="手繪多邊形 195"/>
            <p:cNvSpPr/>
            <p:nvPr/>
          </p:nvSpPr>
          <p:spPr>
            <a:xfrm>
              <a:off x="7217711" y="5931377"/>
              <a:ext cx="521972" cy="47267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98" name="群組 197"/>
          <p:cNvGrpSpPr/>
          <p:nvPr/>
        </p:nvGrpSpPr>
        <p:grpSpPr>
          <a:xfrm>
            <a:off x="7780175" y="6472063"/>
            <a:ext cx="134793" cy="131205"/>
            <a:chOff x="7217711" y="5895975"/>
            <a:chExt cx="521972" cy="508076"/>
          </a:xfrm>
        </p:grpSpPr>
        <p:sp>
          <p:nvSpPr>
            <p:cNvPr id="199" name="手繪多邊形 198"/>
            <p:cNvSpPr/>
            <p:nvPr/>
          </p:nvSpPr>
          <p:spPr>
            <a:xfrm>
              <a:off x="7234150" y="5895975"/>
              <a:ext cx="428625" cy="38814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0" name="手繪多邊形 199"/>
            <p:cNvSpPr/>
            <p:nvPr/>
          </p:nvSpPr>
          <p:spPr>
            <a:xfrm>
              <a:off x="7217711" y="5931377"/>
              <a:ext cx="521972" cy="47267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01" name="群組 200"/>
          <p:cNvGrpSpPr/>
          <p:nvPr/>
        </p:nvGrpSpPr>
        <p:grpSpPr>
          <a:xfrm>
            <a:off x="7784420" y="6721478"/>
            <a:ext cx="134793" cy="131205"/>
            <a:chOff x="7217711" y="5895975"/>
            <a:chExt cx="521972" cy="508076"/>
          </a:xfrm>
        </p:grpSpPr>
        <p:sp>
          <p:nvSpPr>
            <p:cNvPr id="202" name="手繪多邊形 201"/>
            <p:cNvSpPr/>
            <p:nvPr/>
          </p:nvSpPr>
          <p:spPr>
            <a:xfrm>
              <a:off x="7234150" y="5895975"/>
              <a:ext cx="428625" cy="38814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3" name="手繪多邊形 202"/>
            <p:cNvSpPr/>
            <p:nvPr/>
          </p:nvSpPr>
          <p:spPr>
            <a:xfrm>
              <a:off x="7217711" y="5931377"/>
              <a:ext cx="521972" cy="472674"/>
            </a:xfrm>
            <a:custGeom>
              <a:avLst/>
              <a:gdLst>
                <a:gd name="connsiteX0" fmla="*/ 0 w 428625"/>
                <a:gd name="connsiteY0" fmla="*/ 257175 h 388144"/>
                <a:gd name="connsiteX1" fmla="*/ 0 w 428625"/>
                <a:gd name="connsiteY1" fmla="*/ 257175 h 388144"/>
                <a:gd name="connsiteX2" fmla="*/ 173831 w 428625"/>
                <a:gd name="connsiteY2" fmla="*/ 388144 h 388144"/>
                <a:gd name="connsiteX3" fmla="*/ 428625 w 428625"/>
                <a:gd name="connsiteY3" fmla="*/ 0 h 388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8625" h="388144">
                  <a:moveTo>
                    <a:pt x="0" y="257175"/>
                  </a:moveTo>
                  <a:lnTo>
                    <a:pt x="0" y="257175"/>
                  </a:lnTo>
                  <a:lnTo>
                    <a:pt x="173831" y="388144"/>
                  </a:lnTo>
                  <a:lnTo>
                    <a:pt x="428625" y="0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1035" name="Picture 11" descr="C:\Users\liclic.lee\Downloads\64-512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2497" y="5848131"/>
            <a:ext cx="459721" cy="45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693400" cy="757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0" y="199231"/>
            <a:ext cx="10693400" cy="572416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en-US" altLang="zh-TW" sz="3200" b="1" dirty="0">
                <a:latin typeface="微軟正黑體" panose="020B0604030504040204" charset="-120"/>
                <a:ea typeface="微軟正黑體" panose="020B0604030504040204" charset="-120"/>
              </a:rPr>
              <a:t>Land Development</a:t>
            </a:r>
            <a:r>
              <a:rPr lang="zh-TW" altLang="en-US" sz="3200" b="1" dirty="0"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2400" b="1" dirty="0" smtClean="0">
                <a:latin typeface="微軟正黑體" panose="020B0604030504040204" charset="-120"/>
                <a:ea typeface="微軟正黑體" panose="020B0604030504040204" charset="-120"/>
              </a:rPr>
              <a:t>【Leisure business bases】</a:t>
            </a:r>
            <a:endParaRPr lang="zh-TW" altLang="en-US" sz="2400" b="1" dirty="0"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grpSp>
        <p:nvGrpSpPr>
          <p:cNvPr id="16" name="群組 15"/>
          <p:cNvGrpSpPr/>
          <p:nvPr/>
        </p:nvGrpSpPr>
        <p:grpSpPr>
          <a:xfrm>
            <a:off x="4279900" y="4157471"/>
            <a:ext cx="598009" cy="612000"/>
            <a:chOff x="3946095" y="3866424"/>
            <a:chExt cx="598009" cy="612000"/>
          </a:xfrm>
        </p:grpSpPr>
        <p:pic>
          <p:nvPicPr>
            <p:cNvPr id="13" name="圖片 12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5000" contrast="61000"/>
                      </a14:imgEffect>
                      <a14:imgEffect>
                        <a14:saturation sat="0"/>
                      </a14:imgEffect>
                      <a14:imgEffect>
                        <a14:sharpenSoften amount="-7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0656" y="3908741"/>
              <a:ext cx="540000" cy="540000"/>
            </a:xfrm>
            <a:prstGeom prst="rect">
              <a:avLst/>
            </a:prstGeom>
            <a:ln w="50800">
              <a:noFill/>
            </a:ln>
            <a:effectLst/>
          </p:spPr>
        </p:pic>
        <p:sp>
          <p:nvSpPr>
            <p:cNvPr id="23" name="圓角矩形 22"/>
            <p:cNvSpPr>
              <a:spLocks noChangeAspect="1"/>
            </p:cNvSpPr>
            <p:nvPr/>
          </p:nvSpPr>
          <p:spPr>
            <a:xfrm>
              <a:off x="3963683" y="3890741"/>
              <a:ext cx="562832" cy="576000"/>
            </a:xfrm>
            <a:prstGeom prst="roundRect">
              <a:avLst/>
            </a:prstGeom>
            <a:noFill/>
            <a:ln w="317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" name="圓角矩形 14"/>
            <p:cNvSpPr/>
            <p:nvPr/>
          </p:nvSpPr>
          <p:spPr>
            <a:xfrm>
              <a:off x="3975100" y="3896107"/>
              <a:ext cx="540000" cy="552634"/>
            </a:xfrm>
            <a:prstGeom prst="roundRect">
              <a:avLst/>
            </a:prstGeom>
            <a:noFill/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圓角矩形 21"/>
            <p:cNvSpPr>
              <a:spLocks noChangeAspect="1"/>
            </p:cNvSpPr>
            <p:nvPr/>
          </p:nvSpPr>
          <p:spPr>
            <a:xfrm>
              <a:off x="3946095" y="3866424"/>
              <a:ext cx="598009" cy="612000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1911350" y="5457031"/>
            <a:ext cx="787400" cy="610139"/>
            <a:chOff x="11464925" y="6559011"/>
            <a:chExt cx="787400" cy="610139"/>
          </a:xfrm>
        </p:grpSpPr>
        <p:pic>
          <p:nvPicPr>
            <p:cNvPr id="2055" name="Picture 7" descr="C:\Users\liclic.lee\Downloads\65377201_610945726095736_7173766931139264512_n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40000" contrast="61000"/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18" t="17475" r="8369" b="16701"/>
            <a:stretch>
              <a:fillRect/>
            </a:stretch>
          </p:blipFill>
          <p:spPr bwMode="auto">
            <a:xfrm>
              <a:off x="11508535" y="6600031"/>
              <a:ext cx="701539" cy="540000"/>
            </a:xfrm>
            <a:prstGeom prst="rect">
              <a:avLst/>
            </a:prstGeom>
            <a:noFill/>
            <a:ln w="50800"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7" name="群組 16"/>
            <p:cNvGrpSpPr/>
            <p:nvPr/>
          </p:nvGrpSpPr>
          <p:grpSpPr>
            <a:xfrm>
              <a:off x="11464925" y="6559011"/>
              <a:ext cx="787400" cy="610139"/>
              <a:chOff x="12280900" y="5761831"/>
              <a:chExt cx="598009" cy="612000"/>
            </a:xfrm>
          </p:grpSpPr>
          <p:sp>
            <p:nvSpPr>
              <p:cNvPr id="27" name="圓角矩形 26"/>
              <p:cNvSpPr>
                <a:spLocks noChangeAspect="1"/>
              </p:cNvSpPr>
              <p:nvPr/>
            </p:nvSpPr>
            <p:spPr>
              <a:xfrm>
                <a:off x="12298488" y="5786148"/>
                <a:ext cx="562832" cy="576000"/>
              </a:xfrm>
              <a:prstGeom prst="roundRect">
                <a:avLst/>
              </a:prstGeom>
              <a:noFill/>
              <a:ln w="317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8" name="圓角矩形 27"/>
              <p:cNvSpPr/>
              <p:nvPr/>
            </p:nvSpPr>
            <p:spPr>
              <a:xfrm>
                <a:off x="12309905" y="5791514"/>
                <a:ext cx="540000" cy="552634"/>
              </a:xfrm>
              <a:prstGeom prst="roundRect">
                <a:avLst/>
              </a:prstGeom>
              <a:noFill/>
              <a:ln w="158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9" name="圓角矩形 28"/>
              <p:cNvSpPr>
                <a:spLocks noChangeAspect="1"/>
              </p:cNvSpPr>
              <p:nvPr/>
            </p:nvSpPr>
            <p:spPr>
              <a:xfrm>
                <a:off x="12280900" y="5761831"/>
                <a:ext cx="598009" cy="612000"/>
              </a:xfrm>
              <a:prstGeom prst="round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grpSp>
        <p:nvGrpSpPr>
          <p:cNvPr id="24" name="群組 23"/>
          <p:cNvGrpSpPr/>
          <p:nvPr/>
        </p:nvGrpSpPr>
        <p:grpSpPr>
          <a:xfrm>
            <a:off x="6501797" y="3734608"/>
            <a:ext cx="673703" cy="655623"/>
            <a:chOff x="11814412" y="4624388"/>
            <a:chExt cx="673703" cy="655623"/>
          </a:xfrm>
        </p:grpSpPr>
        <p:grpSp>
          <p:nvGrpSpPr>
            <p:cNvPr id="10" name="群組 9"/>
            <p:cNvGrpSpPr/>
            <p:nvPr/>
          </p:nvGrpSpPr>
          <p:grpSpPr>
            <a:xfrm>
              <a:off x="11881959" y="4686600"/>
              <a:ext cx="538610" cy="553727"/>
              <a:chOff x="6977470" y="7561263"/>
              <a:chExt cx="777060" cy="798869"/>
            </a:xfrm>
            <a:effectLst>
              <a:glow rad="101600">
                <a:schemeClr val="bg1"/>
              </a:glow>
            </a:effectLst>
          </p:grpSpPr>
          <p:pic>
            <p:nvPicPr>
              <p:cNvPr id="2052" name="Picture 4" descr="C:\Users\liclic.lee\Downloads\barn-farm-building-512.pn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23100" y="7561263"/>
                <a:ext cx="659607" cy="65960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" name="文字方塊 8"/>
              <p:cNvSpPr txBox="1"/>
              <p:nvPr/>
            </p:nvSpPr>
            <p:spPr>
              <a:xfrm>
                <a:off x="6977470" y="8204720"/>
                <a:ext cx="777060" cy="155412"/>
              </a:xfrm>
              <a:prstGeom prst="rect">
                <a:avLst/>
              </a:prstGeom>
              <a:noFill/>
              <a:effectLst>
                <a:glow rad="241300">
                  <a:schemeClr val="bg1"/>
                </a:glow>
              </a:effectLst>
            </p:spPr>
            <p:txBody>
              <a:bodyPr wrap="none" lIns="0" tIns="0" rIns="0" bIns="0" rtlCol="0" anchor="ctr" anchorCtr="1">
                <a:spAutoFit/>
              </a:bodyPr>
              <a:lstStyle/>
              <a:p>
                <a:pPr algn="ctr"/>
                <a:r>
                  <a:rPr lang="zh-TW" altLang="en-US" sz="700" b="1" dirty="0" smtClean="0">
                    <a:latin typeface="微軟正黑體" panose="020B0604030504040204" charset="-120"/>
                    <a:ea typeface="微軟正黑體" panose="020B0604030504040204" charset="-120"/>
                  </a:rPr>
                  <a:t>石門休閒農場</a:t>
                </a:r>
                <a:endParaRPr lang="zh-TW" altLang="en-US" sz="700" b="1" dirty="0">
                  <a:latin typeface="微軟正黑體" panose="020B0604030504040204" charset="-120"/>
                  <a:ea typeface="微軟正黑體" panose="020B0604030504040204" charset="-120"/>
                </a:endParaRPr>
              </a:p>
            </p:txBody>
          </p:sp>
        </p:grpSp>
        <p:grpSp>
          <p:nvGrpSpPr>
            <p:cNvPr id="19" name="群組 18"/>
            <p:cNvGrpSpPr/>
            <p:nvPr/>
          </p:nvGrpSpPr>
          <p:grpSpPr>
            <a:xfrm>
              <a:off x="11814412" y="4624388"/>
              <a:ext cx="673703" cy="655623"/>
              <a:chOff x="12370786" y="5844348"/>
              <a:chExt cx="598009" cy="612000"/>
            </a:xfrm>
          </p:grpSpPr>
          <p:sp>
            <p:nvSpPr>
              <p:cNvPr id="34" name="圓角矩形 33"/>
              <p:cNvSpPr>
                <a:spLocks noChangeAspect="1"/>
              </p:cNvSpPr>
              <p:nvPr/>
            </p:nvSpPr>
            <p:spPr>
              <a:xfrm>
                <a:off x="12388374" y="5866442"/>
                <a:ext cx="562832" cy="576000"/>
              </a:xfrm>
              <a:prstGeom prst="roundRect">
                <a:avLst/>
              </a:prstGeom>
              <a:noFill/>
              <a:ln w="317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5" name="圓角矩形 34"/>
              <p:cNvSpPr/>
              <p:nvPr/>
            </p:nvSpPr>
            <p:spPr>
              <a:xfrm>
                <a:off x="12399791" y="5874031"/>
                <a:ext cx="540000" cy="552634"/>
              </a:xfrm>
              <a:prstGeom prst="roundRect">
                <a:avLst/>
              </a:prstGeom>
              <a:noFill/>
              <a:ln w="158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6" name="圓角矩形 35"/>
              <p:cNvSpPr>
                <a:spLocks noChangeAspect="1"/>
              </p:cNvSpPr>
              <p:nvPr/>
            </p:nvSpPr>
            <p:spPr>
              <a:xfrm>
                <a:off x="12370786" y="5844348"/>
                <a:ext cx="598009" cy="612000"/>
              </a:xfrm>
              <a:prstGeom prst="round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grpSp>
        <p:nvGrpSpPr>
          <p:cNvPr id="21" name="群組 20"/>
          <p:cNvGrpSpPr/>
          <p:nvPr/>
        </p:nvGrpSpPr>
        <p:grpSpPr>
          <a:xfrm>
            <a:off x="7404100" y="4283066"/>
            <a:ext cx="598009" cy="682643"/>
            <a:chOff x="12632769" y="5881687"/>
            <a:chExt cx="598009" cy="682643"/>
          </a:xfrm>
        </p:grpSpPr>
        <p:pic>
          <p:nvPicPr>
            <p:cNvPr id="2056" name="Picture 8" descr="C:\Users\liclic.lee\Downloads\10410842_762807567093613_6408674956390324470_n.jpg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19" r="11057"/>
            <a:stretch>
              <a:fillRect/>
            </a:stretch>
          </p:blipFill>
          <p:spPr bwMode="auto">
            <a:xfrm>
              <a:off x="12668249" y="5907385"/>
              <a:ext cx="527051" cy="6441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20" name="群組 19"/>
            <p:cNvGrpSpPr/>
            <p:nvPr/>
          </p:nvGrpSpPr>
          <p:grpSpPr>
            <a:xfrm>
              <a:off x="12632769" y="5881687"/>
              <a:ext cx="598009" cy="682643"/>
              <a:chOff x="13271500" y="4161631"/>
              <a:chExt cx="598009" cy="612000"/>
            </a:xfrm>
          </p:grpSpPr>
          <p:sp>
            <p:nvSpPr>
              <p:cNvPr id="37" name="圓角矩形 36"/>
              <p:cNvSpPr>
                <a:spLocks noChangeAspect="1"/>
              </p:cNvSpPr>
              <p:nvPr/>
            </p:nvSpPr>
            <p:spPr>
              <a:xfrm>
                <a:off x="13289088" y="4177409"/>
                <a:ext cx="562832" cy="576000"/>
              </a:xfrm>
              <a:prstGeom prst="roundRect">
                <a:avLst/>
              </a:prstGeom>
              <a:noFill/>
              <a:ln w="285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8" name="圓角矩形 37"/>
              <p:cNvSpPr/>
              <p:nvPr/>
            </p:nvSpPr>
            <p:spPr>
              <a:xfrm>
                <a:off x="13300505" y="4191314"/>
                <a:ext cx="540000" cy="552634"/>
              </a:xfrm>
              <a:prstGeom prst="roundRect">
                <a:avLst/>
              </a:prstGeom>
              <a:noFill/>
              <a:ln w="158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9" name="圓角矩形 38"/>
              <p:cNvSpPr>
                <a:spLocks noChangeAspect="1"/>
              </p:cNvSpPr>
              <p:nvPr/>
            </p:nvSpPr>
            <p:spPr>
              <a:xfrm>
                <a:off x="13271500" y="4161631"/>
                <a:ext cx="598009" cy="612000"/>
              </a:xfrm>
              <a:prstGeom prst="round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grpSp>
        <p:nvGrpSpPr>
          <p:cNvPr id="30" name="群組 29"/>
          <p:cNvGrpSpPr/>
          <p:nvPr/>
        </p:nvGrpSpPr>
        <p:grpSpPr>
          <a:xfrm>
            <a:off x="6153922" y="4431411"/>
            <a:ext cx="695749" cy="547785"/>
            <a:chOff x="11518900" y="6216335"/>
            <a:chExt cx="787400" cy="619944"/>
          </a:xfrm>
        </p:grpSpPr>
        <p:pic>
          <p:nvPicPr>
            <p:cNvPr id="2057" name="Picture 9" descr="C:\Users\liclic.lee\Downloads\1477409_460227367419331_184047868_n.jpg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45" t="11453" r="13488" b="15114"/>
            <a:stretch>
              <a:fillRect/>
            </a:stretch>
          </p:blipFill>
          <p:spPr bwMode="auto">
            <a:xfrm>
              <a:off x="11542059" y="6243274"/>
              <a:ext cx="726052" cy="5563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8" name="群組 47"/>
            <p:cNvGrpSpPr/>
            <p:nvPr/>
          </p:nvGrpSpPr>
          <p:grpSpPr>
            <a:xfrm>
              <a:off x="11518900" y="6216335"/>
              <a:ext cx="787400" cy="619944"/>
              <a:chOff x="12280900" y="5759128"/>
              <a:chExt cx="598009" cy="621835"/>
            </a:xfrm>
          </p:grpSpPr>
          <p:sp>
            <p:nvSpPr>
              <p:cNvPr id="49" name="圓角矩形 48"/>
              <p:cNvSpPr>
                <a:spLocks noChangeAspect="1"/>
              </p:cNvSpPr>
              <p:nvPr/>
            </p:nvSpPr>
            <p:spPr>
              <a:xfrm>
                <a:off x="12298488" y="5783760"/>
                <a:ext cx="562832" cy="576000"/>
              </a:xfrm>
              <a:prstGeom prst="roundRect">
                <a:avLst/>
              </a:prstGeom>
              <a:noFill/>
              <a:ln w="317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50" name="圓角矩形 49"/>
              <p:cNvSpPr/>
              <p:nvPr/>
            </p:nvSpPr>
            <p:spPr>
              <a:xfrm>
                <a:off x="12309905" y="5791514"/>
                <a:ext cx="540000" cy="552634"/>
              </a:xfrm>
              <a:prstGeom prst="roundRect">
                <a:avLst/>
              </a:prstGeom>
              <a:noFill/>
              <a:ln w="158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51" name="圓角矩形 50"/>
              <p:cNvSpPr>
                <a:spLocks noChangeAspect="1"/>
              </p:cNvSpPr>
              <p:nvPr/>
            </p:nvSpPr>
            <p:spPr>
              <a:xfrm>
                <a:off x="12280900" y="5759128"/>
                <a:ext cx="598009" cy="621835"/>
              </a:xfrm>
              <a:prstGeom prst="roundRect">
                <a:avLst/>
              </a:prstGeom>
              <a:noFill/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sp>
        <p:nvSpPr>
          <p:cNvPr id="55" name="圓角矩形 54"/>
          <p:cNvSpPr/>
          <p:nvPr/>
        </p:nvSpPr>
        <p:spPr>
          <a:xfrm>
            <a:off x="54821" y="2185451"/>
            <a:ext cx="3158279" cy="119116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6" name="圓角矩形 55"/>
          <p:cNvSpPr/>
          <p:nvPr/>
        </p:nvSpPr>
        <p:spPr>
          <a:xfrm>
            <a:off x="152003" y="2269817"/>
            <a:ext cx="3289697" cy="999838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Nantou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Lu Gou coffee farm</a:t>
            </a:r>
            <a:r>
              <a:rPr lang="zh-TW" altLang="en-US" sz="10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 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Operating 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from 2019</a:t>
            </a:r>
          </a:p>
          <a:p>
            <a:pPr indent="-283845">
              <a:spcBef>
                <a:spcPts val="600"/>
              </a:spcBef>
              <a:spcAft>
                <a:spcPts val="300"/>
              </a:spcAft>
            </a:pPr>
            <a:r>
              <a:rPr lang="en-US" altLang="zh-TW" sz="1200" b="1" dirty="0" err="1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Nantou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Lu Gou 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coffee recreational  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farm</a:t>
            </a:r>
            <a:r>
              <a:rPr lang="zh-TW" altLang="en-US" sz="10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 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Preparing and planning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from 2019</a:t>
            </a:r>
            <a:r>
              <a:rPr lang="zh-TW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  </a:t>
            </a:r>
            <a:endParaRPr lang="en-US" altLang="zh-TW" sz="1000" spc="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62" name="圓角矩形 61"/>
          <p:cNvSpPr/>
          <p:nvPr/>
        </p:nvSpPr>
        <p:spPr>
          <a:xfrm>
            <a:off x="2025650" y="808831"/>
            <a:ext cx="3168650" cy="1524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3" name="圓角矩形 62"/>
          <p:cNvSpPr/>
          <p:nvPr/>
        </p:nvSpPr>
        <p:spPr>
          <a:xfrm>
            <a:off x="2074883" y="898803"/>
            <a:ext cx="3564964" cy="138292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Miaoli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Tongluo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tea factory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endParaRPr lang="en-US" altLang="zh-TW" sz="1000" dirty="0" smtClean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Operating  from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2013</a:t>
            </a:r>
            <a:endParaRPr lang="en-US" altLang="zh-TW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indent="-283845">
              <a:spcBef>
                <a:spcPts val="600"/>
              </a:spcBef>
              <a:spcAft>
                <a:spcPts val="300"/>
              </a:spcAft>
            </a:pP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Miaoli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Tongluo</a:t>
            </a:r>
            <a:r>
              <a:rPr lang="zh-TW" altLang="en-US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recreational  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farm</a:t>
            </a:r>
            <a:r>
              <a:rPr lang="zh-TW" altLang="en-US" sz="10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endParaRPr lang="en-US" altLang="zh-TW" sz="1200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• In  2017,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development permission approved</a:t>
            </a: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• In  2019, building license altered</a:t>
            </a:r>
            <a:endParaRPr lang="en-US" altLang="zh-TW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•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In  2020,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operation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approval  will be acquired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 </a:t>
            </a:r>
            <a:endParaRPr lang="en-US" altLang="zh-TW" sz="1000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66" name="圓角矩形 65"/>
          <p:cNvSpPr/>
          <p:nvPr/>
        </p:nvSpPr>
        <p:spPr>
          <a:xfrm>
            <a:off x="6330950" y="890465"/>
            <a:ext cx="2520950" cy="9089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7" name="圓角矩形 66"/>
          <p:cNvSpPr/>
          <p:nvPr/>
        </p:nvSpPr>
        <p:spPr>
          <a:xfrm>
            <a:off x="6332648" y="1073258"/>
            <a:ext cx="2519252" cy="497573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Shimen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forest recreational farm</a:t>
            </a:r>
            <a:endParaRPr lang="en-US" altLang="zh-TW" sz="10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In 2018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,</a:t>
            </a:r>
            <a:r>
              <a:rPr lang="zh-TW" altLang="en-US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 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farm operating approved</a:t>
            </a:r>
          </a:p>
        </p:txBody>
      </p:sp>
      <p:sp>
        <p:nvSpPr>
          <p:cNvPr id="68" name="圓角矩形 67"/>
          <p:cNvSpPr/>
          <p:nvPr/>
        </p:nvSpPr>
        <p:spPr>
          <a:xfrm>
            <a:off x="7332990" y="1904813"/>
            <a:ext cx="3304742" cy="152399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9" name="圓角矩形 68"/>
          <p:cNvSpPr/>
          <p:nvPr/>
        </p:nvSpPr>
        <p:spPr>
          <a:xfrm>
            <a:off x="7310415" y="1966617"/>
            <a:ext cx="3386032" cy="1510616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Xion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Kong tea farm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Operating from 2007</a:t>
            </a:r>
          </a:p>
          <a:p>
            <a:pPr indent="-283845">
              <a:spcBef>
                <a:spcPts val="600"/>
              </a:spcBef>
              <a:spcAft>
                <a:spcPts val="300"/>
              </a:spcAft>
            </a:pPr>
            <a:r>
              <a:rPr lang="en-US" altLang="zh-TW" sz="1200" b="1" dirty="0" err="1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Xion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Kong 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tea recreation  farm</a:t>
            </a:r>
            <a:endParaRPr lang="en-US" altLang="zh-TW" sz="12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• In  2016,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development permission approved</a:t>
            </a:r>
            <a:endParaRPr lang="en-US" altLang="zh-TW" sz="1000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• In  2018,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water conservation  and land  </a:t>
            </a: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 preparation completed</a:t>
            </a:r>
            <a:endParaRPr lang="en-US" altLang="zh-TW" sz="1000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• In  2020, operation approval  will be acquired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 </a:t>
            </a:r>
            <a:endParaRPr lang="en-US" altLang="zh-TW" sz="1000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74" name="圓角矩形 73"/>
          <p:cNvSpPr/>
          <p:nvPr/>
        </p:nvSpPr>
        <p:spPr>
          <a:xfrm>
            <a:off x="5346700" y="5853788"/>
            <a:ext cx="3048000" cy="143238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mpd="sng">
            <a:noFill/>
            <a:prstDash val="solid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5" name="圓角矩形 74"/>
          <p:cNvSpPr/>
          <p:nvPr/>
        </p:nvSpPr>
        <p:spPr>
          <a:xfrm>
            <a:off x="5346700" y="5921084"/>
            <a:ext cx="3124199" cy="1297792"/>
          </a:xfrm>
          <a:prstGeom prst="roundRect">
            <a:avLst/>
          </a:prstGeom>
          <a:noFill/>
          <a:ln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Taoyuan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200" b="1" dirty="0" err="1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Daxi</a:t>
            </a:r>
            <a:r>
              <a:rPr lang="en-US" altLang="zh-TW" sz="1200" b="1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tea factory</a:t>
            </a:r>
            <a:endParaRPr lang="en-US" altLang="zh-TW" sz="1000" b="1" dirty="0" smtClean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spc="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•</a:t>
            </a:r>
            <a:r>
              <a:rPr lang="en-US" altLang="zh-TW" sz="10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In 2010,</a:t>
            </a:r>
            <a:r>
              <a:rPr lang="zh-TW" altLang="en-US" sz="10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 </a:t>
            </a:r>
            <a:r>
              <a:rPr lang="en-US" altLang="zh-TW" sz="10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building repaired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en-US" altLang="zh-TW" sz="1200" b="1" dirty="0" err="1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Taoyuan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200" b="1" dirty="0" err="1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Daxi</a:t>
            </a:r>
            <a:r>
              <a:rPr lang="en-US" altLang="zh-TW" sz="12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recreational  farm</a:t>
            </a:r>
            <a:r>
              <a:rPr lang="zh-TW" altLang="en-US" sz="1000" b="1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endParaRPr lang="en-US" altLang="zh-TW" sz="1000" b="1" dirty="0">
              <a:solidFill>
                <a:schemeClr val="tx1"/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• In 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2018,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development permission approved</a:t>
            </a:r>
          </a:p>
          <a:p>
            <a:pPr marL="88900" lvl="1">
              <a:spcBef>
                <a:spcPts val="0"/>
              </a:spcBef>
              <a:spcAft>
                <a:spcPts val="0"/>
              </a:spcAft>
            </a:pP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• In 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2019,</a:t>
            </a:r>
            <a:r>
              <a:rPr lang="zh-TW" altLang="en-US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 </a:t>
            </a:r>
            <a:r>
              <a:rPr lang="en-US" altLang="zh-TW" sz="1000" dirty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water </a:t>
            </a: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conservation plan approved</a:t>
            </a:r>
            <a:endParaRPr lang="en-US" altLang="zh-TW" sz="1000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indent="-283845">
              <a:spcBef>
                <a:spcPts val="300"/>
              </a:spcBef>
              <a:spcAft>
                <a:spcPts val="0"/>
              </a:spcAft>
            </a:pPr>
            <a:r>
              <a:rPr lang="en-US" altLang="zh-TW" sz="1000" dirty="0" smtClean="0">
                <a:solidFill>
                  <a:schemeClr val="tx1"/>
                </a:solidFill>
                <a:latin typeface="微軟正黑體" panose="020B0604030504040204" charset="-120"/>
                <a:ea typeface="微軟正黑體" panose="020B0604030504040204" charset="-120"/>
              </a:rPr>
              <a:t>   • Building are designed</a:t>
            </a:r>
            <a:endParaRPr lang="en-US" altLang="zh-TW" sz="1000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cxnSp>
        <p:nvCxnSpPr>
          <p:cNvPr id="53" name="直線接點 52"/>
          <p:cNvCxnSpPr/>
          <p:nvPr/>
        </p:nvCxnSpPr>
        <p:spPr>
          <a:xfrm>
            <a:off x="2070100" y="3269655"/>
            <a:ext cx="0" cy="2163974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接點 58"/>
          <p:cNvCxnSpPr/>
          <p:nvPr/>
        </p:nvCxnSpPr>
        <p:spPr>
          <a:xfrm>
            <a:off x="4362450" y="2265012"/>
            <a:ext cx="0" cy="1892459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接點 64"/>
          <p:cNvCxnSpPr/>
          <p:nvPr/>
        </p:nvCxnSpPr>
        <p:spPr>
          <a:xfrm>
            <a:off x="6591707" y="1647031"/>
            <a:ext cx="0" cy="2149789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線接點 69"/>
          <p:cNvCxnSpPr/>
          <p:nvPr/>
        </p:nvCxnSpPr>
        <p:spPr>
          <a:xfrm>
            <a:off x="7549052" y="3376618"/>
            <a:ext cx="0" cy="939557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接點 71"/>
          <p:cNvCxnSpPr/>
          <p:nvPr/>
        </p:nvCxnSpPr>
        <p:spPr>
          <a:xfrm>
            <a:off x="6252528" y="4877858"/>
            <a:ext cx="0" cy="1043226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橢圓 78"/>
          <p:cNvSpPr/>
          <p:nvPr/>
        </p:nvSpPr>
        <p:spPr>
          <a:xfrm>
            <a:off x="8394701" y="5331107"/>
            <a:ext cx="2318026" cy="28617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254000"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0" name="圓角矩形 79"/>
          <p:cNvSpPr/>
          <p:nvPr/>
        </p:nvSpPr>
        <p:spPr>
          <a:xfrm>
            <a:off x="8590865" y="5355680"/>
            <a:ext cx="2102536" cy="2180822"/>
          </a:xfrm>
          <a:prstGeom prst="roundRect">
            <a:avLst>
              <a:gd name="adj" fmla="val 23866"/>
            </a:avLst>
          </a:prstGeom>
          <a:noFill/>
          <a:ln cap="rnd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6000" rIns="72000" bIns="36000" rtlCol="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1200"/>
              </a:spcAft>
            </a:pPr>
            <a:r>
              <a:rPr lang="en-US" altLang="zh-TW" sz="1800" b="1" u="sng" spc="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Leisure business bases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en-US" altLang="zh-TW" sz="11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Eco-friendly environment</a:t>
            </a:r>
            <a:endParaRPr lang="zh-TW" altLang="en-US" sz="1100" spc="3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en-US" altLang="zh-TW" sz="11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charset="-120"/>
                <a:ea typeface="微軟正黑體" panose="020B0604030504040204" charset="-120"/>
              </a:rPr>
              <a:t>Self-operating tea farms linked</a:t>
            </a:r>
            <a:endParaRPr lang="zh-TW" altLang="en-US" sz="2800" spc="300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7" name="圓角矩形 6"/>
          <p:cNvSpPr/>
          <p:nvPr/>
        </p:nvSpPr>
        <p:spPr>
          <a:xfrm>
            <a:off x="0" y="-1"/>
            <a:ext cx="10693400" cy="7561263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tx1">
                <a:lumMod val="50000"/>
                <a:lumOff val="50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067" name="Picture 13" descr="C:\Users\liclic.lee\Downloads\02-51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791" y="6931301"/>
            <a:ext cx="123269" cy="12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14" descr="C:\Users\liclic.lee\Downloads\792566-20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233" y="6498787"/>
            <a:ext cx="142387" cy="14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t>17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0" y="199231"/>
            <a:ext cx="10693400" cy="572416"/>
          </a:xfrm>
          <a:prstGeom prst="rect">
            <a:avLst/>
          </a:prstGeom>
          <a:gradFill flip="none" rotWithShape="1">
            <a:gsLst>
              <a:gs pos="0">
                <a:srgbClr val="669900">
                  <a:shade val="30000"/>
                  <a:satMod val="115000"/>
                </a:srgbClr>
              </a:gs>
              <a:gs pos="50000">
                <a:srgbClr val="669900">
                  <a:shade val="67500"/>
                  <a:satMod val="115000"/>
                </a:srgbClr>
              </a:gs>
              <a:gs pos="100000">
                <a:srgbClr val="6699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r>
              <a:rPr lang="zh-TW" altLang="en-US" sz="3200" b="1" dirty="0">
                <a:latin typeface="微軟正黑體" panose="020B0604030504040204" charset="-120"/>
                <a:ea typeface="微軟正黑體" panose="020B0604030504040204" charset="-120"/>
              </a:rPr>
              <a:t>展望未來</a:t>
            </a:r>
          </a:p>
        </p:txBody>
      </p:sp>
      <p:grpSp>
        <p:nvGrpSpPr>
          <p:cNvPr id="4" name="21204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20279" y="1491794"/>
            <a:ext cx="9307682" cy="5184437"/>
            <a:chOff x="4882473" y="1032669"/>
            <a:chExt cx="6638016" cy="5453074"/>
          </a:xfrm>
        </p:grpSpPr>
        <p:sp>
          <p:nvSpPr>
            <p:cNvPr id="5" name="íślîḍê"/>
            <p:cNvSpPr/>
            <p:nvPr/>
          </p:nvSpPr>
          <p:spPr>
            <a:xfrm>
              <a:off x="4944863" y="1032669"/>
              <a:ext cx="6575626" cy="545307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6" name="íSlíḋe"/>
            <p:cNvGrpSpPr/>
            <p:nvPr/>
          </p:nvGrpSpPr>
          <p:grpSpPr>
            <a:xfrm>
              <a:off x="4882473" y="1543289"/>
              <a:ext cx="6247961" cy="4891207"/>
              <a:chOff x="5015637" y="1543289"/>
              <a:chExt cx="6247961" cy="4891207"/>
            </a:xfrm>
          </p:grpSpPr>
          <p:grpSp>
            <p:nvGrpSpPr>
              <p:cNvPr id="7" name="îşļíḋê"/>
              <p:cNvGrpSpPr/>
              <p:nvPr/>
            </p:nvGrpSpPr>
            <p:grpSpPr>
              <a:xfrm>
                <a:off x="5015637" y="1543289"/>
                <a:ext cx="3824917" cy="4891207"/>
                <a:chOff x="4882472" y="1428074"/>
                <a:chExt cx="3824917" cy="4891207"/>
              </a:xfrm>
            </p:grpSpPr>
            <p:grpSp>
              <p:nvGrpSpPr>
                <p:cNvPr id="13" name="ïśḷîďé"/>
                <p:cNvGrpSpPr/>
                <p:nvPr/>
              </p:nvGrpSpPr>
              <p:grpSpPr>
                <a:xfrm>
                  <a:off x="4882472" y="1428074"/>
                  <a:ext cx="3824916" cy="1479798"/>
                  <a:chOff x="4882472" y="1540961"/>
                  <a:chExt cx="3824916" cy="1479798"/>
                </a:xfrm>
              </p:grpSpPr>
              <p:grpSp>
                <p:nvGrpSpPr>
                  <p:cNvPr id="19" name="îSľiḍe"/>
                  <p:cNvGrpSpPr/>
                  <p:nvPr/>
                </p:nvGrpSpPr>
                <p:grpSpPr>
                  <a:xfrm>
                    <a:off x="4882472" y="1540961"/>
                    <a:ext cx="3058435" cy="1424637"/>
                    <a:chOff x="4882472" y="1540961"/>
                    <a:chExt cx="3058435" cy="1424637"/>
                  </a:xfrm>
                </p:grpSpPr>
                <p:sp>
                  <p:nvSpPr>
                    <p:cNvPr id="21" name="i$ľîḑè"/>
                    <p:cNvSpPr/>
                    <p:nvPr/>
                  </p:nvSpPr>
                  <p:spPr bwMode="auto">
                    <a:xfrm>
                      <a:off x="4882472" y="1953725"/>
                      <a:ext cx="3009753" cy="101187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t" anchorCtr="0">
                      <a:normAutofit fontScale="60000"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marL="742950" lvl="1" indent="-285750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>
                          <a:latin typeface="微軟正黑體" panose="020B0604030504040204" charset="-120"/>
                          <a:ea typeface="微軟正黑體" panose="020B0604030504040204" charset="-120"/>
                        </a:rPr>
                        <a:t>Vitalize land development activation by generating more self-use、 lease or cooperation to enhance a profitable space.</a:t>
                      </a:r>
                    </a:p>
                    <a:p>
                      <a:pPr marL="742950" lvl="1" indent="-285750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>
                          <a:latin typeface="微軟正黑體" panose="020B0604030504040204" charset="-120"/>
                          <a:ea typeface="微軟正黑體" panose="020B0604030504040204" charset="-120"/>
                        </a:rPr>
                        <a:t>Interact with the govertment land development program to implement feasible planning solutions for land integration and reuse for the long-term potential value-added assets.</a:t>
                      </a:r>
                    </a:p>
                    <a:p>
                      <a:pPr marL="285750" indent="-285750" algn="r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endParaRPr lang="en-US" altLang="zh-CN" sz="1400" dirty="0">
                        <a:latin typeface="微軟正黑體" panose="020B0604030504040204" charset="-120"/>
                        <a:ea typeface="微軟正黑體" panose="020B0604030504040204" charset="-120"/>
                      </a:endParaRPr>
                    </a:p>
                    <a:p>
                      <a:pPr marL="285750" indent="-285750" algn="r">
                        <a:lnSpc>
                          <a:spcPct val="120000"/>
                        </a:lnSpc>
                        <a:buFont typeface="Wingdings" panose="05000000000000000000" pitchFamily="2" charset="2"/>
                        <a:buChar char="Ø"/>
                      </a:pPr>
                      <a:endParaRPr lang="en-US" altLang="zh-CN" sz="1400" dirty="0">
                        <a:latin typeface="微軟正黑體" panose="020B0604030504040204" charset="-120"/>
                        <a:ea typeface="微軟正黑體" panose="020B0604030504040204" charset="-120"/>
                      </a:endParaRPr>
                    </a:p>
                  </p:txBody>
                </p:sp>
                <p:sp>
                  <p:nvSpPr>
                    <p:cNvPr id="22" name="îṥḻídê"/>
                    <p:cNvSpPr txBox="1"/>
                    <p:nvPr/>
                  </p:nvSpPr>
                  <p:spPr bwMode="auto">
                    <a:xfrm>
                      <a:off x="4944861" y="1540961"/>
                      <a:ext cx="2996046" cy="387597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b" anchorCtr="0">
                      <a:noAutofit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r>
                        <a:rPr lang="en-US" altLang="zh-TW" sz="2000" b="1" dirty="0">
                          <a:latin typeface="微軟正黑體" panose="020B0604030504040204" charset="-120"/>
                          <a:ea typeface="微軟正黑體" panose="020B0604030504040204" charset="-120"/>
                        </a:rPr>
                        <a:t>Increase asset value</a:t>
                      </a:r>
                      <a:endParaRPr lang="en-US" altLang="zh-CN" sz="2000" b="1" dirty="0">
                        <a:latin typeface="微軟正黑體" panose="020B0604030504040204" charset="-120"/>
                        <a:ea typeface="微軟正黑體" panose="020B0604030504040204" charset="-120"/>
                      </a:endParaRPr>
                    </a:p>
                  </p:txBody>
                </p:sp>
              </p:grpSp>
              <p:sp>
                <p:nvSpPr>
                  <p:cNvPr id="20" name="ïŝḷïdê"/>
                  <p:cNvSpPr/>
                  <p:nvPr/>
                </p:nvSpPr>
                <p:spPr>
                  <a:xfrm>
                    <a:off x="7940909" y="1928558"/>
                    <a:ext cx="766479" cy="1092201"/>
                  </a:xfrm>
                  <a:prstGeom prst="ellipse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22225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14" name="îšḻîďé"/>
                <p:cNvGrpSpPr/>
                <p:nvPr/>
              </p:nvGrpSpPr>
              <p:grpSpPr>
                <a:xfrm>
                  <a:off x="4882472" y="3418543"/>
                  <a:ext cx="3824917" cy="2900738"/>
                  <a:chOff x="4882472" y="3536085"/>
                  <a:chExt cx="3824917" cy="2900738"/>
                </a:xfrm>
              </p:grpSpPr>
              <p:grpSp>
                <p:nvGrpSpPr>
                  <p:cNvPr id="15" name="ï$ľîḓe"/>
                  <p:cNvGrpSpPr/>
                  <p:nvPr/>
                </p:nvGrpSpPr>
                <p:grpSpPr>
                  <a:xfrm>
                    <a:off x="4882472" y="3536085"/>
                    <a:ext cx="3047833" cy="2900738"/>
                    <a:chOff x="4882472" y="3536085"/>
                    <a:chExt cx="3047833" cy="2900738"/>
                  </a:xfrm>
                </p:grpSpPr>
                <p:sp>
                  <p:nvSpPr>
                    <p:cNvPr id="17" name="iśļîḋe"/>
                    <p:cNvSpPr/>
                    <p:nvPr/>
                  </p:nvSpPr>
                  <p:spPr bwMode="auto">
                    <a:xfrm>
                      <a:off x="4882472" y="3875170"/>
                      <a:ext cx="3047833" cy="2561653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t" anchorCtr="0">
                      <a:normAutofit fontScale="60000"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pPr marL="800100" lvl="1" indent="-34290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dirty="0">
                          <a:latin typeface="微軟正黑體" panose="020B0604030504040204" charset="-120"/>
                          <a:ea typeface="微軟正黑體" panose="020B0604030504040204" charset="-120"/>
                        </a:rPr>
                        <a:t>Promoting the industrialization of the large-scale tea production system to Laupi Tea Farm and create an innovative tea-making industry chain respond to the robust demand for domestic beverage tea.</a:t>
                      </a:r>
                    </a:p>
                    <a:p>
                      <a:pPr marL="800100" lvl="1" indent="-342900">
                        <a:lnSpc>
                          <a:spcPct val="16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sz="1400" dirty="0">
                          <a:solidFill>
                            <a:prstClr val="black"/>
                          </a:solidFill>
                          <a:latin typeface="微軟正黑體" panose="020B0604030504040204" charset="-120"/>
                          <a:ea typeface="微軟正黑體" panose="020B0604030504040204" charset="-120"/>
                        </a:rPr>
                        <a:t>Providing tea products with more safety, stable quality &amp; quantities and price to expand the commercial tea market.</a:t>
                      </a:r>
                    </a:p>
                    <a:p>
                      <a:pPr marL="800100" lvl="1" indent="-342900">
                        <a:lnSpc>
                          <a:spcPct val="16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400" smtClean="0">
                          <a:solidFill>
                            <a:prstClr val="black"/>
                          </a:solidFill>
                          <a:latin typeface="微軟正黑體" panose="020B0604030504040204" charset="-120"/>
                          <a:ea typeface="微軟正黑體" panose="020B0604030504040204" charset="-120"/>
                        </a:rPr>
                        <a:t>The intensify implementation of the technological capabilities to scientific and technological farms to standardize the efficiency of modern tea factories and establish soft power that can replicate the large-scale economic model of the tea business.</a:t>
                      </a:r>
                      <a:r>
                        <a:rPr lang="zh-TW" altLang="en-US" sz="1400" dirty="0" smtClean="0">
                          <a:solidFill>
                            <a:prstClr val="black"/>
                          </a:solidFill>
                          <a:latin typeface="微軟正黑體" panose="020B0604030504040204" charset="-120"/>
                          <a:ea typeface="微軟正黑體" panose="020B0604030504040204" charset="-120"/>
                        </a:rPr>
                        <a:t>  </a:t>
                      </a:r>
                      <a:endParaRPr lang="en-US" altLang="zh-CN" sz="1400" dirty="0">
                        <a:solidFill>
                          <a:prstClr val="black"/>
                        </a:solidFill>
                        <a:latin typeface="微軟正黑體" panose="020B0604030504040204" charset="-120"/>
                        <a:ea typeface="微軟正黑體" panose="020B0604030504040204" charset="-120"/>
                      </a:endParaRPr>
                    </a:p>
                  </p:txBody>
                </p:sp>
                <p:sp>
                  <p:nvSpPr>
                    <p:cNvPr id="18" name="íŝḷîḑè"/>
                    <p:cNvSpPr txBox="1"/>
                    <p:nvPr/>
                  </p:nvSpPr>
                  <p:spPr bwMode="auto">
                    <a:xfrm>
                      <a:off x="4927047" y="3536085"/>
                      <a:ext cx="2996046" cy="387597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 lIns="91440" tIns="45720" rIns="91440" bIns="45720" anchor="b" anchorCtr="0">
                      <a:noAutofit/>
                    </a:bodyPr>
                    <a:lstStyle>
                      <a:defPPr>
                        <a:defRPr lang="zh-CN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</a:defRPr>
                      </a:lvl9pPr>
                    </a:lstStyle>
                    <a:p>
                      <a:r>
                        <a:rPr lang="en-US" altLang="zh-TW" sz="2000" b="1" dirty="0">
                          <a:latin typeface="微軟正黑體" panose="020B0604030504040204" charset="-120"/>
                          <a:ea typeface="微軟正黑體" panose="020B0604030504040204" charset="-120"/>
                        </a:rPr>
                        <a:t>Strengthen technical capabilities</a:t>
                      </a:r>
                      <a:endParaRPr lang="en-US" altLang="zh-CN" sz="2000" b="1" dirty="0">
                        <a:latin typeface="微軟正黑體" panose="020B0604030504040204" charset="-120"/>
                        <a:ea typeface="微軟正黑體" panose="020B0604030504040204" charset="-120"/>
                      </a:endParaRPr>
                    </a:p>
                  </p:txBody>
                </p:sp>
              </p:grpSp>
              <p:sp>
                <p:nvSpPr>
                  <p:cNvPr id="16" name="ïş1îďe"/>
                  <p:cNvSpPr/>
                  <p:nvPr/>
                </p:nvSpPr>
                <p:spPr>
                  <a:xfrm>
                    <a:off x="7940909" y="4262575"/>
                    <a:ext cx="766480" cy="1103417"/>
                  </a:xfrm>
                  <a:prstGeom prst="ellipse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22225">
                    <a:solidFill>
                      <a:schemeClr val="bg1">
                        <a:lumMod val="85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8" name="iṩ1iḋe"/>
              <p:cNvGrpSpPr/>
              <p:nvPr/>
            </p:nvGrpSpPr>
            <p:grpSpPr>
              <a:xfrm>
                <a:off x="9704298" y="2508175"/>
                <a:ext cx="1559300" cy="2314933"/>
                <a:chOff x="9571133" y="2508175"/>
                <a:chExt cx="1559300" cy="2314933"/>
              </a:xfrm>
            </p:grpSpPr>
            <p:sp>
              <p:nvSpPr>
                <p:cNvPr id="11" name="íṣľiḋé"/>
                <p:cNvSpPr/>
                <p:nvPr/>
              </p:nvSpPr>
              <p:spPr>
                <a:xfrm>
                  <a:off x="9571133" y="2508175"/>
                  <a:ext cx="1559300" cy="2314933"/>
                </a:xfrm>
                <a:prstGeom prst="ellipse">
                  <a:avLst/>
                </a:prstGeom>
                <a:pattFill prst="pct5">
                  <a:fgClr>
                    <a:srgbClr val="E4E6EA"/>
                  </a:fgClr>
                  <a:bgClr>
                    <a:srgbClr val="ADB5BF"/>
                  </a:bgClr>
                </a:pattFill>
                <a:ln w="9525">
                  <a:noFill/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anchor="ctr">
                  <a:noAutofit/>
                </a:bodyPr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" name="išļîḑè"/>
                <p:cNvSpPr/>
                <p:nvPr/>
              </p:nvSpPr>
              <p:spPr>
                <a:xfrm>
                  <a:off x="9681845" y="2689908"/>
                  <a:ext cx="1342942" cy="1939401"/>
                </a:xfrm>
                <a:prstGeom prst="ellipse">
                  <a:avLst/>
                </a:prstGeom>
                <a:solidFill>
                  <a:schemeClr val="accent1"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normAutofit fontScale="70000" lnSpcReduction="20000"/>
                </a:bodyPr>
                <a:lstStyle/>
                <a:p>
                  <a:pPr algn="ctr"/>
                  <a:r>
                    <a:rPr lang="en-US" altLang="zh-TW" sz="2800" b="1" dirty="0">
                      <a:latin typeface="微軟正黑體" panose="020B0604030504040204" charset="-120"/>
                      <a:ea typeface="微軟正黑體" panose="020B0604030504040204" charset="-120"/>
                    </a:rPr>
                    <a:t>Reaching Performance goal</a:t>
                  </a:r>
                  <a:endParaRPr lang="en-US" altLang="zh-CN" sz="2800" b="1" dirty="0">
                    <a:latin typeface="微軟正黑體" panose="020B0604030504040204" charset="-120"/>
                    <a:ea typeface="微軟正黑體" panose="020B0604030504040204" charset="-120"/>
                  </a:endParaRPr>
                </a:p>
              </p:txBody>
            </p:sp>
          </p:grpSp>
          <p:cxnSp>
            <p:nvCxnSpPr>
              <p:cNvPr id="9" name="直接连接符 28"/>
              <p:cNvCxnSpPr>
                <a:stCxn id="11" idx="1"/>
                <a:endCxn id="20" idx="6"/>
              </p:cNvCxnSpPr>
              <p:nvPr/>
            </p:nvCxnSpPr>
            <p:spPr>
              <a:xfrm flipH="1" flipV="1">
                <a:off x="8840554" y="2476987"/>
                <a:ext cx="1092099" cy="370201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30"/>
              <p:cNvCxnSpPr/>
              <p:nvPr/>
            </p:nvCxnSpPr>
            <p:spPr>
              <a:xfrm flipH="1">
                <a:off x="8857063" y="4260249"/>
                <a:ext cx="957947" cy="479831"/>
              </a:xfrm>
              <a:prstGeom prst="line">
                <a:avLst/>
              </a:prstGeom>
              <a:ln w="3175" cap="rnd">
                <a:solidFill>
                  <a:schemeClr val="bg1">
                    <a:lumMod val="75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3" name="3d-house_63950"/>
          <p:cNvSpPr>
            <a:spLocks noChangeAspect="1"/>
          </p:cNvSpPr>
          <p:nvPr/>
        </p:nvSpPr>
        <p:spPr bwMode="auto">
          <a:xfrm>
            <a:off x="5113644" y="2498353"/>
            <a:ext cx="693657" cy="721549"/>
          </a:xfrm>
          <a:custGeom>
            <a:avLst/>
            <a:gdLst>
              <a:gd name="connsiteX0" fmla="*/ 148750 w 582862"/>
              <a:gd name="connsiteY0" fmla="*/ 432393 h 606298"/>
              <a:gd name="connsiteX1" fmla="*/ 146216 w 582862"/>
              <a:gd name="connsiteY1" fmla="*/ 433025 h 606298"/>
              <a:gd name="connsiteX2" fmla="*/ 145029 w 582862"/>
              <a:gd name="connsiteY2" fmla="*/ 435396 h 606298"/>
              <a:gd name="connsiteX3" fmla="*/ 145029 w 582862"/>
              <a:gd name="connsiteY3" fmla="*/ 497528 h 606298"/>
              <a:gd name="connsiteX4" fmla="*/ 147087 w 582862"/>
              <a:gd name="connsiteY4" fmla="*/ 500374 h 606298"/>
              <a:gd name="connsiteX5" fmla="*/ 180974 w 582862"/>
              <a:gd name="connsiteY5" fmla="*/ 512863 h 606298"/>
              <a:gd name="connsiteX6" fmla="*/ 182003 w 582862"/>
              <a:gd name="connsiteY6" fmla="*/ 513021 h 606298"/>
              <a:gd name="connsiteX7" fmla="*/ 183745 w 582862"/>
              <a:gd name="connsiteY7" fmla="*/ 512468 h 606298"/>
              <a:gd name="connsiteX8" fmla="*/ 185091 w 582862"/>
              <a:gd name="connsiteY8" fmla="*/ 509939 h 606298"/>
              <a:gd name="connsiteX9" fmla="*/ 185091 w 582862"/>
              <a:gd name="connsiteY9" fmla="*/ 442985 h 606298"/>
              <a:gd name="connsiteX10" fmla="*/ 182716 w 582862"/>
              <a:gd name="connsiteY10" fmla="*/ 439981 h 606298"/>
              <a:gd name="connsiteX11" fmla="*/ 324416 w 582862"/>
              <a:gd name="connsiteY11" fmla="*/ 432371 h 606298"/>
              <a:gd name="connsiteX12" fmla="*/ 326871 w 582862"/>
              <a:gd name="connsiteY12" fmla="*/ 433004 h 606298"/>
              <a:gd name="connsiteX13" fmla="*/ 327979 w 582862"/>
              <a:gd name="connsiteY13" fmla="*/ 435376 h 606298"/>
              <a:gd name="connsiteX14" fmla="*/ 327979 w 582862"/>
              <a:gd name="connsiteY14" fmla="*/ 497998 h 606298"/>
              <a:gd name="connsiteX15" fmla="*/ 325683 w 582862"/>
              <a:gd name="connsiteY15" fmla="*/ 500924 h 606298"/>
              <a:gd name="connsiteX16" fmla="*/ 277939 w 582862"/>
              <a:gd name="connsiteY16" fmla="*/ 513496 h 606298"/>
              <a:gd name="connsiteX17" fmla="*/ 277147 w 582862"/>
              <a:gd name="connsiteY17" fmla="*/ 513575 h 606298"/>
              <a:gd name="connsiteX18" fmla="*/ 275326 w 582862"/>
              <a:gd name="connsiteY18" fmla="*/ 512943 h 606298"/>
              <a:gd name="connsiteX19" fmla="*/ 274138 w 582862"/>
              <a:gd name="connsiteY19" fmla="*/ 510491 h 606298"/>
              <a:gd name="connsiteX20" fmla="*/ 274138 w 582862"/>
              <a:gd name="connsiteY20" fmla="*/ 442966 h 606298"/>
              <a:gd name="connsiteX21" fmla="*/ 276672 w 582862"/>
              <a:gd name="connsiteY21" fmla="*/ 439962 h 606298"/>
              <a:gd name="connsiteX22" fmla="*/ 384340 w 582862"/>
              <a:gd name="connsiteY22" fmla="*/ 422845 h 606298"/>
              <a:gd name="connsiteX23" fmla="*/ 386791 w 582862"/>
              <a:gd name="connsiteY23" fmla="*/ 423557 h 606298"/>
              <a:gd name="connsiteX24" fmla="*/ 387819 w 582862"/>
              <a:gd name="connsiteY24" fmla="*/ 425850 h 606298"/>
              <a:gd name="connsiteX25" fmla="*/ 387819 w 582862"/>
              <a:gd name="connsiteY25" fmla="*/ 482306 h 606298"/>
              <a:gd name="connsiteX26" fmla="*/ 385526 w 582862"/>
              <a:gd name="connsiteY26" fmla="*/ 485232 h 606298"/>
              <a:gd name="connsiteX27" fmla="*/ 347097 w 582862"/>
              <a:gd name="connsiteY27" fmla="*/ 495353 h 606298"/>
              <a:gd name="connsiteX28" fmla="*/ 346306 w 582862"/>
              <a:gd name="connsiteY28" fmla="*/ 495511 h 606298"/>
              <a:gd name="connsiteX29" fmla="*/ 344408 w 582862"/>
              <a:gd name="connsiteY29" fmla="*/ 494879 h 606298"/>
              <a:gd name="connsiteX30" fmla="*/ 343222 w 582862"/>
              <a:gd name="connsiteY30" fmla="*/ 492427 h 606298"/>
              <a:gd name="connsiteX31" fmla="*/ 343222 w 582862"/>
              <a:gd name="connsiteY31" fmla="*/ 432017 h 606298"/>
              <a:gd name="connsiteX32" fmla="*/ 345832 w 582862"/>
              <a:gd name="connsiteY32" fmla="*/ 429013 h 606298"/>
              <a:gd name="connsiteX33" fmla="*/ 94040 w 582862"/>
              <a:gd name="connsiteY33" fmla="*/ 419903 h 606298"/>
              <a:gd name="connsiteX34" fmla="*/ 91507 w 582862"/>
              <a:gd name="connsiteY34" fmla="*/ 420535 h 606298"/>
              <a:gd name="connsiteX35" fmla="*/ 90398 w 582862"/>
              <a:gd name="connsiteY35" fmla="*/ 422907 h 606298"/>
              <a:gd name="connsiteX36" fmla="*/ 90398 w 582862"/>
              <a:gd name="connsiteY36" fmla="*/ 531993 h 606298"/>
              <a:gd name="connsiteX37" fmla="*/ 92061 w 582862"/>
              <a:gd name="connsiteY37" fmla="*/ 534760 h 606298"/>
              <a:gd name="connsiteX38" fmla="*/ 117397 w 582862"/>
              <a:gd name="connsiteY38" fmla="*/ 547724 h 606298"/>
              <a:gd name="connsiteX39" fmla="*/ 118822 w 582862"/>
              <a:gd name="connsiteY39" fmla="*/ 548040 h 606298"/>
              <a:gd name="connsiteX40" fmla="*/ 120405 w 582862"/>
              <a:gd name="connsiteY40" fmla="*/ 547565 h 606298"/>
              <a:gd name="connsiteX41" fmla="*/ 121831 w 582862"/>
              <a:gd name="connsiteY41" fmla="*/ 544957 h 606298"/>
              <a:gd name="connsiteX42" fmla="*/ 121831 w 582862"/>
              <a:gd name="connsiteY42" fmla="*/ 428519 h 606298"/>
              <a:gd name="connsiteX43" fmla="*/ 119455 w 582862"/>
              <a:gd name="connsiteY43" fmla="*/ 425594 h 606298"/>
              <a:gd name="connsiteX44" fmla="*/ 433522 w 582862"/>
              <a:gd name="connsiteY44" fmla="*/ 415012 h 606298"/>
              <a:gd name="connsiteX45" fmla="*/ 435975 w 582862"/>
              <a:gd name="connsiteY45" fmla="*/ 415644 h 606298"/>
              <a:gd name="connsiteX46" fmla="*/ 437003 w 582862"/>
              <a:gd name="connsiteY46" fmla="*/ 418015 h 606298"/>
              <a:gd name="connsiteX47" fmla="*/ 437003 w 582862"/>
              <a:gd name="connsiteY47" fmla="*/ 469382 h 606298"/>
              <a:gd name="connsiteX48" fmla="*/ 434709 w 582862"/>
              <a:gd name="connsiteY48" fmla="*/ 472306 h 606298"/>
              <a:gd name="connsiteX49" fmla="*/ 403058 w 582862"/>
              <a:gd name="connsiteY49" fmla="*/ 480683 h 606298"/>
              <a:gd name="connsiteX50" fmla="*/ 402266 w 582862"/>
              <a:gd name="connsiteY50" fmla="*/ 480762 h 606298"/>
              <a:gd name="connsiteX51" fmla="*/ 400367 w 582862"/>
              <a:gd name="connsiteY51" fmla="*/ 480130 h 606298"/>
              <a:gd name="connsiteX52" fmla="*/ 399180 w 582862"/>
              <a:gd name="connsiteY52" fmla="*/ 477680 h 606298"/>
              <a:gd name="connsiteX53" fmla="*/ 399180 w 582862"/>
              <a:gd name="connsiteY53" fmla="*/ 423073 h 606298"/>
              <a:gd name="connsiteX54" fmla="*/ 401791 w 582862"/>
              <a:gd name="connsiteY54" fmla="*/ 420070 h 606298"/>
              <a:gd name="connsiteX55" fmla="*/ 51207 w 582862"/>
              <a:gd name="connsiteY55" fmla="*/ 410338 h 606298"/>
              <a:gd name="connsiteX56" fmla="*/ 48674 w 582862"/>
              <a:gd name="connsiteY56" fmla="*/ 410971 h 606298"/>
              <a:gd name="connsiteX57" fmla="*/ 47486 w 582862"/>
              <a:gd name="connsiteY57" fmla="*/ 413342 h 606298"/>
              <a:gd name="connsiteX58" fmla="*/ 47486 w 582862"/>
              <a:gd name="connsiteY58" fmla="*/ 461719 h 606298"/>
              <a:gd name="connsiteX59" fmla="*/ 49545 w 582862"/>
              <a:gd name="connsiteY59" fmla="*/ 464565 h 606298"/>
              <a:gd name="connsiteX60" fmla="*/ 69576 w 582862"/>
              <a:gd name="connsiteY60" fmla="*/ 471917 h 606298"/>
              <a:gd name="connsiteX61" fmla="*/ 70605 w 582862"/>
              <a:gd name="connsiteY61" fmla="*/ 472154 h 606298"/>
              <a:gd name="connsiteX62" fmla="*/ 72347 w 582862"/>
              <a:gd name="connsiteY62" fmla="*/ 471600 h 606298"/>
              <a:gd name="connsiteX63" fmla="*/ 73614 w 582862"/>
              <a:gd name="connsiteY63" fmla="*/ 469071 h 606298"/>
              <a:gd name="connsiteX64" fmla="*/ 73614 w 582862"/>
              <a:gd name="connsiteY64" fmla="*/ 417769 h 606298"/>
              <a:gd name="connsiteX65" fmla="*/ 71238 w 582862"/>
              <a:gd name="connsiteY65" fmla="*/ 414844 h 606298"/>
              <a:gd name="connsiteX66" fmla="*/ 519998 w 582862"/>
              <a:gd name="connsiteY66" fmla="*/ 379905 h 606298"/>
              <a:gd name="connsiteX67" fmla="*/ 486982 w 582862"/>
              <a:gd name="connsiteY67" fmla="*/ 383462 h 606298"/>
              <a:gd name="connsiteX68" fmla="*/ 484211 w 582862"/>
              <a:gd name="connsiteY68" fmla="*/ 386545 h 606298"/>
              <a:gd name="connsiteX69" fmla="*/ 484211 w 582862"/>
              <a:gd name="connsiteY69" fmla="*/ 455395 h 606298"/>
              <a:gd name="connsiteX70" fmla="*/ 485399 w 582862"/>
              <a:gd name="connsiteY70" fmla="*/ 457846 h 606298"/>
              <a:gd name="connsiteX71" fmla="*/ 487299 w 582862"/>
              <a:gd name="connsiteY71" fmla="*/ 458478 h 606298"/>
              <a:gd name="connsiteX72" fmla="*/ 488091 w 582862"/>
              <a:gd name="connsiteY72" fmla="*/ 458320 h 606298"/>
              <a:gd name="connsiteX73" fmla="*/ 521106 w 582862"/>
              <a:gd name="connsiteY73" fmla="*/ 449704 h 606298"/>
              <a:gd name="connsiteX74" fmla="*/ 523402 w 582862"/>
              <a:gd name="connsiteY74" fmla="*/ 446700 h 606298"/>
              <a:gd name="connsiteX75" fmla="*/ 523402 w 582862"/>
              <a:gd name="connsiteY75" fmla="*/ 382988 h 606298"/>
              <a:gd name="connsiteX76" fmla="*/ 522373 w 582862"/>
              <a:gd name="connsiteY76" fmla="*/ 380695 h 606298"/>
              <a:gd name="connsiteX77" fmla="*/ 519998 w 582862"/>
              <a:gd name="connsiteY77" fmla="*/ 379905 h 606298"/>
              <a:gd name="connsiteX78" fmla="*/ 565444 w 582862"/>
              <a:gd name="connsiteY78" fmla="*/ 375478 h 606298"/>
              <a:gd name="connsiteX79" fmla="*/ 539475 w 582862"/>
              <a:gd name="connsiteY79" fmla="*/ 378324 h 606298"/>
              <a:gd name="connsiteX80" fmla="*/ 536783 w 582862"/>
              <a:gd name="connsiteY80" fmla="*/ 381407 h 606298"/>
              <a:gd name="connsiteX81" fmla="*/ 536783 w 582862"/>
              <a:gd name="connsiteY81" fmla="*/ 441641 h 606298"/>
              <a:gd name="connsiteX82" fmla="*/ 537970 w 582862"/>
              <a:gd name="connsiteY82" fmla="*/ 444092 h 606298"/>
              <a:gd name="connsiteX83" fmla="*/ 539791 w 582862"/>
              <a:gd name="connsiteY83" fmla="*/ 444724 h 606298"/>
              <a:gd name="connsiteX84" fmla="*/ 540583 w 582862"/>
              <a:gd name="connsiteY84" fmla="*/ 444566 h 606298"/>
              <a:gd name="connsiteX85" fmla="*/ 566552 w 582862"/>
              <a:gd name="connsiteY85" fmla="*/ 437768 h 606298"/>
              <a:gd name="connsiteX86" fmla="*/ 568848 w 582862"/>
              <a:gd name="connsiteY86" fmla="*/ 434843 h 606298"/>
              <a:gd name="connsiteX87" fmla="*/ 568848 w 582862"/>
              <a:gd name="connsiteY87" fmla="*/ 378561 h 606298"/>
              <a:gd name="connsiteX88" fmla="*/ 567819 w 582862"/>
              <a:gd name="connsiteY88" fmla="*/ 376268 h 606298"/>
              <a:gd name="connsiteX89" fmla="*/ 565444 w 582862"/>
              <a:gd name="connsiteY89" fmla="*/ 375478 h 606298"/>
              <a:gd name="connsiteX90" fmla="*/ 324891 w 582862"/>
              <a:gd name="connsiteY90" fmla="*/ 338432 h 606298"/>
              <a:gd name="connsiteX91" fmla="*/ 327108 w 582862"/>
              <a:gd name="connsiteY91" fmla="*/ 339301 h 606298"/>
              <a:gd name="connsiteX92" fmla="*/ 327979 w 582862"/>
              <a:gd name="connsiteY92" fmla="*/ 341514 h 606298"/>
              <a:gd name="connsiteX93" fmla="*/ 327979 w 582862"/>
              <a:gd name="connsiteY93" fmla="*/ 404096 h 606298"/>
              <a:gd name="connsiteX94" fmla="*/ 325208 w 582862"/>
              <a:gd name="connsiteY94" fmla="*/ 407099 h 606298"/>
              <a:gd name="connsiteX95" fmla="*/ 277464 w 582862"/>
              <a:gd name="connsiteY95" fmla="*/ 412235 h 606298"/>
              <a:gd name="connsiteX96" fmla="*/ 277147 w 582862"/>
              <a:gd name="connsiteY96" fmla="*/ 412314 h 606298"/>
              <a:gd name="connsiteX97" fmla="*/ 275088 w 582862"/>
              <a:gd name="connsiteY97" fmla="*/ 411524 h 606298"/>
              <a:gd name="connsiteX98" fmla="*/ 274138 w 582862"/>
              <a:gd name="connsiteY98" fmla="*/ 409232 h 606298"/>
              <a:gd name="connsiteX99" fmla="*/ 274138 w 582862"/>
              <a:gd name="connsiteY99" fmla="*/ 341751 h 606298"/>
              <a:gd name="connsiteX100" fmla="*/ 277147 w 582862"/>
              <a:gd name="connsiteY100" fmla="*/ 338669 h 606298"/>
              <a:gd name="connsiteX101" fmla="*/ 148116 w 582862"/>
              <a:gd name="connsiteY101" fmla="*/ 338404 h 606298"/>
              <a:gd name="connsiteX102" fmla="*/ 145900 w 582862"/>
              <a:gd name="connsiteY102" fmla="*/ 339274 h 606298"/>
              <a:gd name="connsiteX103" fmla="*/ 145029 w 582862"/>
              <a:gd name="connsiteY103" fmla="*/ 341487 h 606298"/>
              <a:gd name="connsiteX104" fmla="*/ 145029 w 582862"/>
              <a:gd name="connsiteY104" fmla="*/ 403856 h 606298"/>
              <a:gd name="connsiteX105" fmla="*/ 147641 w 582862"/>
              <a:gd name="connsiteY105" fmla="*/ 406939 h 606298"/>
              <a:gd name="connsiteX106" fmla="*/ 181528 w 582862"/>
              <a:gd name="connsiteY106" fmla="*/ 411998 h 606298"/>
              <a:gd name="connsiteX107" fmla="*/ 182003 w 582862"/>
              <a:gd name="connsiteY107" fmla="*/ 412077 h 606298"/>
              <a:gd name="connsiteX108" fmla="*/ 183982 w 582862"/>
              <a:gd name="connsiteY108" fmla="*/ 411287 h 606298"/>
              <a:gd name="connsiteX109" fmla="*/ 185091 w 582862"/>
              <a:gd name="connsiteY109" fmla="*/ 408994 h 606298"/>
              <a:gd name="connsiteX110" fmla="*/ 185091 w 582862"/>
              <a:gd name="connsiteY110" fmla="*/ 341724 h 606298"/>
              <a:gd name="connsiteX111" fmla="*/ 182003 w 582862"/>
              <a:gd name="connsiteY111" fmla="*/ 338642 h 606298"/>
              <a:gd name="connsiteX112" fmla="*/ 384814 w 582862"/>
              <a:gd name="connsiteY112" fmla="*/ 338079 h 606298"/>
              <a:gd name="connsiteX113" fmla="*/ 386949 w 582862"/>
              <a:gd name="connsiteY113" fmla="*/ 338949 h 606298"/>
              <a:gd name="connsiteX114" fmla="*/ 387819 w 582862"/>
              <a:gd name="connsiteY114" fmla="*/ 341164 h 606298"/>
              <a:gd name="connsiteX115" fmla="*/ 387819 w 582862"/>
              <a:gd name="connsiteY115" fmla="*/ 397637 h 606298"/>
              <a:gd name="connsiteX116" fmla="*/ 385131 w 582862"/>
              <a:gd name="connsiteY116" fmla="*/ 400642 h 606298"/>
              <a:gd name="connsiteX117" fmla="*/ 346622 w 582862"/>
              <a:gd name="connsiteY117" fmla="*/ 404834 h 606298"/>
              <a:gd name="connsiteX118" fmla="*/ 346306 w 582862"/>
              <a:gd name="connsiteY118" fmla="*/ 404834 h 606298"/>
              <a:gd name="connsiteX119" fmla="*/ 344250 w 582862"/>
              <a:gd name="connsiteY119" fmla="*/ 404043 h 606298"/>
              <a:gd name="connsiteX120" fmla="*/ 343222 w 582862"/>
              <a:gd name="connsiteY120" fmla="*/ 401829 h 606298"/>
              <a:gd name="connsiteX121" fmla="*/ 343222 w 582862"/>
              <a:gd name="connsiteY121" fmla="*/ 341322 h 606298"/>
              <a:gd name="connsiteX122" fmla="*/ 346306 w 582862"/>
              <a:gd name="connsiteY122" fmla="*/ 338316 h 606298"/>
              <a:gd name="connsiteX123" fmla="*/ 433917 w 582862"/>
              <a:gd name="connsiteY123" fmla="*/ 337867 h 606298"/>
              <a:gd name="connsiteX124" fmla="*/ 436133 w 582862"/>
              <a:gd name="connsiteY124" fmla="*/ 338737 h 606298"/>
              <a:gd name="connsiteX125" fmla="*/ 437003 w 582862"/>
              <a:gd name="connsiteY125" fmla="*/ 340872 h 606298"/>
              <a:gd name="connsiteX126" fmla="*/ 437003 w 582862"/>
              <a:gd name="connsiteY126" fmla="*/ 392352 h 606298"/>
              <a:gd name="connsiteX127" fmla="*/ 434313 w 582862"/>
              <a:gd name="connsiteY127" fmla="*/ 395357 h 606298"/>
              <a:gd name="connsiteX128" fmla="*/ 402583 w 582862"/>
              <a:gd name="connsiteY128" fmla="*/ 398757 h 606298"/>
              <a:gd name="connsiteX129" fmla="*/ 402266 w 582862"/>
              <a:gd name="connsiteY129" fmla="*/ 398836 h 606298"/>
              <a:gd name="connsiteX130" fmla="*/ 400209 w 582862"/>
              <a:gd name="connsiteY130" fmla="*/ 398045 h 606298"/>
              <a:gd name="connsiteX131" fmla="*/ 399180 w 582862"/>
              <a:gd name="connsiteY131" fmla="*/ 395752 h 606298"/>
              <a:gd name="connsiteX132" fmla="*/ 399180 w 582862"/>
              <a:gd name="connsiteY132" fmla="*/ 341109 h 606298"/>
              <a:gd name="connsiteX133" fmla="*/ 402266 w 582862"/>
              <a:gd name="connsiteY133" fmla="*/ 338025 h 606298"/>
              <a:gd name="connsiteX134" fmla="*/ 93170 w 582862"/>
              <a:gd name="connsiteY134" fmla="*/ 337772 h 606298"/>
              <a:gd name="connsiteX135" fmla="*/ 91032 w 582862"/>
              <a:gd name="connsiteY135" fmla="*/ 338642 h 606298"/>
              <a:gd name="connsiteX136" fmla="*/ 90082 w 582862"/>
              <a:gd name="connsiteY136" fmla="*/ 340776 h 606298"/>
              <a:gd name="connsiteX137" fmla="*/ 90082 w 582862"/>
              <a:gd name="connsiteY137" fmla="*/ 395556 h 606298"/>
              <a:gd name="connsiteX138" fmla="*/ 92695 w 582862"/>
              <a:gd name="connsiteY138" fmla="*/ 398560 h 606298"/>
              <a:gd name="connsiteX139" fmla="*/ 118347 w 582862"/>
              <a:gd name="connsiteY139" fmla="*/ 402433 h 606298"/>
              <a:gd name="connsiteX140" fmla="*/ 118743 w 582862"/>
              <a:gd name="connsiteY140" fmla="*/ 402512 h 606298"/>
              <a:gd name="connsiteX141" fmla="*/ 120801 w 582862"/>
              <a:gd name="connsiteY141" fmla="*/ 401722 h 606298"/>
              <a:gd name="connsiteX142" fmla="*/ 121831 w 582862"/>
              <a:gd name="connsiteY142" fmla="*/ 399430 h 606298"/>
              <a:gd name="connsiteX143" fmla="*/ 121831 w 582862"/>
              <a:gd name="connsiteY143" fmla="*/ 340934 h 606298"/>
              <a:gd name="connsiteX144" fmla="*/ 118822 w 582862"/>
              <a:gd name="connsiteY144" fmla="*/ 337930 h 606298"/>
              <a:gd name="connsiteX145" fmla="*/ 50574 w 582862"/>
              <a:gd name="connsiteY145" fmla="*/ 337377 h 606298"/>
              <a:gd name="connsiteX146" fmla="*/ 48436 w 582862"/>
              <a:gd name="connsiteY146" fmla="*/ 338325 h 606298"/>
              <a:gd name="connsiteX147" fmla="*/ 47565 w 582862"/>
              <a:gd name="connsiteY147" fmla="*/ 340460 h 606298"/>
              <a:gd name="connsiteX148" fmla="*/ 47565 w 582862"/>
              <a:gd name="connsiteY148" fmla="*/ 389153 h 606298"/>
              <a:gd name="connsiteX149" fmla="*/ 50099 w 582862"/>
              <a:gd name="connsiteY149" fmla="*/ 392157 h 606298"/>
              <a:gd name="connsiteX150" fmla="*/ 70288 w 582862"/>
              <a:gd name="connsiteY150" fmla="*/ 395161 h 606298"/>
              <a:gd name="connsiteX151" fmla="*/ 70763 w 582862"/>
              <a:gd name="connsiteY151" fmla="*/ 395240 h 606298"/>
              <a:gd name="connsiteX152" fmla="*/ 72743 w 582862"/>
              <a:gd name="connsiteY152" fmla="*/ 394449 h 606298"/>
              <a:gd name="connsiteX153" fmla="*/ 73772 w 582862"/>
              <a:gd name="connsiteY153" fmla="*/ 392157 h 606298"/>
              <a:gd name="connsiteX154" fmla="*/ 73772 w 582862"/>
              <a:gd name="connsiteY154" fmla="*/ 340618 h 606298"/>
              <a:gd name="connsiteX155" fmla="*/ 70763 w 582862"/>
              <a:gd name="connsiteY155" fmla="*/ 337535 h 606298"/>
              <a:gd name="connsiteX156" fmla="*/ 540266 w 582862"/>
              <a:gd name="connsiteY156" fmla="*/ 276589 h 606298"/>
              <a:gd name="connsiteX157" fmla="*/ 537812 w 582862"/>
              <a:gd name="connsiteY157" fmla="*/ 277300 h 606298"/>
              <a:gd name="connsiteX158" fmla="*/ 536783 w 582862"/>
              <a:gd name="connsiteY158" fmla="*/ 279593 h 606298"/>
              <a:gd name="connsiteX159" fmla="*/ 536783 w 582862"/>
              <a:gd name="connsiteY159" fmla="*/ 340381 h 606298"/>
              <a:gd name="connsiteX160" fmla="*/ 537654 w 582862"/>
              <a:gd name="connsiteY160" fmla="*/ 342515 h 606298"/>
              <a:gd name="connsiteX161" fmla="*/ 539791 w 582862"/>
              <a:gd name="connsiteY161" fmla="*/ 343384 h 606298"/>
              <a:gd name="connsiteX162" fmla="*/ 539871 w 582862"/>
              <a:gd name="connsiteY162" fmla="*/ 343384 h 606298"/>
              <a:gd name="connsiteX163" fmla="*/ 565840 w 582862"/>
              <a:gd name="connsiteY163" fmla="*/ 343226 h 606298"/>
              <a:gd name="connsiteX164" fmla="*/ 568848 w 582862"/>
              <a:gd name="connsiteY164" fmla="*/ 340223 h 606298"/>
              <a:gd name="connsiteX165" fmla="*/ 568848 w 582862"/>
              <a:gd name="connsiteY165" fmla="*/ 283466 h 606298"/>
              <a:gd name="connsiteX166" fmla="*/ 566236 w 582862"/>
              <a:gd name="connsiteY166" fmla="*/ 280462 h 606298"/>
              <a:gd name="connsiteX167" fmla="*/ 487774 w 582862"/>
              <a:gd name="connsiteY167" fmla="*/ 268684 h 606298"/>
              <a:gd name="connsiteX168" fmla="*/ 485320 w 582862"/>
              <a:gd name="connsiteY168" fmla="*/ 269396 h 606298"/>
              <a:gd name="connsiteX169" fmla="*/ 484211 w 582862"/>
              <a:gd name="connsiteY169" fmla="*/ 271767 h 606298"/>
              <a:gd name="connsiteX170" fmla="*/ 484211 w 582862"/>
              <a:gd name="connsiteY170" fmla="*/ 340618 h 606298"/>
              <a:gd name="connsiteX171" fmla="*/ 485161 w 582862"/>
              <a:gd name="connsiteY171" fmla="*/ 342752 h 606298"/>
              <a:gd name="connsiteX172" fmla="*/ 487299 w 582862"/>
              <a:gd name="connsiteY172" fmla="*/ 343622 h 606298"/>
              <a:gd name="connsiteX173" fmla="*/ 520394 w 582862"/>
              <a:gd name="connsiteY173" fmla="*/ 343464 h 606298"/>
              <a:gd name="connsiteX174" fmla="*/ 523402 w 582862"/>
              <a:gd name="connsiteY174" fmla="*/ 340460 h 606298"/>
              <a:gd name="connsiteX175" fmla="*/ 523402 w 582862"/>
              <a:gd name="connsiteY175" fmla="*/ 276668 h 606298"/>
              <a:gd name="connsiteX176" fmla="*/ 520790 w 582862"/>
              <a:gd name="connsiteY176" fmla="*/ 273664 h 606298"/>
              <a:gd name="connsiteX177" fmla="*/ 69971 w 582862"/>
              <a:gd name="connsiteY177" fmla="*/ 261016 h 606298"/>
              <a:gd name="connsiteX178" fmla="*/ 49940 w 582862"/>
              <a:gd name="connsiteY178" fmla="*/ 265206 h 606298"/>
              <a:gd name="connsiteX179" fmla="*/ 47486 w 582862"/>
              <a:gd name="connsiteY179" fmla="*/ 268131 h 606298"/>
              <a:gd name="connsiteX180" fmla="*/ 47486 w 582862"/>
              <a:gd name="connsiteY180" fmla="*/ 316587 h 606298"/>
              <a:gd name="connsiteX181" fmla="*/ 48515 w 582862"/>
              <a:gd name="connsiteY181" fmla="*/ 318801 h 606298"/>
              <a:gd name="connsiteX182" fmla="*/ 50574 w 582862"/>
              <a:gd name="connsiteY182" fmla="*/ 319591 h 606298"/>
              <a:gd name="connsiteX183" fmla="*/ 50811 w 582862"/>
              <a:gd name="connsiteY183" fmla="*/ 319591 h 606298"/>
              <a:gd name="connsiteX184" fmla="*/ 70763 w 582862"/>
              <a:gd name="connsiteY184" fmla="*/ 318326 h 606298"/>
              <a:gd name="connsiteX185" fmla="*/ 73614 w 582862"/>
              <a:gd name="connsiteY185" fmla="*/ 315243 h 606298"/>
              <a:gd name="connsiteX186" fmla="*/ 73614 w 582862"/>
              <a:gd name="connsiteY186" fmla="*/ 264020 h 606298"/>
              <a:gd name="connsiteX187" fmla="*/ 72505 w 582862"/>
              <a:gd name="connsiteY187" fmla="*/ 261649 h 606298"/>
              <a:gd name="connsiteX188" fmla="*/ 69971 w 582862"/>
              <a:gd name="connsiteY188" fmla="*/ 261016 h 606298"/>
              <a:gd name="connsiteX189" fmla="*/ 402662 w 582862"/>
              <a:gd name="connsiteY189" fmla="*/ 256020 h 606298"/>
              <a:gd name="connsiteX190" fmla="*/ 434392 w 582862"/>
              <a:gd name="connsiteY190" fmla="*/ 260764 h 606298"/>
              <a:gd name="connsiteX191" fmla="*/ 437003 w 582862"/>
              <a:gd name="connsiteY191" fmla="*/ 263769 h 606298"/>
              <a:gd name="connsiteX192" fmla="*/ 437003 w 582862"/>
              <a:gd name="connsiteY192" fmla="*/ 315245 h 606298"/>
              <a:gd name="connsiteX193" fmla="*/ 436054 w 582862"/>
              <a:gd name="connsiteY193" fmla="*/ 317459 h 606298"/>
              <a:gd name="connsiteX194" fmla="*/ 433996 w 582862"/>
              <a:gd name="connsiteY194" fmla="*/ 318250 h 606298"/>
              <a:gd name="connsiteX195" fmla="*/ 433838 w 582862"/>
              <a:gd name="connsiteY195" fmla="*/ 318250 h 606298"/>
              <a:gd name="connsiteX196" fmla="*/ 402108 w 582862"/>
              <a:gd name="connsiteY196" fmla="*/ 316748 h 606298"/>
              <a:gd name="connsiteX197" fmla="*/ 399180 w 582862"/>
              <a:gd name="connsiteY197" fmla="*/ 313743 h 606298"/>
              <a:gd name="connsiteX198" fmla="*/ 399180 w 582862"/>
              <a:gd name="connsiteY198" fmla="*/ 259104 h 606298"/>
              <a:gd name="connsiteX199" fmla="*/ 400288 w 582862"/>
              <a:gd name="connsiteY199" fmla="*/ 256732 h 606298"/>
              <a:gd name="connsiteX200" fmla="*/ 402662 w 582862"/>
              <a:gd name="connsiteY200" fmla="*/ 256020 h 606298"/>
              <a:gd name="connsiteX201" fmla="*/ 118189 w 582862"/>
              <a:gd name="connsiteY201" fmla="*/ 250898 h 606298"/>
              <a:gd name="connsiteX202" fmla="*/ 92536 w 582862"/>
              <a:gd name="connsiteY202" fmla="*/ 256274 h 606298"/>
              <a:gd name="connsiteX203" fmla="*/ 90082 w 582862"/>
              <a:gd name="connsiteY203" fmla="*/ 259277 h 606298"/>
              <a:gd name="connsiteX204" fmla="*/ 90082 w 582862"/>
              <a:gd name="connsiteY204" fmla="*/ 313821 h 606298"/>
              <a:gd name="connsiteX205" fmla="*/ 91032 w 582862"/>
              <a:gd name="connsiteY205" fmla="*/ 316034 h 606298"/>
              <a:gd name="connsiteX206" fmla="*/ 93170 w 582862"/>
              <a:gd name="connsiteY206" fmla="*/ 316824 h 606298"/>
              <a:gd name="connsiteX207" fmla="*/ 93328 w 582862"/>
              <a:gd name="connsiteY207" fmla="*/ 316824 h 606298"/>
              <a:gd name="connsiteX208" fmla="*/ 118980 w 582862"/>
              <a:gd name="connsiteY208" fmla="*/ 315164 h 606298"/>
              <a:gd name="connsiteX209" fmla="*/ 121831 w 582862"/>
              <a:gd name="connsiteY209" fmla="*/ 312161 h 606298"/>
              <a:gd name="connsiteX210" fmla="*/ 121831 w 582862"/>
              <a:gd name="connsiteY210" fmla="*/ 253902 h 606298"/>
              <a:gd name="connsiteX211" fmla="*/ 120722 w 582862"/>
              <a:gd name="connsiteY211" fmla="*/ 251531 h 606298"/>
              <a:gd name="connsiteX212" fmla="*/ 118189 w 582862"/>
              <a:gd name="connsiteY212" fmla="*/ 250898 h 606298"/>
              <a:gd name="connsiteX213" fmla="*/ 346781 w 582862"/>
              <a:gd name="connsiteY213" fmla="*/ 247693 h 606298"/>
              <a:gd name="connsiteX214" fmla="*/ 385210 w 582862"/>
              <a:gd name="connsiteY214" fmla="*/ 253464 h 606298"/>
              <a:gd name="connsiteX215" fmla="*/ 387819 w 582862"/>
              <a:gd name="connsiteY215" fmla="*/ 256468 h 606298"/>
              <a:gd name="connsiteX216" fmla="*/ 387819 w 582862"/>
              <a:gd name="connsiteY216" fmla="*/ 312909 h 606298"/>
              <a:gd name="connsiteX217" fmla="*/ 386870 w 582862"/>
              <a:gd name="connsiteY217" fmla="*/ 315123 h 606298"/>
              <a:gd name="connsiteX218" fmla="*/ 384814 w 582862"/>
              <a:gd name="connsiteY218" fmla="*/ 315992 h 606298"/>
              <a:gd name="connsiteX219" fmla="*/ 384656 w 582862"/>
              <a:gd name="connsiteY219" fmla="*/ 315992 h 606298"/>
              <a:gd name="connsiteX220" fmla="*/ 346148 w 582862"/>
              <a:gd name="connsiteY220" fmla="*/ 314174 h 606298"/>
              <a:gd name="connsiteX221" fmla="*/ 343222 w 582862"/>
              <a:gd name="connsiteY221" fmla="*/ 311170 h 606298"/>
              <a:gd name="connsiteX222" fmla="*/ 343222 w 582862"/>
              <a:gd name="connsiteY222" fmla="*/ 250776 h 606298"/>
              <a:gd name="connsiteX223" fmla="*/ 344329 w 582862"/>
              <a:gd name="connsiteY223" fmla="*/ 248405 h 606298"/>
              <a:gd name="connsiteX224" fmla="*/ 346781 w 582862"/>
              <a:gd name="connsiteY224" fmla="*/ 247693 h 606298"/>
              <a:gd name="connsiteX225" fmla="*/ 181370 w 582862"/>
              <a:gd name="connsiteY225" fmla="*/ 237697 h 606298"/>
              <a:gd name="connsiteX226" fmla="*/ 147483 w 582862"/>
              <a:gd name="connsiteY226" fmla="*/ 244812 h 606298"/>
              <a:gd name="connsiteX227" fmla="*/ 145029 w 582862"/>
              <a:gd name="connsiteY227" fmla="*/ 247815 h 606298"/>
              <a:gd name="connsiteX228" fmla="*/ 145029 w 582862"/>
              <a:gd name="connsiteY228" fmla="*/ 310184 h 606298"/>
              <a:gd name="connsiteX229" fmla="*/ 145979 w 582862"/>
              <a:gd name="connsiteY229" fmla="*/ 312477 h 606298"/>
              <a:gd name="connsiteX230" fmla="*/ 148116 w 582862"/>
              <a:gd name="connsiteY230" fmla="*/ 313267 h 606298"/>
              <a:gd name="connsiteX231" fmla="*/ 148275 w 582862"/>
              <a:gd name="connsiteY231" fmla="*/ 313267 h 606298"/>
              <a:gd name="connsiteX232" fmla="*/ 182241 w 582862"/>
              <a:gd name="connsiteY232" fmla="*/ 311054 h 606298"/>
              <a:gd name="connsiteX233" fmla="*/ 185091 w 582862"/>
              <a:gd name="connsiteY233" fmla="*/ 308050 h 606298"/>
              <a:gd name="connsiteX234" fmla="*/ 185091 w 582862"/>
              <a:gd name="connsiteY234" fmla="*/ 240701 h 606298"/>
              <a:gd name="connsiteX235" fmla="*/ 183903 w 582862"/>
              <a:gd name="connsiteY235" fmla="*/ 238330 h 606298"/>
              <a:gd name="connsiteX236" fmla="*/ 181370 w 582862"/>
              <a:gd name="connsiteY236" fmla="*/ 237697 h 606298"/>
              <a:gd name="connsiteX237" fmla="*/ 277622 w 582862"/>
              <a:gd name="connsiteY237" fmla="*/ 237390 h 606298"/>
              <a:gd name="connsiteX238" fmla="*/ 325366 w 582862"/>
              <a:gd name="connsiteY238" fmla="*/ 244502 h 606298"/>
              <a:gd name="connsiteX239" fmla="*/ 327979 w 582862"/>
              <a:gd name="connsiteY239" fmla="*/ 247504 h 606298"/>
              <a:gd name="connsiteX240" fmla="*/ 327979 w 582862"/>
              <a:gd name="connsiteY240" fmla="*/ 310087 h 606298"/>
              <a:gd name="connsiteX241" fmla="*/ 327029 w 582862"/>
              <a:gd name="connsiteY241" fmla="*/ 312300 h 606298"/>
              <a:gd name="connsiteX242" fmla="*/ 324891 w 582862"/>
              <a:gd name="connsiteY242" fmla="*/ 313169 h 606298"/>
              <a:gd name="connsiteX243" fmla="*/ 324733 w 582862"/>
              <a:gd name="connsiteY243" fmla="*/ 313169 h 606298"/>
              <a:gd name="connsiteX244" fmla="*/ 276989 w 582862"/>
              <a:gd name="connsiteY244" fmla="*/ 310957 h 606298"/>
              <a:gd name="connsiteX245" fmla="*/ 274138 w 582862"/>
              <a:gd name="connsiteY245" fmla="*/ 307954 h 606298"/>
              <a:gd name="connsiteX246" fmla="*/ 274138 w 582862"/>
              <a:gd name="connsiteY246" fmla="*/ 240393 h 606298"/>
              <a:gd name="connsiteX247" fmla="*/ 275168 w 582862"/>
              <a:gd name="connsiteY247" fmla="*/ 238101 h 606298"/>
              <a:gd name="connsiteX248" fmla="*/ 277622 w 582862"/>
              <a:gd name="connsiteY248" fmla="*/ 237390 h 606298"/>
              <a:gd name="connsiteX249" fmla="*/ 345656 w 582862"/>
              <a:gd name="connsiteY249" fmla="*/ 26718 h 606298"/>
              <a:gd name="connsiteX250" fmla="*/ 230695 w 582862"/>
              <a:gd name="connsiteY250" fmla="*/ 198727 h 606298"/>
              <a:gd name="connsiteX251" fmla="*/ 230695 w 582862"/>
              <a:gd name="connsiteY251" fmla="*/ 584086 h 606298"/>
              <a:gd name="connsiteX252" fmla="*/ 453016 w 582862"/>
              <a:gd name="connsiteY252" fmla="*/ 503299 h 606298"/>
              <a:gd name="connsiteX253" fmla="*/ 453016 w 582862"/>
              <a:gd name="connsiteY253" fmla="*/ 221809 h 606298"/>
              <a:gd name="connsiteX254" fmla="*/ 346369 w 582862"/>
              <a:gd name="connsiteY254" fmla="*/ 0 h 606298"/>
              <a:gd name="connsiteX255" fmla="*/ 346685 w 582862"/>
              <a:gd name="connsiteY255" fmla="*/ 0 h 606298"/>
              <a:gd name="connsiteX256" fmla="*/ 346844 w 582862"/>
              <a:gd name="connsiteY256" fmla="*/ 0 h 606298"/>
              <a:gd name="connsiteX257" fmla="*/ 348031 w 582862"/>
              <a:gd name="connsiteY257" fmla="*/ 158 h 606298"/>
              <a:gd name="connsiteX258" fmla="*/ 348190 w 582862"/>
              <a:gd name="connsiteY258" fmla="*/ 158 h 606298"/>
              <a:gd name="connsiteX259" fmla="*/ 349377 w 582862"/>
              <a:gd name="connsiteY259" fmla="*/ 474 h 606298"/>
              <a:gd name="connsiteX260" fmla="*/ 349773 w 582862"/>
              <a:gd name="connsiteY260" fmla="*/ 632 h 606298"/>
              <a:gd name="connsiteX261" fmla="*/ 350644 w 582862"/>
              <a:gd name="connsiteY261" fmla="*/ 1028 h 606298"/>
              <a:gd name="connsiteX262" fmla="*/ 351040 w 582862"/>
              <a:gd name="connsiteY262" fmla="*/ 1265 h 606298"/>
              <a:gd name="connsiteX263" fmla="*/ 351911 w 582862"/>
              <a:gd name="connsiteY263" fmla="*/ 1818 h 606298"/>
              <a:gd name="connsiteX264" fmla="*/ 352148 w 582862"/>
              <a:gd name="connsiteY264" fmla="*/ 1976 h 606298"/>
              <a:gd name="connsiteX265" fmla="*/ 353178 w 582862"/>
              <a:gd name="connsiteY265" fmla="*/ 2925 h 606298"/>
              <a:gd name="connsiteX266" fmla="*/ 353257 w 582862"/>
              <a:gd name="connsiteY266" fmla="*/ 3004 h 606298"/>
              <a:gd name="connsiteX267" fmla="*/ 353415 w 582862"/>
              <a:gd name="connsiteY267" fmla="*/ 3241 h 606298"/>
              <a:gd name="connsiteX268" fmla="*/ 354049 w 582862"/>
              <a:gd name="connsiteY268" fmla="*/ 4032 h 606298"/>
              <a:gd name="connsiteX269" fmla="*/ 354286 w 582862"/>
              <a:gd name="connsiteY269" fmla="*/ 4427 h 606298"/>
              <a:gd name="connsiteX270" fmla="*/ 354445 w 582862"/>
              <a:gd name="connsiteY270" fmla="*/ 4743 h 606298"/>
              <a:gd name="connsiteX271" fmla="*/ 468218 w 582862"/>
              <a:gd name="connsiteY271" fmla="*/ 211612 h 606298"/>
              <a:gd name="connsiteX272" fmla="*/ 575974 w 582862"/>
              <a:gd name="connsiteY272" fmla="*/ 238725 h 606298"/>
              <a:gd name="connsiteX273" fmla="*/ 582862 w 582862"/>
              <a:gd name="connsiteY273" fmla="*/ 247578 h 606298"/>
              <a:gd name="connsiteX274" fmla="*/ 582862 w 582862"/>
              <a:gd name="connsiteY274" fmla="*/ 469150 h 606298"/>
              <a:gd name="connsiteX275" fmla="*/ 576845 w 582862"/>
              <a:gd name="connsiteY275" fmla="*/ 477766 h 606298"/>
              <a:gd name="connsiteX276" fmla="*/ 465288 w 582862"/>
              <a:gd name="connsiteY276" fmla="*/ 518318 h 606298"/>
              <a:gd name="connsiteX277" fmla="*/ 224678 w 582862"/>
              <a:gd name="connsiteY277" fmla="*/ 605745 h 606298"/>
              <a:gd name="connsiteX278" fmla="*/ 224124 w 582862"/>
              <a:gd name="connsiteY278" fmla="*/ 605982 h 606298"/>
              <a:gd name="connsiteX279" fmla="*/ 223965 w 582862"/>
              <a:gd name="connsiteY279" fmla="*/ 605982 h 606298"/>
              <a:gd name="connsiteX280" fmla="*/ 222936 w 582862"/>
              <a:gd name="connsiteY280" fmla="*/ 606219 h 606298"/>
              <a:gd name="connsiteX281" fmla="*/ 222619 w 582862"/>
              <a:gd name="connsiteY281" fmla="*/ 606219 h 606298"/>
              <a:gd name="connsiteX282" fmla="*/ 221511 w 582862"/>
              <a:gd name="connsiteY282" fmla="*/ 606298 h 606298"/>
              <a:gd name="connsiteX283" fmla="*/ 220323 w 582862"/>
              <a:gd name="connsiteY283" fmla="*/ 606219 h 606298"/>
              <a:gd name="connsiteX284" fmla="*/ 219928 w 582862"/>
              <a:gd name="connsiteY284" fmla="*/ 606140 h 606298"/>
              <a:gd name="connsiteX285" fmla="*/ 219057 w 582862"/>
              <a:gd name="connsiteY285" fmla="*/ 605982 h 606298"/>
              <a:gd name="connsiteX286" fmla="*/ 218661 w 582862"/>
              <a:gd name="connsiteY286" fmla="*/ 605824 h 606298"/>
              <a:gd name="connsiteX287" fmla="*/ 217711 w 582862"/>
              <a:gd name="connsiteY287" fmla="*/ 605429 h 606298"/>
              <a:gd name="connsiteX288" fmla="*/ 217473 w 582862"/>
              <a:gd name="connsiteY288" fmla="*/ 605350 h 606298"/>
              <a:gd name="connsiteX289" fmla="*/ 217394 w 582862"/>
              <a:gd name="connsiteY289" fmla="*/ 605350 h 606298"/>
              <a:gd name="connsiteX290" fmla="*/ 28484 w 582862"/>
              <a:gd name="connsiteY290" fmla="*/ 508911 h 606298"/>
              <a:gd name="connsiteX291" fmla="*/ 23496 w 582862"/>
              <a:gd name="connsiteY291" fmla="*/ 500769 h 606298"/>
              <a:gd name="connsiteX292" fmla="*/ 23496 w 582862"/>
              <a:gd name="connsiteY292" fmla="*/ 261096 h 606298"/>
              <a:gd name="connsiteX293" fmla="*/ 11620 w 582862"/>
              <a:gd name="connsiteY293" fmla="*/ 264416 h 606298"/>
              <a:gd name="connsiteX294" fmla="*/ 9166 w 582862"/>
              <a:gd name="connsiteY294" fmla="*/ 264732 h 606298"/>
              <a:gd name="connsiteX295" fmla="*/ 1644 w 582862"/>
              <a:gd name="connsiteY295" fmla="*/ 260779 h 606298"/>
              <a:gd name="connsiteX296" fmla="*/ 1802 w 582862"/>
              <a:gd name="connsiteY296" fmla="*/ 250187 h 606298"/>
              <a:gd name="connsiteX297" fmla="*/ 85886 w 582862"/>
              <a:gd name="connsiteY297" fmla="*/ 135646 h 606298"/>
              <a:gd name="connsiteX298" fmla="*/ 88973 w 582862"/>
              <a:gd name="connsiteY298" fmla="*/ 132880 h 606298"/>
              <a:gd name="connsiteX299" fmla="*/ 342173 w 582862"/>
              <a:gd name="connsiteY299" fmla="*/ 1028 h 606298"/>
              <a:gd name="connsiteX300" fmla="*/ 342252 w 582862"/>
              <a:gd name="connsiteY300" fmla="*/ 1028 h 606298"/>
              <a:gd name="connsiteX301" fmla="*/ 343518 w 582862"/>
              <a:gd name="connsiteY301" fmla="*/ 474 h 606298"/>
              <a:gd name="connsiteX302" fmla="*/ 343835 w 582862"/>
              <a:gd name="connsiteY302" fmla="*/ 395 h 606298"/>
              <a:gd name="connsiteX303" fmla="*/ 344944 w 582862"/>
              <a:gd name="connsiteY303" fmla="*/ 79 h 606298"/>
              <a:gd name="connsiteX304" fmla="*/ 345260 w 582862"/>
              <a:gd name="connsiteY304" fmla="*/ 79 h 606298"/>
              <a:gd name="connsiteX305" fmla="*/ 346369 w 582862"/>
              <a:gd name="connsiteY305" fmla="*/ 0 h 606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</a:cxnLst>
            <a:rect l="l" t="t" r="r" b="b"/>
            <a:pathLst>
              <a:path w="582862" h="606298">
                <a:moveTo>
                  <a:pt x="148750" y="432393"/>
                </a:moveTo>
                <a:cubicBezTo>
                  <a:pt x="147879" y="432234"/>
                  <a:pt x="146929" y="432393"/>
                  <a:pt x="146216" y="433025"/>
                </a:cubicBezTo>
                <a:cubicBezTo>
                  <a:pt x="145504" y="433578"/>
                  <a:pt x="145029" y="434448"/>
                  <a:pt x="145029" y="435396"/>
                </a:cubicBezTo>
                <a:lnTo>
                  <a:pt x="145029" y="497528"/>
                </a:lnTo>
                <a:cubicBezTo>
                  <a:pt x="145029" y="498793"/>
                  <a:pt x="145820" y="499979"/>
                  <a:pt x="147087" y="500374"/>
                </a:cubicBezTo>
                <a:lnTo>
                  <a:pt x="180974" y="512863"/>
                </a:lnTo>
                <a:cubicBezTo>
                  <a:pt x="181290" y="512942"/>
                  <a:pt x="181686" y="513021"/>
                  <a:pt x="182003" y="513021"/>
                </a:cubicBezTo>
                <a:cubicBezTo>
                  <a:pt x="182636" y="513021"/>
                  <a:pt x="183270" y="512863"/>
                  <a:pt x="183745" y="512468"/>
                </a:cubicBezTo>
                <a:cubicBezTo>
                  <a:pt x="184616" y="511915"/>
                  <a:pt x="185091" y="510966"/>
                  <a:pt x="185091" y="509939"/>
                </a:cubicBezTo>
                <a:lnTo>
                  <a:pt x="185091" y="442985"/>
                </a:lnTo>
                <a:cubicBezTo>
                  <a:pt x="185091" y="441562"/>
                  <a:pt x="184062" y="440297"/>
                  <a:pt x="182716" y="439981"/>
                </a:cubicBezTo>
                <a:close/>
                <a:moveTo>
                  <a:pt x="324416" y="432371"/>
                </a:moveTo>
                <a:cubicBezTo>
                  <a:pt x="325287" y="432213"/>
                  <a:pt x="326237" y="432450"/>
                  <a:pt x="326871" y="433004"/>
                </a:cubicBezTo>
                <a:cubicBezTo>
                  <a:pt x="327583" y="433636"/>
                  <a:pt x="327979" y="434506"/>
                  <a:pt x="327979" y="435376"/>
                </a:cubicBezTo>
                <a:lnTo>
                  <a:pt x="327979" y="497998"/>
                </a:lnTo>
                <a:cubicBezTo>
                  <a:pt x="327979" y="499343"/>
                  <a:pt x="327029" y="500608"/>
                  <a:pt x="325683" y="500924"/>
                </a:cubicBezTo>
                <a:lnTo>
                  <a:pt x="277939" y="513496"/>
                </a:lnTo>
                <a:cubicBezTo>
                  <a:pt x="277701" y="513575"/>
                  <a:pt x="277385" y="513575"/>
                  <a:pt x="277147" y="513575"/>
                </a:cubicBezTo>
                <a:cubicBezTo>
                  <a:pt x="276514" y="513575"/>
                  <a:pt x="275801" y="513338"/>
                  <a:pt x="275326" y="512943"/>
                </a:cubicBezTo>
                <a:cubicBezTo>
                  <a:pt x="274534" y="512389"/>
                  <a:pt x="274138" y="511440"/>
                  <a:pt x="274138" y="510491"/>
                </a:cubicBezTo>
                <a:lnTo>
                  <a:pt x="274138" y="442966"/>
                </a:lnTo>
                <a:cubicBezTo>
                  <a:pt x="274138" y="441464"/>
                  <a:pt x="275168" y="440199"/>
                  <a:pt x="276672" y="439962"/>
                </a:cubicBezTo>
                <a:close/>
                <a:moveTo>
                  <a:pt x="384340" y="422845"/>
                </a:moveTo>
                <a:cubicBezTo>
                  <a:pt x="385210" y="422687"/>
                  <a:pt x="386080" y="422924"/>
                  <a:pt x="386791" y="423557"/>
                </a:cubicBezTo>
                <a:cubicBezTo>
                  <a:pt x="387424" y="424110"/>
                  <a:pt x="387819" y="424980"/>
                  <a:pt x="387819" y="425850"/>
                </a:cubicBezTo>
                <a:lnTo>
                  <a:pt x="387819" y="482306"/>
                </a:lnTo>
                <a:cubicBezTo>
                  <a:pt x="387819" y="483730"/>
                  <a:pt x="386870" y="484916"/>
                  <a:pt x="385526" y="485232"/>
                </a:cubicBezTo>
                <a:lnTo>
                  <a:pt x="347097" y="495353"/>
                </a:lnTo>
                <a:cubicBezTo>
                  <a:pt x="346860" y="495432"/>
                  <a:pt x="346543" y="495511"/>
                  <a:pt x="346306" y="495511"/>
                </a:cubicBezTo>
                <a:cubicBezTo>
                  <a:pt x="345674" y="495511"/>
                  <a:pt x="344962" y="495274"/>
                  <a:pt x="344408" y="494879"/>
                </a:cubicBezTo>
                <a:cubicBezTo>
                  <a:pt x="343697" y="494246"/>
                  <a:pt x="343222" y="493376"/>
                  <a:pt x="343222" y="492427"/>
                </a:cubicBezTo>
                <a:lnTo>
                  <a:pt x="343222" y="432017"/>
                </a:lnTo>
                <a:cubicBezTo>
                  <a:pt x="343222" y="430515"/>
                  <a:pt x="344329" y="429250"/>
                  <a:pt x="345832" y="429013"/>
                </a:cubicBezTo>
                <a:close/>
                <a:moveTo>
                  <a:pt x="94040" y="419903"/>
                </a:moveTo>
                <a:cubicBezTo>
                  <a:pt x="93170" y="419745"/>
                  <a:pt x="92219" y="419903"/>
                  <a:pt x="91507" y="420535"/>
                </a:cubicBezTo>
                <a:cubicBezTo>
                  <a:pt x="90794" y="421089"/>
                  <a:pt x="90398" y="421958"/>
                  <a:pt x="90398" y="422907"/>
                </a:cubicBezTo>
                <a:lnTo>
                  <a:pt x="90398" y="531993"/>
                </a:lnTo>
                <a:cubicBezTo>
                  <a:pt x="90398" y="533179"/>
                  <a:pt x="91032" y="534206"/>
                  <a:pt x="92061" y="534760"/>
                </a:cubicBezTo>
                <a:lnTo>
                  <a:pt x="117397" y="547724"/>
                </a:lnTo>
                <a:cubicBezTo>
                  <a:pt x="117793" y="547961"/>
                  <a:pt x="118347" y="548040"/>
                  <a:pt x="118822" y="548040"/>
                </a:cubicBezTo>
                <a:cubicBezTo>
                  <a:pt x="119376" y="548040"/>
                  <a:pt x="119851" y="547882"/>
                  <a:pt x="120405" y="547565"/>
                </a:cubicBezTo>
                <a:cubicBezTo>
                  <a:pt x="121276" y="547012"/>
                  <a:pt x="121831" y="546064"/>
                  <a:pt x="121831" y="544957"/>
                </a:cubicBezTo>
                <a:lnTo>
                  <a:pt x="121831" y="428519"/>
                </a:lnTo>
                <a:cubicBezTo>
                  <a:pt x="121831" y="427096"/>
                  <a:pt x="120801" y="425911"/>
                  <a:pt x="119455" y="425594"/>
                </a:cubicBezTo>
                <a:close/>
                <a:moveTo>
                  <a:pt x="433522" y="415012"/>
                </a:moveTo>
                <a:cubicBezTo>
                  <a:pt x="434392" y="414854"/>
                  <a:pt x="435262" y="415091"/>
                  <a:pt x="435975" y="415644"/>
                </a:cubicBezTo>
                <a:cubicBezTo>
                  <a:pt x="436608" y="416277"/>
                  <a:pt x="437003" y="417067"/>
                  <a:pt x="437003" y="418015"/>
                </a:cubicBezTo>
                <a:lnTo>
                  <a:pt x="437003" y="469382"/>
                </a:lnTo>
                <a:cubicBezTo>
                  <a:pt x="437003" y="470805"/>
                  <a:pt x="436054" y="471990"/>
                  <a:pt x="434709" y="472306"/>
                </a:cubicBezTo>
                <a:lnTo>
                  <a:pt x="403058" y="480683"/>
                </a:lnTo>
                <a:cubicBezTo>
                  <a:pt x="402820" y="480683"/>
                  <a:pt x="402504" y="480762"/>
                  <a:pt x="402266" y="480762"/>
                </a:cubicBezTo>
                <a:cubicBezTo>
                  <a:pt x="401554" y="480762"/>
                  <a:pt x="400921" y="480525"/>
                  <a:pt x="400367" y="480130"/>
                </a:cubicBezTo>
                <a:cubicBezTo>
                  <a:pt x="399655" y="479577"/>
                  <a:pt x="399180" y="478628"/>
                  <a:pt x="399180" y="477680"/>
                </a:cubicBezTo>
                <a:lnTo>
                  <a:pt x="399180" y="423073"/>
                </a:lnTo>
                <a:cubicBezTo>
                  <a:pt x="399180" y="421571"/>
                  <a:pt x="400288" y="420307"/>
                  <a:pt x="401791" y="420070"/>
                </a:cubicBezTo>
                <a:close/>
                <a:moveTo>
                  <a:pt x="51207" y="410338"/>
                </a:moveTo>
                <a:cubicBezTo>
                  <a:pt x="50336" y="410180"/>
                  <a:pt x="49386" y="410338"/>
                  <a:pt x="48674" y="410971"/>
                </a:cubicBezTo>
                <a:cubicBezTo>
                  <a:pt x="47961" y="411524"/>
                  <a:pt x="47486" y="412393"/>
                  <a:pt x="47486" y="413342"/>
                </a:cubicBezTo>
                <a:lnTo>
                  <a:pt x="47486" y="461719"/>
                </a:lnTo>
                <a:cubicBezTo>
                  <a:pt x="47486" y="462984"/>
                  <a:pt x="48278" y="464170"/>
                  <a:pt x="49545" y="464565"/>
                </a:cubicBezTo>
                <a:lnTo>
                  <a:pt x="69576" y="471917"/>
                </a:lnTo>
                <a:cubicBezTo>
                  <a:pt x="69892" y="472075"/>
                  <a:pt x="70209" y="472154"/>
                  <a:pt x="70605" y="472154"/>
                </a:cubicBezTo>
                <a:cubicBezTo>
                  <a:pt x="71238" y="472154"/>
                  <a:pt x="71793" y="471917"/>
                  <a:pt x="72347" y="471600"/>
                </a:cubicBezTo>
                <a:cubicBezTo>
                  <a:pt x="73138" y="470968"/>
                  <a:pt x="73614" y="470098"/>
                  <a:pt x="73614" y="469071"/>
                </a:cubicBezTo>
                <a:lnTo>
                  <a:pt x="73614" y="417769"/>
                </a:lnTo>
                <a:cubicBezTo>
                  <a:pt x="73614" y="416346"/>
                  <a:pt x="72663" y="415160"/>
                  <a:pt x="71238" y="414844"/>
                </a:cubicBezTo>
                <a:close/>
                <a:moveTo>
                  <a:pt x="519998" y="379905"/>
                </a:moveTo>
                <a:lnTo>
                  <a:pt x="486982" y="383462"/>
                </a:lnTo>
                <a:cubicBezTo>
                  <a:pt x="485399" y="383699"/>
                  <a:pt x="484211" y="384964"/>
                  <a:pt x="484211" y="386545"/>
                </a:cubicBezTo>
                <a:lnTo>
                  <a:pt x="484211" y="455395"/>
                </a:lnTo>
                <a:cubicBezTo>
                  <a:pt x="484211" y="456344"/>
                  <a:pt x="484686" y="457214"/>
                  <a:pt x="485399" y="457846"/>
                </a:cubicBezTo>
                <a:cubicBezTo>
                  <a:pt x="485953" y="458241"/>
                  <a:pt x="486666" y="458478"/>
                  <a:pt x="487299" y="458478"/>
                </a:cubicBezTo>
                <a:cubicBezTo>
                  <a:pt x="487536" y="458478"/>
                  <a:pt x="487774" y="458399"/>
                  <a:pt x="488091" y="458320"/>
                </a:cubicBezTo>
                <a:lnTo>
                  <a:pt x="521106" y="449704"/>
                </a:lnTo>
                <a:cubicBezTo>
                  <a:pt x="522452" y="449309"/>
                  <a:pt x="523402" y="448123"/>
                  <a:pt x="523402" y="446700"/>
                </a:cubicBezTo>
                <a:lnTo>
                  <a:pt x="523402" y="382988"/>
                </a:lnTo>
                <a:cubicBezTo>
                  <a:pt x="523402" y="382118"/>
                  <a:pt x="523007" y="381248"/>
                  <a:pt x="522373" y="380695"/>
                </a:cubicBezTo>
                <a:cubicBezTo>
                  <a:pt x="521740" y="380142"/>
                  <a:pt x="520869" y="379826"/>
                  <a:pt x="519998" y="379905"/>
                </a:cubicBezTo>
                <a:close/>
                <a:moveTo>
                  <a:pt x="565444" y="375478"/>
                </a:moveTo>
                <a:lnTo>
                  <a:pt x="539475" y="378324"/>
                </a:lnTo>
                <a:cubicBezTo>
                  <a:pt x="537970" y="378482"/>
                  <a:pt x="536783" y="379826"/>
                  <a:pt x="536783" y="381407"/>
                </a:cubicBezTo>
                <a:lnTo>
                  <a:pt x="536783" y="441641"/>
                </a:lnTo>
                <a:cubicBezTo>
                  <a:pt x="536783" y="442590"/>
                  <a:pt x="537179" y="443459"/>
                  <a:pt x="537970" y="444092"/>
                </a:cubicBezTo>
                <a:cubicBezTo>
                  <a:pt x="538525" y="444487"/>
                  <a:pt x="539158" y="444724"/>
                  <a:pt x="539791" y="444724"/>
                </a:cubicBezTo>
                <a:cubicBezTo>
                  <a:pt x="540108" y="444724"/>
                  <a:pt x="540346" y="444645"/>
                  <a:pt x="540583" y="444566"/>
                </a:cubicBezTo>
                <a:lnTo>
                  <a:pt x="566552" y="437768"/>
                </a:lnTo>
                <a:cubicBezTo>
                  <a:pt x="567898" y="437452"/>
                  <a:pt x="568848" y="436187"/>
                  <a:pt x="568848" y="434843"/>
                </a:cubicBezTo>
                <a:lnTo>
                  <a:pt x="568848" y="378561"/>
                </a:lnTo>
                <a:cubicBezTo>
                  <a:pt x="568848" y="377691"/>
                  <a:pt x="568532" y="376822"/>
                  <a:pt x="567819" y="376268"/>
                </a:cubicBezTo>
                <a:cubicBezTo>
                  <a:pt x="567186" y="375715"/>
                  <a:pt x="566315" y="375399"/>
                  <a:pt x="565444" y="375478"/>
                </a:cubicBezTo>
                <a:close/>
                <a:moveTo>
                  <a:pt x="324891" y="338432"/>
                </a:moveTo>
                <a:cubicBezTo>
                  <a:pt x="325683" y="338511"/>
                  <a:pt x="326475" y="338748"/>
                  <a:pt x="327108" y="339301"/>
                </a:cubicBezTo>
                <a:cubicBezTo>
                  <a:pt x="327663" y="339933"/>
                  <a:pt x="327979" y="340645"/>
                  <a:pt x="327979" y="341514"/>
                </a:cubicBezTo>
                <a:lnTo>
                  <a:pt x="327979" y="404096"/>
                </a:lnTo>
                <a:cubicBezTo>
                  <a:pt x="327979" y="405677"/>
                  <a:pt x="326792" y="406941"/>
                  <a:pt x="325208" y="407099"/>
                </a:cubicBezTo>
                <a:lnTo>
                  <a:pt x="277464" y="412235"/>
                </a:lnTo>
                <a:cubicBezTo>
                  <a:pt x="277385" y="412314"/>
                  <a:pt x="277305" y="412314"/>
                  <a:pt x="277147" y="412314"/>
                </a:cubicBezTo>
                <a:cubicBezTo>
                  <a:pt x="276434" y="412314"/>
                  <a:pt x="275643" y="411998"/>
                  <a:pt x="275088" y="411524"/>
                </a:cubicBezTo>
                <a:cubicBezTo>
                  <a:pt x="274455" y="410892"/>
                  <a:pt x="274138" y="410102"/>
                  <a:pt x="274138" y="409232"/>
                </a:cubicBezTo>
                <a:lnTo>
                  <a:pt x="274138" y="341751"/>
                </a:lnTo>
                <a:cubicBezTo>
                  <a:pt x="274138" y="340012"/>
                  <a:pt x="275484" y="338669"/>
                  <a:pt x="277147" y="338669"/>
                </a:cubicBezTo>
                <a:close/>
                <a:moveTo>
                  <a:pt x="148116" y="338404"/>
                </a:moveTo>
                <a:cubicBezTo>
                  <a:pt x="147246" y="338404"/>
                  <a:pt x="146533" y="338721"/>
                  <a:pt x="145900" y="339274"/>
                </a:cubicBezTo>
                <a:cubicBezTo>
                  <a:pt x="145345" y="339906"/>
                  <a:pt x="145029" y="340618"/>
                  <a:pt x="145029" y="341487"/>
                </a:cubicBezTo>
                <a:lnTo>
                  <a:pt x="145029" y="403856"/>
                </a:lnTo>
                <a:cubicBezTo>
                  <a:pt x="145029" y="405358"/>
                  <a:pt x="146137" y="406702"/>
                  <a:pt x="147641" y="406939"/>
                </a:cubicBezTo>
                <a:lnTo>
                  <a:pt x="181528" y="411998"/>
                </a:lnTo>
                <a:cubicBezTo>
                  <a:pt x="181686" y="412077"/>
                  <a:pt x="181845" y="412077"/>
                  <a:pt x="182003" y="412077"/>
                </a:cubicBezTo>
                <a:cubicBezTo>
                  <a:pt x="182716" y="412077"/>
                  <a:pt x="183428" y="411761"/>
                  <a:pt x="183982" y="411287"/>
                </a:cubicBezTo>
                <a:cubicBezTo>
                  <a:pt x="184695" y="410733"/>
                  <a:pt x="185091" y="409864"/>
                  <a:pt x="185091" y="408994"/>
                </a:cubicBezTo>
                <a:lnTo>
                  <a:pt x="185091" y="341724"/>
                </a:lnTo>
                <a:cubicBezTo>
                  <a:pt x="185091" y="339985"/>
                  <a:pt x="183666" y="338642"/>
                  <a:pt x="182003" y="338642"/>
                </a:cubicBezTo>
                <a:close/>
                <a:moveTo>
                  <a:pt x="384814" y="338079"/>
                </a:moveTo>
                <a:cubicBezTo>
                  <a:pt x="385605" y="338079"/>
                  <a:pt x="386396" y="338395"/>
                  <a:pt x="386949" y="338949"/>
                </a:cubicBezTo>
                <a:cubicBezTo>
                  <a:pt x="387503" y="339582"/>
                  <a:pt x="387819" y="340294"/>
                  <a:pt x="387819" y="341164"/>
                </a:cubicBezTo>
                <a:lnTo>
                  <a:pt x="387819" y="397637"/>
                </a:lnTo>
                <a:cubicBezTo>
                  <a:pt x="387819" y="399218"/>
                  <a:pt x="386633" y="400484"/>
                  <a:pt x="385131" y="400642"/>
                </a:cubicBezTo>
                <a:lnTo>
                  <a:pt x="346622" y="404834"/>
                </a:lnTo>
                <a:cubicBezTo>
                  <a:pt x="346543" y="404834"/>
                  <a:pt x="346385" y="404834"/>
                  <a:pt x="346306" y="404834"/>
                </a:cubicBezTo>
                <a:cubicBezTo>
                  <a:pt x="345594" y="404834"/>
                  <a:pt x="344804" y="404597"/>
                  <a:pt x="344250" y="404043"/>
                </a:cubicBezTo>
                <a:cubicBezTo>
                  <a:pt x="343618" y="403489"/>
                  <a:pt x="343222" y="402619"/>
                  <a:pt x="343222" y="401829"/>
                </a:cubicBezTo>
                <a:lnTo>
                  <a:pt x="343222" y="341322"/>
                </a:lnTo>
                <a:cubicBezTo>
                  <a:pt x="343222" y="339661"/>
                  <a:pt x="344646" y="338316"/>
                  <a:pt x="346306" y="338316"/>
                </a:cubicBezTo>
                <a:close/>
                <a:moveTo>
                  <a:pt x="433917" y="337867"/>
                </a:moveTo>
                <a:cubicBezTo>
                  <a:pt x="434709" y="337867"/>
                  <a:pt x="435579" y="338183"/>
                  <a:pt x="436133" y="338737"/>
                </a:cubicBezTo>
                <a:cubicBezTo>
                  <a:pt x="436687" y="339290"/>
                  <a:pt x="437003" y="340081"/>
                  <a:pt x="437003" y="340872"/>
                </a:cubicBezTo>
                <a:lnTo>
                  <a:pt x="437003" y="392352"/>
                </a:lnTo>
                <a:cubicBezTo>
                  <a:pt x="437003" y="393854"/>
                  <a:pt x="435816" y="395198"/>
                  <a:pt x="434313" y="395357"/>
                </a:cubicBezTo>
                <a:lnTo>
                  <a:pt x="402583" y="398757"/>
                </a:lnTo>
                <a:cubicBezTo>
                  <a:pt x="402504" y="398836"/>
                  <a:pt x="402345" y="398836"/>
                  <a:pt x="402266" y="398836"/>
                </a:cubicBezTo>
                <a:cubicBezTo>
                  <a:pt x="401475" y="398836"/>
                  <a:pt x="400763" y="398520"/>
                  <a:pt x="400209" y="398045"/>
                </a:cubicBezTo>
                <a:cubicBezTo>
                  <a:pt x="399576" y="397413"/>
                  <a:pt x="399180" y="396622"/>
                  <a:pt x="399180" y="395752"/>
                </a:cubicBezTo>
                <a:lnTo>
                  <a:pt x="399180" y="341109"/>
                </a:lnTo>
                <a:cubicBezTo>
                  <a:pt x="399180" y="339370"/>
                  <a:pt x="400525" y="338025"/>
                  <a:pt x="402266" y="338025"/>
                </a:cubicBezTo>
                <a:close/>
                <a:moveTo>
                  <a:pt x="93170" y="337772"/>
                </a:moveTo>
                <a:cubicBezTo>
                  <a:pt x="92299" y="337772"/>
                  <a:pt x="91586" y="338088"/>
                  <a:pt x="91032" y="338642"/>
                </a:cubicBezTo>
                <a:cubicBezTo>
                  <a:pt x="90398" y="339195"/>
                  <a:pt x="90082" y="339985"/>
                  <a:pt x="90082" y="340776"/>
                </a:cubicBezTo>
                <a:lnTo>
                  <a:pt x="90082" y="395556"/>
                </a:lnTo>
                <a:cubicBezTo>
                  <a:pt x="90082" y="397058"/>
                  <a:pt x="91190" y="398323"/>
                  <a:pt x="92695" y="398560"/>
                </a:cubicBezTo>
                <a:lnTo>
                  <a:pt x="118347" y="402433"/>
                </a:lnTo>
                <a:cubicBezTo>
                  <a:pt x="118505" y="402433"/>
                  <a:pt x="118584" y="402512"/>
                  <a:pt x="118743" y="402512"/>
                </a:cubicBezTo>
                <a:cubicBezTo>
                  <a:pt x="119535" y="402512"/>
                  <a:pt x="120168" y="402196"/>
                  <a:pt x="120801" y="401722"/>
                </a:cubicBezTo>
                <a:cubicBezTo>
                  <a:pt x="121435" y="401169"/>
                  <a:pt x="121831" y="400299"/>
                  <a:pt x="121831" y="399430"/>
                </a:cubicBezTo>
                <a:lnTo>
                  <a:pt x="121831" y="340934"/>
                </a:lnTo>
                <a:cubicBezTo>
                  <a:pt x="121831" y="339274"/>
                  <a:pt x="120485" y="337930"/>
                  <a:pt x="118822" y="337930"/>
                </a:cubicBezTo>
                <a:close/>
                <a:moveTo>
                  <a:pt x="50574" y="337377"/>
                </a:moveTo>
                <a:cubicBezTo>
                  <a:pt x="49782" y="337377"/>
                  <a:pt x="48990" y="337772"/>
                  <a:pt x="48436" y="338325"/>
                </a:cubicBezTo>
                <a:cubicBezTo>
                  <a:pt x="47882" y="338879"/>
                  <a:pt x="47565" y="339669"/>
                  <a:pt x="47565" y="340460"/>
                </a:cubicBezTo>
                <a:lnTo>
                  <a:pt x="47565" y="389153"/>
                </a:lnTo>
                <a:cubicBezTo>
                  <a:pt x="47565" y="390655"/>
                  <a:pt x="48674" y="391920"/>
                  <a:pt x="50099" y="392157"/>
                </a:cubicBezTo>
                <a:lnTo>
                  <a:pt x="70288" y="395161"/>
                </a:lnTo>
                <a:cubicBezTo>
                  <a:pt x="70447" y="395240"/>
                  <a:pt x="70605" y="395240"/>
                  <a:pt x="70763" y="395240"/>
                </a:cubicBezTo>
                <a:cubicBezTo>
                  <a:pt x="71476" y="395240"/>
                  <a:pt x="72188" y="395003"/>
                  <a:pt x="72743" y="394449"/>
                </a:cubicBezTo>
                <a:cubicBezTo>
                  <a:pt x="73376" y="393896"/>
                  <a:pt x="73772" y="393106"/>
                  <a:pt x="73772" y="392157"/>
                </a:cubicBezTo>
                <a:lnTo>
                  <a:pt x="73772" y="340618"/>
                </a:lnTo>
                <a:cubicBezTo>
                  <a:pt x="73772" y="338879"/>
                  <a:pt x="72426" y="337535"/>
                  <a:pt x="70763" y="337535"/>
                </a:cubicBezTo>
                <a:close/>
                <a:moveTo>
                  <a:pt x="540266" y="276589"/>
                </a:moveTo>
                <a:cubicBezTo>
                  <a:pt x="539396" y="276431"/>
                  <a:pt x="538525" y="276668"/>
                  <a:pt x="537812" y="277300"/>
                </a:cubicBezTo>
                <a:cubicBezTo>
                  <a:pt x="537179" y="277854"/>
                  <a:pt x="536783" y="278723"/>
                  <a:pt x="536783" y="279593"/>
                </a:cubicBezTo>
                <a:lnTo>
                  <a:pt x="536783" y="340381"/>
                </a:lnTo>
                <a:cubicBezTo>
                  <a:pt x="536783" y="341171"/>
                  <a:pt x="537100" y="341883"/>
                  <a:pt x="537654" y="342515"/>
                </a:cubicBezTo>
                <a:cubicBezTo>
                  <a:pt x="538208" y="343068"/>
                  <a:pt x="539000" y="343384"/>
                  <a:pt x="539791" y="343384"/>
                </a:cubicBezTo>
                <a:lnTo>
                  <a:pt x="539871" y="343384"/>
                </a:lnTo>
                <a:lnTo>
                  <a:pt x="565840" y="343226"/>
                </a:lnTo>
                <a:cubicBezTo>
                  <a:pt x="567502" y="343226"/>
                  <a:pt x="568848" y="341883"/>
                  <a:pt x="568848" y="340223"/>
                </a:cubicBezTo>
                <a:lnTo>
                  <a:pt x="568848" y="283466"/>
                </a:lnTo>
                <a:cubicBezTo>
                  <a:pt x="568848" y="281964"/>
                  <a:pt x="567740" y="280620"/>
                  <a:pt x="566236" y="280462"/>
                </a:cubicBezTo>
                <a:close/>
                <a:moveTo>
                  <a:pt x="487774" y="268684"/>
                </a:moveTo>
                <a:cubicBezTo>
                  <a:pt x="486903" y="268605"/>
                  <a:pt x="485953" y="268842"/>
                  <a:pt x="485320" y="269396"/>
                </a:cubicBezTo>
                <a:cubicBezTo>
                  <a:pt x="484607" y="270028"/>
                  <a:pt x="484211" y="270898"/>
                  <a:pt x="484211" y="271767"/>
                </a:cubicBezTo>
                <a:lnTo>
                  <a:pt x="484211" y="340618"/>
                </a:lnTo>
                <a:cubicBezTo>
                  <a:pt x="484211" y="341408"/>
                  <a:pt x="484607" y="342199"/>
                  <a:pt x="485161" y="342752"/>
                </a:cubicBezTo>
                <a:cubicBezTo>
                  <a:pt x="485715" y="343305"/>
                  <a:pt x="486507" y="343622"/>
                  <a:pt x="487299" y="343622"/>
                </a:cubicBezTo>
                <a:lnTo>
                  <a:pt x="520394" y="343464"/>
                </a:lnTo>
                <a:cubicBezTo>
                  <a:pt x="522056" y="343464"/>
                  <a:pt x="523402" y="342120"/>
                  <a:pt x="523402" y="340460"/>
                </a:cubicBezTo>
                <a:lnTo>
                  <a:pt x="523402" y="276668"/>
                </a:lnTo>
                <a:cubicBezTo>
                  <a:pt x="523402" y="275166"/>
                  <a:pt x="522294" y="273901"/>
                  <a:pt x="520790" y="273664"/>
                </a:cubicBezTo>
                <a:close/>
                <a:moveTo>
                  <a:pt x="69971" y="261016"/>
                </a:moveTo>
                <a:lnTo>
                  <a:pt x="49940" y="265206"/>
                </a:lnTo>
                <a:cubicBezTo>
                  <a:pt x="48515" y="265443"/>
                  <a:pt x="47486" y="266708"/>
                  <a:pt x="47486" y="268131"/>
                </a:cubicBezTo>
                <a:lnTo>
                  <a:pt x="47486" y="316587"/>
                </a:lnTo>
                <a:cubicBezTo>
                  <a:pt x="47486" y="317378"/>
                  <a:pt x="47882" y="318168"/>
                  <a:pt x="48515" y="318801"/>
                </a:cubicBezTo>
                <a:cubicBezTo>
                  <a:pt x="49069" y="319354"/>
                  <a:pt x="49782" y="319591"/>
                  <a:pt x="50574" y="319591"/>
                </a:cubicBezTo>
                <a:lnTo>
                  <a:pt x="50811" y="319591"/>
                </a:lnTo>
                <a:lnTo>
                  <a:pt x="70763" y="318326"/>
                </a:lnTo>
                <a:cubicBezTo>
                  <a:pt x="72426" y="318168"/>
                  <a:pt x="73614" y="316903"/>
                  <a:pt x="73614" y="315243"/>
                </a:cubicBezTo>
                <a:lnTo>
                  <a:pt x="73614" y="264020"/>
                </a:lnTo>
                <a:cubicBezTo>
                  <a:pt x="73614" y="263072"/>
                  <a:pt x="73218" y="262202"/>
                  <a:pt x="72505" y="261649"/>
                </a:cubicBezTo>
                <a:cubicBezTo>
                  <a:pt x="71793" y="261016"/>
                  <a:pt x="70842" y="260779"/>
                  <a:pt x="69971" y="261016"/>
                </a:cubicBezTo>
                <a:close/>
                <a:moveTo>
                  <a:pt x="402662" y="256020"/>
                </a:moveTo>
                <a:lnTo>
                  <a:pt x="434392" y="260764"/>
                </a:lnTo>
                <a:cubicBezTo>
                  <a:pt x="435895" y="261002"/>
                  <a:pt x="437003" y="262267"/>
                  <a:pt x="437003" y="263769"/>
                </a:cubicBezTo>
                <a:lnTo>
                  <a:pt x="437003" y="315245"/>
                </a:lnTo>
                <a:cubicBezTo>
                  <a:pt x="437003" y="316036"/>
                  <a:pt x="436687" y="316827"/>
                  <a:pt x="436054" y="317459"/>
                </a:cubicBezTo>
                <a:cubicBezTo>
                  <a:pt x="435500" y="317934"/>
                  <a:pt x="434788" y="318250"/>
                  <a:pt x="433996" y="318250"/>
                </a:cubicBezTo>
                <a:cubicBezTo>
                  <a:pt x="433917" y="318250"/>
                  <a:pt x="433917" y="318250"/>
                  <a:pt x="433838" y="318250"/>
                </a:cubicBezTo>
                <a:lnTo>
                  <a:pt x="402108" y="316748"/>
                </a:lnTo>
                <a:cubicBezTo>
                  <a:pt x="400446" y="316669"/>
                  <a:pt x="399180" y="315324"/>
                  <a:pt x="399180" y="313743"/>
                </a:cubicBezTo>
                <a:lnTo>
                  <a:pt x="399180" y="259104"/>
                </a:lnTo>
                <a:cubicBezTo>
                  <a:pt x="399180" y="258155"/>
                  <a:pt x="399576" y="257364"/>
                  <a:pt x="400288" y="256732"/>
                </a:cubicBezTo>
                <a:cubicBezTo>
                  <a:pt x="400921" y="256178"/>
                  <a:pt x="401791" y="255941"/>
                  <a:pt x="402662" y="256020"/>
                </a:cubicBezTo>
                <a:close/>
                <a:moveTo>
                  <a:pt x="118189" y="250898"/>
                </a:moveTo>
                <a:lnTo>
                  <a:pt x="92536" y="256274"/>
                </a:lnTo>
                <a:cubicBezTo>
                  <a:pt x="91111" y="256590"/>
                  <a:pt x="90082" y="257855"/>
                  <a:pt x="90082" y="259277"/>
                </a:cubicBezTo>
                <a:lnTo>
                  <a:pt x="90082" y="313821"/>
                </a:lnTo>
                <a:cubicBezTo>
                  <a:pt x="90082" y="314611"/>
                  <a:pt x="90478" y="315402"/>
                  <a:pt x="91032" y="316034"/>
                </a:cubicBezTo>
                <a:cubicBezTo>
                  <a:pt x="91586" y="316508"/>
                  <a:pt x="92378" y="316824"/>
                  <a:pt x="93170" y="316824"/>
                </a:cubicBezTo>
                <a:cubicBezTo>
                  <a:pt x="93249" y="316824"/>
                  <a:pt x="93328" y="316824"/>
                  <a:pt x="93328" y="316824"/>
                </a:cubicBezTo>
                <a:lnTo>
                  <a:pt x="118980" y="315164"/>
                </a:lnTo>
                <a:cubicBezTo>
                  <a:pt x="120564" y="315085"/>
                  <a:pt x="121831" y="313742"/>
                  <a:pt x="121831" y="312161"/>
                </a:cubicBezTo>
                <a:lnTo>
                  <a:pt x="121831" y="253902"/>
                </a:lnTo>
                <a:cubicBezTo>
                  <a:pt x="121831" y="253033"/>
                  <a:pt x="121435" y="252084"/>
                  <a:pt x="120722" y="251531"/>
                </a:cubicBezTo>
                <a:cubicBezTo>
                  <a:pt x="120010" y="250977"/>
                  <a:pt x="119060" y="250740"/>
                  <a:pt x="118189" y="250898"/>
                </a:cubicBezTo>
                <a:close/>
                <a:moveTo>
                  <a:pt x="346781" y="247693"/>
                </a:moveTo>
                <a:lnTo>
                  <a:pt x="385210" y="253464"/>
                </a:lnTo>
                <a:cubicBezTo>
                  <a:pt x="386712" y="253701"/>
                  <a:pt x="387819" y="254966"/>
                  <a:pt x="387819" y="256468"/>
                </a:cubicBezTo>
                <a:lnTo>
                  <a:pt x="387819" y="312909"/>
                </a:lnTo>
                <a:cubicBezTo>
                  <a:pt x="387819" y="313779"/>
                  <a:pt x="387503" y="314569"/>
                  <a:pt x="386870" y="315123"/>
                </a:cubicBezTo>
                <a:cubicBezTo>
                  <a:pt x="386317" y="315676"/>
                  <a:pt x="385526" y="315992"/>
                  <a:pt x="384814" y="315992"/>
                </a:cubicBezTo>
                <a:lnTo>
                  <a:pt x="384656" y="315992"/>
                </a:lnTo>
                <a:lnTo>
                  <a:pt x="346148" y="314174"/>
                </a:lnTo>
                <a:cubicBezTo>
                  <a:pt x="344566" y="314095"/>
                  <a:pt x="343222" y="312751"/>
                  <a:pt x="343222" y="311170"/>
                </a:cubicBezTo>
                <a:lnTo>
                  <a:pt x="343222" y="250776"/>
                </a:lnTo>
                <a:cubicBezTo>
                  <a:pt x="343222" y="249907"/>
                  <a:pt x="343618" y="249037"/>
                  <a:pt x="344329" y="248405"/>
                </a:cubicBezTo>
                <a:cubicBezTo>
                  <a:pt x="344962" y="247851"/>
                  <a:pt x="345832" y="247614"/>
                  <a:pt x="346781" y="247693"/>
                </a:cubicBezTo>
                <a:close/>
                <a:moveTo>
                  <a:pt x="181370" y="237697"/>
                </a:moveTo>
                <a:lnTo>
                  <a:pt x="147483" y="244812"/>
                </a:lnTo>
                <a:cubicBezTo>
                  <a:pt x="146058" y="245128"/>
                  <a:pt x="145029" y="246314"/>
                  <a:pt x="145029" y="247815"/>
                </a:cubicBezTo>
                <a:lnTo>
                  <a:pt x="145029" y="310184"/>
                </a:lnTo>
                <a:cubicBezTo>
                  <a:pt x="145029" y="311054"/>
                  <a:pt x="145425" y="311844"/>
                  <a:pt x="145979" y="312477"/>
                </a:cubicBezTo>
                <a:cubicBezTo>
                  <a:pt x="146533" y="312951"/>
                  <a:pt x="147325" y="313267"/>
                  <a:pt x="148116" y="313267"/>
                </a:cubicBezTo>
                <a:lnTo>
                  <a:pt x="148275" y="313267"/>
                </a:lnTo>
                <a:lnTo>
                  <a:pt x="182241" y="311054"/>
                </a:lnTo>
                <a:cubicBezTo>
                  <a:pt x="183824" y="310975"/>
                  <a:pt x="185091" y="309631"/>
                  <a:pt x="185091" y="308050"/>
                </a:cubicBezTo>
                <a:lnTo>
                  <a:pt x="185091" y="240701"/>
                </a:lnTo>
                <a:cubicBezTo>
                  <a:pt x="185091" y="239753"/>
                  <a:pt x="184616" y="238883"/>
                  <a:pt x="183903" y="238330"/>
                </a:cubicBezTo>
                <a:cubicBezTo>
                  <a:pt x="183191" y="237776"/>
                  <a:pt x="182241" y="237539"/>
                  <a:pt x="181370" y="237697"/>
                </a:cubicBezTo>
                <a:close/>
                <a:moveTo>
                  <a:pt x="277622" y="237390"/>
                </a:moveTo>
                <a:lnTo>
                  <a:pt x="325366" y="244502"/>
                </a:lnTo>
                <a:cubicBezTo>
                  <a:pt x="326871" y="244739"/>
                  <a:pt x="327979" y="246003"/>
                  <a:pt x="327979" y="247504"/>
                </a:cubicBezTo>
                <a:lnTo>
                  <a:pt x="327979" y="310087"/>
                </a:lnTo>
                <a:cubicBezTo>
                  <a:pt x="327979" y="310957"/>
                  <a:pt x="327663" y="311747"/>
                  <a:pt x="327029" y="312300"/>
                </a:cubicBezTo>
                <a:cubicBezTo>
                  <a:pt x="326475" y="312853"/>
                  <a:pt x="325683" y="313169"/>
                  <a:pt x="324891" y="313169"/>
                </a:cubicBezTo>
                <a:lnTo>
                  <a:pt x="324733" y="313169"/>
                </a:lnTo>
                <a:lnTo>
                  <a:pt x="276989" y="310957"/>
                </a:lnTo>
                <a:cubicBezTo>
                  <a:pt x="275405" y="310878"/>
                  <a:pt x="274138" y="309534"/>
                  <a:pt x="274138" y="307954"/>
                </a:cubicBezTo>
                <a:lnTo>
                  <a:pt x="274138" y="240393"/>
                </a:lnTo>
                <a:cubicBezTo>
                  <a:pt x="274138" y="239524"/>
                  <a:pt x="274455" y="238733"/>
                  <a:pt x="275168" y="238101"/>
                </a:cubicBezTo>
                <a:cubicBezTo>
                  <a:pt x="275801" y="237548"/>
                  <a:pt x="276751" y="237311"/>
                  <a:pt x="277622" y="237390"/>
                </a:cubicBezTo>
                <a:close/>
                <a:moveTo>
                  <a:pt x="345656" y="26718"/>
                </a:moveTo>
                <a:lnTo>
                  <a:pt x="230695" y="198727"/>
                </a:lnTo>
                <a:lnTo>
                  <a:pt x="230695" y="584086"/>
                </a:lnTo>
                <a:lnTo>
                  <a:pt x="453016" y="503299"/>
                </a:lnTo>
                <a:lnTo>
                  <a:pt x="453016" y="221809"/>
                </a:lnTo>
                <a:close/>
                <a:moveTo>
                  <a:pt x="346369" y="0"/>
                </a:moveTo>
                <a:lnTo>
                  <a:pt x="346685" y="0"/>
                </a:lnTo>
                <a:lnTo>
                  <a:pt x="346844" y="0"/>
                </a:lnTo>
                <a:cubicBezTo>
                  <a:pt x="347240" y="0"/>
                  <a:pt x="347636" y="79"/>
                  <a:pt x="348031" y="158"/>
                </a:cubicBezTo>
                <a:cubicBezTo>
                  <a:pt x="348111" y="158"/>
                  <a:pt x="348111" y="158"/>
                  <a:pt x="348190" y="158"/>
                </a:cubicBezTo>
                <a:cubicBezTo>
                  <a:pt x="348586" y="237"/>
                  <a:pt x="348982" y="316"/>
                  <a:pt x="349377" y="474"/>
                </a:cubicBezTo>
                <a:cubicBezTo>
                  <a:pt x="349457" y="553"/>
                  <a:pt x="349615" y="553"/>
                  <a:pt x="349773" y="632"/>
                </a:cubicBezTo>
                <a:cubicBezTo>
                  <a:pt x="350090" y="711"/>
                  <a:pt x="350327" y="870"/>
                  <a:pt x="350644" y="1028"/>
                </a:cubicBezTo>
                <a:cubicBezTo>
                  <a:pt x="350723" y="1107"/>
                  <a:pt x="350882" y="1186"/>
                  <a:pt x="351040" y="1265"/>
                </a:cubicBezTo>
                <a:cubicBezTo>
                  <a:pt x="351357" y="1423"/>
                  <a:pt x="351673" y="1581"/>
                  <a:pt x="351911" y="1818"/>
                </a:cubicBezTo>
                <a:cubicBezTo>
                  <a:pt x="351990" y="1897"/>
                  <a:pt x="352069" y="1976"/>
                  <a:pt x="352148" y="1976"/>
                </a:cubicBezTo>
                <a:cubicBezTo>
                  <a:pt x="352544" y="2292"/>
                  <a:pt x="352861" y="2609"/>
                  <a:pt x="353178" y="2925"/>
                </a:cubicBezTo>
                <a:cubicBezTo>
                  <a:pt x="353178" y="3004"/>
                  <a:pt x="353178" y="3004"/>
                  <a:pt x="353257" y="3004"/>
                </a:cubicBezTo>
                <a:cubicBezTo>
                  <a:pt x="353336" y="3083"/>
                  <a:pt x="353336" y="3162"/>
                  <a:pt x="353415" y="3241"/>
                </a:cubicBezTo>
                <a:cubicBezTo>
                  <a:pt x="353653" y="3478"/>
                  <a:pt x="353811" y="3794"/>
                  <a:pt x="354049" y="4032"/>
                </a:cubicBezTo>
                <a:cubicBezTo>
                  <a:pt x="354128" y="4190"/>
                  <a:pt x="354207" y="4348"/>
                  <a:pt x="354286" y="4427"/>
                </a:cubicBezTo>
                <a:cubicBezTo>
                  <a:pt x="354365" y="4506"/>
                  <a:pt x="354445" y="4664"/>
                  <a:pt x="354445" y="4743"/>
                </a:cubicBezTo>
                <a:lnTo>
                  <a:pt x="468218" y="211612"/>
                </a:lnTo>
                <a:lnTo>
                  <a:pt x="575974" y="238725"/>
                </a:lnTo>
                <a:cubicBezTo>
                  <a:pt x="580012" y="239753"/>
                  <a:pt x="582862" y="243389"/>
                  <a:pt x="582862" y="247578"/>
                </a:cubicBezTo>
                <a:lnTo>
                  <a:pt x="582862" y="469150"/>
                </a:lnTo>
                <a:cubicBezTo>
                  <a:pt x="582862" y="473023"/>
                  <a:pt x="580487" y="476422"/>
                  <a:pt x="576845" y="477766"/>
                </a:cubicBezTo>
                <a:lnTo>
                  <a:pt x="465288" y="518318"/>
                </a:lnTo>
                <a:lnTo>
                  <a:pt x="224678" y="605745"/>
                </a:lnTo>
                <a:cubicBezTo>
                  <a:pt x="224520" y="605824"/>
                  <a:pt x="224361" y="605903"/>
                  <a:pt x="224124" y="605982"/>
                </a:cubicBezTo>
                <a:cubicBezTo>
                  <a:pt x="224045" y="605982"/>
                  <a:pt x="224045" y="605982"/>
                  <a:pt x="223965" y="605982"/>
                </a:cubicBezTo>
                <a:cubicBezTo>
                  <a:pt x="223649" y="606061"/>
                  <a:pt x="223253" y="606140"/>
                  <a:pt x="222936" y="606219"/>
                </a:cubicBezTo>
                <a:cubicBezTo>
                  <a:pt x="222778" y="606219"/>
                  <a:pt x="222778" y="606219"/>
                  <a:pt x="222619" y="606219"/>
                </a:cubicBezTo>
                <a:cubicBezTo>
                  <a:pt x="222303" y="606298"/>
                  <a:pt x="221907" y="606298"/>
                  <a:pt x="221511" y="606298"/>
                </a:cubicBezTo>
                <a:cubicBezTo>
                  <a:pt x="221115" y="606298"/>
                  <a:pt x="220719" y="606298"/>
                  <a:pt x="220323" y="606219"/>
                </a:cubicBezTo>
                <a:cubicBezTo>
                  <a:pt x="220165" y="606219"/>
                  <a:pt x="220086" y="606140"/>
                  <a:pt x="219928" y="606140"/>
                </a:cubicBezTo>
                <a:cubicBezTo>
                  <a:pt x="219611" y="606061"/>
                  <a:pt x="219373" y="605982"/>
                  <a:pt x="219057" y="605982"/>
                </a:cubicBezTo>
                <a:cubicBezTo>
                  <a:pt x="218898" y="605903"/>
                  <a:pt x="218740" y="605903"/>
                  <a:pt x="218661" y="605824"/>
                </a:cubicBezTo>
                <a:cubicBezTo>
                  <a:pt x="218344" y="605745"/>
                  <a:pt x="218027" y="605587"/>
                  <a:pt x="217711" y="605429"/>
                </a:cubicBezTo>
                <a:cubicBezTo>
                  <a:pt x="217631" y="605429"/>
                  <a:pt x="217552" y="605350"/>
                  <a:pt x="217473" y="605350"/>
                </a:cubicBezTo>
                <a:cubicBezTo>
                  <a:pt x="217394" y="605350"/>
                  <a:pt x="217394" y="605350"/>
                  <a:pt x="217394" y="605350"/>
                </a:cubicBezTo>
                <a:lnTo>
                  <a:pt x="28484" y="508911"/>
                </a:lnTo>
                <a:cubicBezTo>
                  <a:pt x="25476" y="507330"/>
                  <a:pt x="23496" y="504168"/>
                  <a:pt x="23496" y="500769"/>
                </a:cubicBezTo>
                <a:lnTo>
                  <a:pt x="23496" y="261096"/>
                </a:lnTo>
                <a:lnTo>
                  <a:pt x="11620" y="264416"/>
                </a:lnTo>
                <a:cubicBezTo>
                  <a:pt x="10828" y="264653"/>
                  <a:pt x="9957" y="264732"/>
                  <a:pt x="9166" y="264732"/>
                </a:cubicBezTo>
                <a:cubicBezTo>
                  <a:pt x="6236" y="264732"/>
                  <a:pt x="3386" y="263309"/>
                  <a:pt x="1644" y="260779"/>
                </a:cubicBezTo>
                <a:cubicBezTo>
                  <a:pt x="-573" y="257617"/>
                  <a:pt x="-573" y="253349"/>
                  <a:pt x="1802" y="250187"/>
                </a:cubicBezTo>
                <a:lnTo>
                  <a:pt x="85886" y="135646"/>
                </a:lnTo>
                <a:cubicBezTo>
                  <a:pt x="86677" y="134461"/>
                  <a:pt x="87786" y="133591"/>
                  <a:pt x="88973" y="132880"/>
                </a:cubicBezTo>
                <a:lnTo>
                  <a:pt x="342173" y="1028"/>
                </a:lnTo>
                <a:cubicBezTo>
                  <a:pt x="342173" y="1028"/>
                  <a:pt x="342173" y="1028"/>
                  <a:pt x="342252" y="1028"/>
                </a:cubicBezTo>
                <a:cubicBezTo>
                  <a:pt x="342648" y="791"/>
                  <a:pt x="343123" y="632"/>
                  <a:pt x="343518" y="474"/>
                </a:cubicBezTo>
                <a:cubicBezTo>
                  <a:pt x="343677" y="395"/>
                  <a:pt x="343756" y="395"/>
                  <a:pt x="343835" y="395"/>
                </a:cubicBezTo>
                <a:cubicBezTo>
                  <a:pt x="344152" y="237"/>
                  <a:pt x="344548" y="158"/>
                  <a:pt x="344944" y="79"/>
                </a:cubicBezTo>
                <a:cubicBezTo>
                  <a:pt x="345023" y="79"/>
                  <a:pt x="345181" y="79"/>
                  <a:pt x="345260" y="79"/>
                </a:cubicBezTo>
                <a:cubicBezTo>
                  <a:pt x="345656" y="0"/>
                  <a:pt x="345973" y="0"/>
                  <a:pt x="346369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</p:sp>
      <p:sp>
        <p:nvSpPr>
          <p:cNvPr id="24" name="iŝlïḓé"/>
          <p:cNvSpPr/>
          <p:nvPr/>
        </p:nvSpPr>
        <p:spPr>
          <a:xfrm>
            <a:off x="5104520" y="4798389"/>
            <a:ext cx="700249" cy="594228"/>
          </a:xfrm>
          <a:custGeom>
            <a:avLst/>
            <a:gdLst>
              <a:gd name="connsiteX0" fmla="*/ 54222 w 585452"/>
              <a:gd name="connsiteY0" fmla="*/ 339785 h 597115"/>
              <a:gd name="connsiteX1" fmla="*/ 231863 w 585452"/>
              <a:gd name="connsiteY1" fmla="*/ 478484 h 597115"/>
              <a:gd name="connsiteX2" fmla="*/ 236511 w 585452"/>
              <a:gd name="connsiteY2" fmla="*/ 476421 h 597115"/>
              <a:gd name="connsiteX3" fmla="*/ 230314 w 585452"/>
              <a:gd name="connsiteY3" fmla="*/ 474359 h 597115"/>
              <a:gd name="connsiteX4" fmla="*/ 182289 w 585452"/>
              <a:gd name="connsiteY4" fmla="*/ 420736 h 597115"/>
              <a:gd name="connsiteX5" fmla="*/ 54222 w 585452"/>
              <a:gd name="connsiteY5" fmla="*/ 339785 h 597115"/>
              <a:gd name="connsiteX6" fmla="*/ 47508 w 585452"/>
              <a:gd name="connsiteY6" fmla="*/ 201087 h 597115"/>
              <a:gd name="connsiteX7" fmla="*/ 39246 w 585452"/>
              <a:gd name="connsiteY7" fmla="*/ 259866 h 597115"/>
              <a:gd name="connsiteX8" fmla="*/ 39246 w 585452"/>
              <a:gd name="connsiteY8" fmla="*/ 260897 h 597115"/>
              <a:gd name="connsiteX9" fmla="*/ 161116 w 585452"/>
              <a:gd name="connsiteY9" fmla="*/ 384643 h 597115"/>
              <a:gd name="connsiteX10" fmla="*/ 131681 w 585452"/>
              <a:gd name="connsiteY10" fmla="*/ 276881 h 597115"/>
              <a:gd name="connsiteX11" fmla="*/ 47508 w 585452"/>
              <a:gd name="connsiteY11" fmla="*/ 201087 h 597115"/>
              <a:gd name="connsiteX12" fmla="*/ 116189 w 585452"/>
              <a:gd name="connsiteY12" fmla="*/ 92809 h 597115"/>
              <a:gd name="connsiteX13" fmla="*/ 58869 w 585452"/>
              <a:gd name="connsiteY13" fmla="*/ 169635 h 597115"/>
              <a:gd name="connsiteX14" fmla="*/ 131165 w 585452"/>
              <a:gd name="connsiteY14" fmla="*/ 246460 h 597115"/>
              <a:gd name="connsiteX15" fmla="*/ 149755 w 585452"/>
              <a:gd name="connsiteY15" fmla="*/ 149526 h 597115"/>
              <a:gd name="connsiteX16" fmla="*/ 116189 w 585452"/>
              <a:gd name="connsiteY16" fmla="*/ 92809 h 597115"/>
              <a:gd name="connsiteX17" fmla="*/ 221535 w 585452"/>
              <a:gd name="connsiteY17" fmla="*/ 42795 h 597115"/>
              <a:gd name="connsiteX18" fmla="*/ 141493 w 585452"/>
              <a:gd name="connsiteY18" fmla="*/ 74247 h 597115"/>
              <a:gd name="connsiteX19" fmla="*/ 163182 w 585452"/>
              <a:gd name="connsiteY19" fmla="*/ 119621 h 597115"/>
              <a:gd name="connsiteX20" fmla="*/ 221535 w 585452"/>
              <a:gd name="connsiteY20" fmla="*/ 42795 h 597115"/>
              <a:gd name="connsiteX21" fmla="*/ 496052 w 585452"/>
              <a:gd name="connsiteY21" fmla="*/ 42574 h 597115"/>
              <a:gd name="connsiteX22" fmla="*/ 574240 w 585452"/>
              <a:gd name="connsiteY22" fmla="*/ 399614 h 597115"/>
              <a:gd name="connsiteX23" fmla="*/ 343397 w 585452"/>
              <a:gd name="connsiteY23" fmla="*/ 479027 h 597115"/>
              <a:gd name="connsiteX24" fmla="*/ 374382 w 585452"/>
              <a:gd name="connsiteY24" fmla="*/ 417147 h 597115"/>
              <a:gd name="connsiteX25" fmla="*/ 444100 w 585452"/>
              <a:gd name="connsiteY25" fmla="*/ 402708 h 597115"/>
              <a:gd name="connsiteX26" fmla="*/ 467856 w 585452"/>
              <a:gd name="connsiteY26" fmla="*/ 393426 h 597115"/>
              <a:gd name="connsiteX27" fmla="*/ 487480 w 585452"/>
              <a:gd name="connsiteY27" fmla="*/ 382597 h 597115"/>
              <a:gd name="connsiteX28" fmla="*/ 494194 w 585452"/>
              <a:gd name="connsiteY28" fmla="*/ 376925 h 597115"/>
              <a:gd name="connsiteX29" fmla="*/ 498842 w 585452"/>
              <a:gd name="connsiteY29" fmla="*/ 372284 h 597115"/>
              <a:gd name="connsiteX30" fmla="*/ 502457 w 585452"/>
              <a:gd name="connsiteY30" fmla="*/ 367127 h 597115"/>
              <a:gd name="connsiteX31" fmla="*/ 498325 w 585452"/>
              <a:gd name="connsiteY31" fmla="*/ 371768 h 597115"/>
              <a:gd name="connsiteX32" fmla="*/ 493161 w 585452"/>
              <a:gd name="connsiteY32" fmla="*/ 375894 h 597115"/>
              <a:gd name="connsiteX33" fmla="*/ 485931 w 585452"/>
              <a:gd name="connsiteY33" fmla="*/ 380535 h 597115"/>
              <a:gd name="connsiteX34" fmla="*/ 465790 w 585452"/>
              <a:gd name="connsiteY34" fmla="*/ 388785 h 597115"/>
              <a:gd name="connsiteX35" fmla="*/ 442035 w 585452"/>
              <a:gd name="connsiteY35" fmla="*/ 394973 h 597115"/>
              <a:gd name="connsiteX36" fmla="*/ 395556 w 585452"/>
              <a:gd name="connsiteY36" fmla="*/ 401677 h 597115"/>
              <a:gd name="connsiteX37" fmla="*/ 381612 w 585452"/>
              <a:gd name="connsiteY37" fmla="*/ 402193 h 597115"/>
              <a:gd name="connsiteX38" fmla="*/ 407950 w 585452"/>
              <a:gd name="connsiteY38" fmla="*/ 344954 h 597115"/>
              <a:gd name="connsiteX39" fmla="*/ 465274 w 585452"/>
              <a:gd name="connsiteY39" fmla="*/ 331031 h 597115"/>
              <a:gd name="connsiteX40" fmla="*/ 485931 w 585452"/>
              <a:gd name="connsiteY40" fmla="*/ 322780 h 597115"/>
              <a:gd name="connsiteX41" fmla="*/ 502973 w 585452"/>
              <a:gd name="connsiteY41" fmla="*/ 312982 h 597115"/>
              <a:gd name="connsiteX42" fmla="*/ 509170 w 585452"/>
              <a:gd name="connsiteY42" fmla="*/ 308341 h 597115"/>
              <a:gd name="connsiteX43" fmla="*/ 513302 w 585452"/>
              <a:gd name="connsiteY43" fmla="*/ 303700 h 597115"/>
              <a:gd name="connsiteX44" fmla="*/ 515884 w 585452"/>
              <a:gd name="connsiteY44" fmla="*/ 299575 h 597115"/>
              <a:gd name="connsiteX45" fmla="*/ 512785 w 585452"/>
              <a:gd name="connsiteY45" fmla="*/ 303700 h 597115"/>
              <a:gd name="connsiteX46" fmla="*/ 508137 w 585452"/>
              <a:gd name="connsiteY46" fmla="*/ 307310 h 597115"/>
              <a:gd name="connsiteX47" fmla="*/ 501940 w 585452"/>
              <a:gd name="connsiteY47" fmla="*/ 311435 h 597115"/>
              <a:gd name="connsiteX48" fmla="*/ 484382 w 585452"/>
              <a:gd name="connsiteY48" fmla="*/ 318655 h 597115"/>
              <a:gd name="connsiteX49" fmla="*/ 463208 w 585452"/>
              <a:gd name="connsiteY49" fmla="*/ 323811 h 597115"/>
              <a:gd name="connsiteX50" fmla="*/ 422927 w 585452"/>
              <a:gd name="connsiteY50" fmla="*/ 329484 h 597115"/>
              <a:gd name="connsiteX51" fmla="*/ 413631 w 585452"/>
              <a:gd name="connsiteY51" fmla="*/ 329999 h 597115"/>
              <a:gd name="connsiteX52" fmla="*/ 436870 w 585452"/>
              <a:gd name="connsiteY52" fmla="*/ 271729 h 597115"/>
              <a:gd name="connsiteX53" fmla="*/ 436870 w 585452"/>
              <a:gd name="connsiteY53" fmla="*/ 272760 h 597115"/>
              <a:gd name="connsiteX54" fmla="*/ 482832 w 585452"/>
              <a:gd name="connsiteY54" fmla="*/ 261931 h 597115"/>
              <a:gd name="connsiteX55" fmla="*/ 499358 w 585452"/>
              <a:gd name="connsiteY55" fmla="*/ 255743 h 597115"/>
              <a:gd name="connsiteX56" fmla="*/ 512269 w 585452"/>
              <a:gd name="connsiteY56" fmla="*/ 248008 h 597115"/>
              <a:gd name="connsiteX57" fmla="*/ 517433 w 585452"/>
              <a:gd name="connsiteY57" fmla="*/ 244398 h 597115"/>
              <a:gd name="connsiteX58" fmla="*/ 520532 w 585452"/>
              <a:gd name="connsiteY58" fmla="*/ 240789 h 597115"/>
              <a:gd name="connsiteX59" fmla="*/ 522597 w 585452"/>
              <a:gd name="connsiteY59" fmla="*/ 237695 h 597115"/>
              <a:gd name="connsiteX60" fmla="*/ 520015 w 585452"/>
              <a:gd name="connsiteY60" fmla="*/ 240789 h 597115"/>
              <a:gd name="connsiteX61" fmla="*/ 516400 w 585452"/>
              <a:gd name="connsiteY61" fmla="*/ 243367 h 597115"/>
              <a:gd name="connsiteX62" fmla="*/ 511752 w 585452"/>
              <a:gd name="connsiteY62" fmla="*/ 246461 h 597115"/>
              <a:gd name="connsiteX63" fmla="*/ 497809 w 585452"/>
              <a:gd name="connsiteY63" fmla="*/ 252133 h 597115"/>
              <a:gd name="connsiteX64" fmla="*/ 481800 w 585452"/>
              <a:gd name="connsiteY64" fmla="*/ 256259 h 597115"/>
              <a:gd name="connsiteX65" fmla="*/ 450297 w 585452"/>
              <a:gd name="connsiteY65" fmla="*/ 260900 h 597115"/>
              <a:gd name="connsiteX66" fmla="*/ 441002 w 585452"/>
              <a:gd name="connsiteY66" fmla="*/ 261415 h 597115"/>
              <a:gd name="connsiteX67" fmla="*/ 446682 w 585452"/>
              <a:gd name="connsiteY67" fmla="*/ 239242 h 597115"/>
              <a:gd name="connsiteX68" fmla="*/ 436354 w 585452"/>
              <a:gd name="connsiteY68" fmla="*/ 262962 h 597115"/>
              <a:gd name="connsiteX69" fmla="*/ 435837 w 585452"/>
              <a:gd name="connsiteY69" fmla="*/ 262962 h 597115"/>
              <a:gd name="connsiteX70" fmla="*/ 427058 w 585452"/>
              <a:gd name="connsiteY70" fmla="*/ 256774 h 597115"/>
              <a:gd name="connsiteX71" fmla="*/ 405368 w 585452"/>
              <a:gd name="connsiteY71" fmla="*/ 237695 h 597115"/>
              <a:gd name="connsiteX72" fmla="*/ 395040 w 585452"/>
              <a:gd name="connsiteY72" fmla="*/ 226866 h 597115"/>
              <a:gd name="connsiteX73" fmla="*/ 387293 w 585452"/>
              <a:gd name="connsiteY73" fmla="*/ 216037 h 597115"/>
              <a:gd name="connsiteX74" fmla="*/ 385227 w 585452"/>
              <a:gd name="connsiteY74" fmla="*/ 210880 h 597115"/>
              <a:gd name="connsiteX75" fmla="*/ 384195 w 585452"/>
              <a:gd name="connsiteY75" fmla="*/ 207270 h 597115"/>
              <a:gd name="connsiteX76" fmla="*/ 383678 w 585452"/>
              <a:gd name="connsiteY76" fmla="*/ 203661 h 597115"/>
              <a:gd name="connsiteX77" fmla="*/ 383678 w 585452"/>
              <a:gd name="connsiteY77" fmla="*/ 207270 h 597115"/>
              <a:gd name="connsiteX78" fmla="*/ 384195 w 585452"/>
              <a:gd name="connsiteY78" fmla="*/ 211396 h 597115"/>
              <a:gd name="connsiteX79" fmla="*/ 386260 w 585452"/>
              <a:gd name="connsiteY79" fmla="*/ 216552 h 597115"/>
              <a:gd name="connsiteX80" fmla="*/ 392457 w 585452"/>
              <a:gd name="connsiteY80" fmla="*/ 228413 h 597115"/>
              <a:gd name="connsiteX81" fmla="*/ 401753 w 585452"/>
              <a:gd name="connsiteY81" fmla="*/ 241304 h 597115"/>
              <a:gd name="connsiteX82" fmla="*/ 431190 w 585452"/>
              <a:gd name="connsiteY82" fmla="*/ 272244 h 597115"/>
              <a:gd name="connsiteX83" fmla="*/ 432222 w 585452"/>
              <a:gd name="connsiteY83" fmla="*/ 270697 h 597115"/>
              <a:gd name="connsiteX84" fmla="*/ 400720 w 585452"/>
              <a:gd name="connsiteY84" fmla="*/ 336187 h 597115"/>
              <a:gd name="connsiteX85" fmla="*/ 389875 w 585452"/>
              <a:gd name="connsiteY85" fmla="*/ 327937 h 597115"/>
              <a:gd name="connsiteX86" fmla="*/ 362505 w 585452"/>
              <a:gd name="connsiteY86" fmla="*/ 304732 h 597115"/>
              <a:gd name="connsiteX87" fmla="*/ 349594 w 585452"/>
              <a:gd name="connsiteY87" fmla="*/ 290808 h 597115"/>
              <a:gd name="connsiteX88" fmla="*/ 340298 w 585452"/>
              <a:gd name="connsiteY88" fmla="*/ 276885 h 597115"/>
              <a:gd name="connsiteX89" fmla="*/ 337200 w 585452"/>
              <a:gd name="connsiteY89" fmla="*/ 271213 h 597115"/>
              <a:gd name="connsiteX90" fmla="*/ 336167 w 585452"/>
              <a:gd name="connsiteY90" fmla="*/ 266056 h 597115"/>
              <a:gd name="connsiteX91" fmla="*/ 335134 w 585452"/>
              <a:gd name="connsiteY91" fmla="*/ 261415 h 597115"/>
              <a:gd name="connsiteX92" fmla="*/ 335650 w 585452"/>
              <a:gd name="connsiteY92" fmla="*/ 266056 h 597115"/>
              <a:gd name="connsiteX93" fmla="*/ 336167 w 585452"/>
              <a:gd name="connsiteY93" fmla="*/ 271213 h 597115"/>
              <a:gd name="connsiteX94" fmla="*/ 338232 w 585452"/>
              <a:gd name="connsiteY94" fmla="*/ 277917 h 597115"/>
              <a:gd name="connsiteX95" fmla="*/ 346495 w 585452"/>
              <a:gd name="connsiteY95" fmla="*/ 292871 h 597115"/>
              <a:gd name="connsiteX96" fmla="*/ 357857 w 585452"/>
              <a:gd name="connsiteY96" fmla="*/ 308857 h 597115"/>
              <a:gd name="connsiteX97" fmla="*/ 395040 w 585452"/>
              <a:gd name="connsiteY97" fmla="*/ 347532 h 597115"/>
              <a:gd name="connsiteX98" fmla="*/ 365603 w 585452"/>
              <a:gd name="connsiteY98" fmla="*/ 402708 h 597115"/>
              <a:gd name="connsiteX99" fmla="*/ 350627 w 585452"/>
              <a:gd name="connsiteY99" fmla="*/ 391364 h 597115"/>
              <a:gd name="connsiteX100" fmla="*/ 314993 w 585452"/>
              <a:gd name="connsiteY100" fmla="*/ 360939 h 597115"/>
              <a:gd name="connsiteX101" fmla="*/ 298467 w 585452"/>
              <a:gd name="connsiteY101" fmla="*/ 342375 h 597115"/>
              <a:gd name="connsiteX102" fmla="*/ 286073 w 585452"/>
              <a:gd name="connsiteY102" fmla="*/ 324843 h 597115"/>
              <a:gd name="connsiteX103" fmla="*/ 282458 w 585452"/>
              <a:gd name="connsiteY103" fmla="*/ 317108 h 597115"/>
              <a:gd name="connsiteX104" fmla="*/ 280392 w 585452"/>
              <a:gd name="connsiteY104" fmla="*/ 310404 h 597115"/>
              <a:gd name="connsiteX105" fmla="*/ 279360 w 585452"/>
              <a:gd name="connsiteY105" fmla="*/ 304732 h 597115"/>
              <a:gd name="connsiteX106" fmla="*/ 279360 w 585452"/>
              <a:gd name="connsiteY106" fmla="*/ 310404 h 597115"/>
              <a:gd name="connsiteX107" fmla="*/ 280909 w 585452"/>
              <a:gd name="connsiteY107" fmla="*/ 317108 h 597115"/>
              <a:gd name="connsiteX108" fmla="*/ 283491 w 585452"/>
              <a:gd name="connsiteY108" fmla="*/ 325874 h 597115"/>
              <a:gd name="connsiteX109" fmla="*/ 293820 w 585452"/>
              <a:gd name="connsiteY109" fmla="*/ 345469 h 597115"/>
              <a:gd name="connsiteX110" fmla="*/ 309312 w 585452"/>
              <a:gd name="connsiteY110" fmla="*/ 366096 h 597115"/>
              <a:gd name="connsiteX111" fmla="*/ 357340 w 585452"/>
              <a:gd name="connsiteY111" fmla="*/ 416631 h 597115"/>
              <a:gd name="connsiteX112" fmla="*/ 251472 w 585452"/>
              <a:gd name="connsiteY112" fmla="*/ 597115 h 597115"/>
              <a:gd name="connsiteX113" fmla="*/ 194665 w 585452"/>
              <a:gd name="connsiteY113" fmla="*/ 585770 h 597115"/>
              <a:gd name="connsiteX114" fmla="*/ 306730 w 585452"/>
              <a:gd name="connsiteY114" fmla="*/ 460979 h 597115"/>
              <a:gd name="connsiteX115" fmla="*/ 242693 w 585452"/>
              <a:gd name="connsiteY115" fmla="*/ 256774 h 597115"/>
              <a:gd name="connsiteX116" fmla="*/ 491612 w 585452"/>
              <a:gd name="connsiteY116" fmla="*/ 43804 h 597115"/>
              <a:gd name="connsiteX117" fmla="*/ 496052 w 585452"/>
              <a:gd name="connsiteY117" fmla="*/ 42574 h 597115"/>
              <a:gd name="connsiteX118" fmla="*/ 260265 w 585452"/>
              <a:gd name="connsiteY118" fmla="*/ 0 h 597115"/>
              <a:gd name="connsiteX119" fmla="*/ 428611 w 585452"/>
              <a:gd name="connsiteY119" fmla="*/ 62389 h 597115"/>
              <a:gd name="connsiteX120" fmla="*/ 405890 w 585452"/>
              <a:gd name="connsiteY120" fmla="*/ 75279 h 597115"/>
              <a:gd name="connsiteX121" fmla="*/ 364578 w 585452"/>
              <a:gd name="connsiteY121" fmla="*/ 99512 h 597115"/>
              <a:gd name="connsiteX122" fmla="*/ 374906 w 585452"/>
              <a:gd name="connsiteY122" fmla="*/ 71154 h 597115"/>
              <a:gd name="connsiteX123" fmla="*/ 299512 w 585452"/>
              <a:gd name="connsiteY123" fmla="*/ 42795 h 597115"/>
              <a:gd name="connsiteX124" fmla="*/ 351151 w 585452"/>
              <a:gd name="connsiteY124" fmla="*/ 108278 h 597115"/>
              <a:gd name="connsiteX125" fmla="*/ 326364 w 585452"/>
              <a:gd name="connsiteY125" fmla="*/ 124777 h 597115"/>
              <a:gd name="connsiteX126" fmla="*/ 260265 w 585452"/>
              <a:gd name="connsiteY126" fmla="*/ 48983 h 597115"/>
              <a:gd name="connsiteX127" fmla="*/ 185387 w 585452"/>
              <a:gd name="connsiteY127" fmla="*/ 141792 h 597115"/>
              <a:gd name="connsiteX128" fmla="*/ 257683 w 585452"/>
              <a:gd name="connsiteY128" fmla="*/ 166026 h 597115"/>
              <a:gd name="connsiteX129" fmla="*/ 276790 w 585452"/>
              <a:gd name="connsiteY129" fmla="*/ 164479 h 597115"/>
              <a:gd name="connsiteX130" fmla="*/ 248904 w 585452"/>
              <a:gd name="connsiteY130" fmla="*/ 194900 h 597115"/>
              <a:gd name="connsiteX131" fmla="*/ 174026 w 585452"/>
              <a:gd name="connsiteY131" fmla="*/ 169635 h 597115"/>
              <a:gd name="connsiteX132" fmla="*/ 160083 w 585452"/>
              <a:gd name="connsiteY132" fmla="*/ 254710 h 597115"/>
              <a:gd name="connsiteX133" fmla="*/ 160600 w 585452"/>
              <a:gd name="connsiteY133" fmla="*/ 261929 h 597115"/>
              <a:gd name="connsiteX134" fmla="*/ 207593 w 585452"/>
              <a:gd name="connsiteY134" fmla="*/ 277397 h 597115"/>
              <a:gd name="connsiteX135" fmla="*/ 203461 w 585452"/>
              <a:gd name="connsiteY135" fmla="*/ 303177 h 597115"/>
              <a:gd name="connsiteX136" fmla="*/ 162665 w 585452"/>
              <a:gd name="connsiteY136" fmla="*/ 291318 h 597115"/>
              <a:gd name="connsiteX137" fmla="*/ 201912 w 585452"/>
              <a:gd name="connsiteY137" fmla="*/ 398049 h 597115"/>
              <a:gd name="connsiteX138" fmla="*/ 218437 w 585452"/>
              <a:gd name="connsiteY138" fmla="*/ 401143 h 597115"/>
              <a:gd name="connsiteX139" fmla="*/ 233929 w 585452"/>
              <a:gd name="connsiteY139" fmla="*/ 430017 h 597115"/>
              <a:gd name="connsiteX140" fmla="*/ 226183 w 585452"/>
              <a:gd name="connsiteY140" fmla="*/ 429501 h 597115"/>
              <a:gd name="connsiteX141" fmla="*/ 248904 w 585452"/>
              <a:gd name="connsiteY141" fmla="*/ 451156 h 597115"/>
              <a:gd name="connsiteX142" fmla="*/ 260782 w 585452"/>
              <a:gd name="connsiteY142" fmla="*/ 465078 h 597115"/>
              <a:gd name="connsiteX143" fmla="*/ 221019 w 585452"/>
              <a:gd name="connsiteY143" fmla="*/ 516123 h 597115"/>
              <a:gd name="connsiteX144" fmla="*/ 0 w 585452"/>
              <a:gd name="connsiteY144" fmla="*/ 259866 h 597115"/>
              <a:gd name="connsiteX145" fmla="*/ 2582 w 585452"/>
              <a:gd name="connsiteY145" fmla="*/ 225320 h 597115"/>
              <a:gd name="connsiteX146" fmla="*/ 23238 w 585452"/>
              <a:gd name="connsiteY146" fmla="*/ 153651 h 597115"/>
              <a:gd name="connsiteX147" fmla="*/ 40795 w 585452"/>
              <a:gd name="connsiteY147" fmla="*/ 121168 h 597115"/>
              <a:gd name="connsiteX148" fmla="*/ 48541 w 585452"/>
              <a:gd name="connsiteY148" fmla="*/ 109824 h 597115"/>
              <a:gd name="connsiteX149" fmla="*/ 108444 w 585452"/>
              <a:gd name="connsiteY149" fmla="*/ 49498 h 597115"/>
              <a:gd name="connsiteX150" fmla="*/ 108444 w 585452"/>
              <a:gd name="connsiteY150" fmla="*/ 46405 h 597115"/>
              <a:gd name="connsiteX151" fmla="*/ 112058 w 585452"/>
              <a:gd name="connsiteY151" fmla="*/ 46405 h 597115"/>
              <a:gd name="connsiteX152" fmla="*/ 260265 w 585452"/>
              <a:gd name="connsiteY152" fmla="*/ 0 h 597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</a:cxnLst>
            <a:rect l="l" t="t" r="r" b="b"/>
            <a:pathLst>
              <a:path w="585452" h="597115">
                <a:moveTo>
                  <a:pt x="54222" y="339785"/>
                </a:moveTo>
                <a:cubicBezTo>
                  <a:pt x="83140" y="413517"/>
                  <a:pt x="150788" y="468172"/>
                  <a:pt x="231863" y="478484"/>
                </a:cubicBezTo>
                <a:cubicBezTo>
                  <a:pt x="233412" y="477968"/>
                  <a:pt x="234962" y="476937"/>
                  <a:pt x="236511" y="476421"/>
                </a:cubicBezTo>
                <a:cubicBezTo>
                  <a:pt x="234445" y="475906"/>
                  <a:pt x="232380" y="474874"/>
                  <a:pt x="230314" y="474359"/>
                </a:cubicBezTo>
                <a:cubicBezTo>
                  <a:pt x="212240" y="458891"/>
                  <a:pt x="196232" y="440844"/>
                  <a:pt x="182289" y="420736"/>
                </a:cubicBezTo>
                <a:cubicBezTo>
                  <a:pt x="131165" y="406299"/>
                  <a:pt x="86755" y="377425"/>
                  <a:pt x="54222" y="339785"/>
                </a:cubicBezTo>
                <a:close/>
                <a:moveTo>
                  <a:pt x="47508" y="201087"/>
                </a:moveTo>
                <a:cubicBezTo>
                  <a:pt x="42344" y="220164"/>
                  <a:pt x="39246" y="239757"/>
                  <a:pt x="39246" y="259866"/>
                </a:cubicBezTo>
                <a:cubicBezTo>
                  <a:pt x="39246" y="260382"/>
                  <a:pt x="39246" y="260897"/>
                  <a:pt x="39246" y="260897"/>
                </a:cubicBezTo>
                <a:cubicBezTo>
                  <a:pt x="59386" y="316067"/>
                  <a:pt x="103796" y="360410"/>
                  <a:pt x="161116" y="384643"/>
                </a:cubicBezTo>
                <a:cubicBezTo>
                  <a:pt x="145108" y="352160"/>
                  <a:pt x="134780" y="315552"/>
                  <a:pt x="131681" y="276881"/>
                </a:cubicBezTo>
                <a:cubicBezTo>
                  <a:pt x="97599" y="258319"/>
                  <a:pt x="68681" y="232023"/>
                  <a:pt x="47508" y="201087"/>
                </a:cubicBezTo>
                <a:close/>
                <a:moveTo>
                  <a:pt x="116189" y="92809"/>
                </a:moveTo>
                <a:cubicBezTo>
                  <a:pt x="91402" y="113949"/>
                  <a:pt x="72296" y="140245"/>
                  <a:pt x="58869" y="169635"/>
                </a:cubicBezTo>
                <a:cubicBezTo>
                  <a:pt x="75394" y="200571"/>
                  <a:pt x="100698" y="226867"/>
                  <a:pt x="131165" y="246460"/>
                </a:cubicBezTo>
                <a:cubicBezTo>
                  <a:pt x="132198" y="212430"/>
                  <a:pt x="138911" y="179431"/>
                  <a:pt x="149755" y="149526"/>
                </a:cubicBezTo>
                <a:cubicBezTo>
                  <a:pt x="134780" y="133542"/>
                  <a:pt x="122903" y="114465"/>
                  <a:pt x="116189" y="92809"/>
                </a:cubicBezTo>
                <a:close/>
                <a:moveTo>
                  <a:pt x="221535" y="42795"/>
                </a:moveTo>
                <a:cubicBezTo>
                  <a:pt x="192100" y="47951"/>
                  <a:pt x="165247" y="58779"/>
                  <a:pt x="141493" y="74247"/>
                </a:cubicBezTo>
                <a:cubicBezTo>
                  <a:pt x="145108" y="91263"/>
                  <a:pt x="152854" y="106731"/>
                  <a:pt x="163182" y="119621"/>
                </a:cubicBezTo>
                <a:cubicBezTo>
                  <a:pt x="178157" y="90231"/>
                  <a:pt x="197781" y="64451"/>
                  <a:pt x="221535" y="42795"/>
                </a:cubicBezTo>
                <a:close/>
                <a:moveTo>
                  <a:pt x="496052" y="42574"/>
                </a:moveTo>
                <a:cubicBezTo>
                  <a:pt x="518886" y="70288"/>
                  <a:pt x="618524" y="296739"/>
                  <a:pt x="574240" y="399614"/>
                </a:cubicBezTo>
                <a:cubicBezTo>
                  <a:pt x="527245" y="507905"/>
                  <a:pt x="411049" y="503264"/>
                  <a:pt x="343397" y="479027"/>
                </a:cubicBezTo>
                <a:cubicBezTo>
                  <a:pt x="350110" y="460979"/>
                  <a:pt x="365603" y="438805"/>
                  <a:pt x="374382" y="417147"/>
                </a:cubicBezTo>
                <a:cubicBezTo>
                  <a:pt x="382645" y="415600"/>
                  <a:pt x="415697" y="411990"/>
                  <a:pt x="444100" y="402708"/>
                </a:cubicBezTo>
                <a:cubicBezTo>
                  <a:pt x="452363" y="400130"/>
                  <a:pt x="460626" y="397036"/>
                  <a:pt x="467856" y="393426"/>
                </a:cubicBezTo>
                <a:cubicBezTo>
                  <a:pt x="475086" y="390332"/>
                  <a:pt x="482316" y="386723"/>
                  <a:pt x="487480" y="382597"/>
                </a:cubicBezTo>
                <a:cubicBezTo>
                  <a:pt x="490062" y="381050"/>
                  <a:pt x="492645" y="378988"/>
                  <a:pt x="494194" y="376925"/>
                </a:cubicBezTo>
                <a:cubicBezTo>
                  <a:pt x="496260" y="375378"/>
                  <a:pt x="498325" y="373831"/>
                  <a:pt x="498842" y="372284"/>
                </a:cubicBezTo>
                <a:cubicBezTo>
                  <a:pt x="500907" y="368674"/>
                  <a:pt x="502457" y="367127"/>
                  <a:pt x="502457" y="367127"/>
                </a:cubicBezTo>
                <a:cubicBezTo>
                  <a:pt x="502457" y="367127"/>
                  <a:pt x="500907" y="368674"/>
                  <a:pt x="498325" y="371768"/>
                </a:cubicBezTo>
                <a:cubicBezTo>
                  <a:pt x="497292" y="373315"/>
                  <a:pt x="495227" y="374347"/>
                  <a:pt x="493161" y="375894"/>
                </a:cubicBezTo>
                <a:cubicBezTo>
                  <a:pt x="491612" y="377441"/>
                  <a:pt x="489030" y="378988"/>
                  <a:pt x="485931" y="380535"/>
                </a:cubicBezTo>
                <a:cubicBezTo>
                  <a:pt x="480767" y="383629"/>
                  <a:pt x="473537" y="386207"/>
                  <a:pt x="465790" y="388785"/>
                </a:cubicBezTo>
                <a:cubicBezTo>
                  <a:pt x="458560" y="391364"/>
                  <a:pt x="450297" y="393426"/>
                  <a:pt x="442035" y="394973"/>
                </a:cubicBezTo>
                <a:cubicBezTo>
                  <a:pt x="424992" y="398583"/>
                  <a:pt x="407950" y="400130"/>
                  <a:pt x="395556" y="401677"/>
                </a:cubicBezTo>
                <a:cubicBezTo>
                  <a:pt x="391425" y="401677"/>
                  <a:pt x="384711" y="402193"/>
                  <a:pt x="381612" y="402193"/>
                </a:cubicBezTo>
                <a:cubicBezTo>
                  <a:pt x="389359" y="383629"/>
                  <a:pt x="400204" y="364033"/>
                  <a:pt x="407950" y="344954"/>
                </a:cubicBezTo>
                <a:cubicBezTo>
                  <a:pt x="414664" y="343407"/>
                  <a:pt x="440485" y="338766"/>
                  <a:pt x="465274" y="331031"/>
                </a:cubicBezTo>
                <a:cubicBezTo>
                  <a:pt x="472504" y="328452"/>
                  <a:pt x="479734" y="325874"/>
                  <a:pt x="485931" y="322780"/>
                </a:cubicBezTo>
                <a:cubicBezTo>
                  <a:pt x="492645" y="319686"/>
                  <a:pt x="498325" y="316592"/>
                  <a:pt x="502973" y="312982"/>
                </a:cubicBezTo>
                <a:cubicBezTo>
                  <a:pt x="505555" y="311435"/>
                  <a:pt x="507621" y="309888"/>
                  <a:pt x="509170" y="308341"/>
                </a:cubicBezTo>
                <a:cubicBezTo>
                  <a:pt x="510720" y="306794"/>
                  <a:pt x="512269" y="305247"/>
                  <a:pt x="513302" y="303700"/>
                </a:cubicBezTo>
                <a:cubicBezTo>
                  <a:pt x="514851" y="301122"/>
                  <a:pt x="515884" y="299575"/>
                  <a:pt x="515884" y="299575"/>
                </a:cubicBezTo>
                <a:cubicBezTo>
                  <a:pt x="515884" y="299575"/>
                  <a:pt x="514851" y="301122"/>
                  <a:pt x="512785" y="303700"/>
                </a:cubicBezTo>
                <a:cubicBezTo>
                  <a:pt x="511752" y="304732"/>
                  <a:pt x="510203" y="305763"/>
                  <a:pt x="508137" y="307310"/>
                </a:cubicBezTo>
                <a:cubicBezTo>
                  <a:pt x="506588" y="308857"/>
                  <a:pt x="504522" y="309888"/>
                  <a:pt x="501940" y="311435"/>
                </a:cubicBezTo>
                <a:cubicBezTo>
                  <a:pt x="497292" y="314014"/>
                  <a:pt x="491095" y="316592"/>
                  <a:pt x="484382" y="318655"/>
                </a:cubicBezTo>
                <a:cubicBezTo>
                  <a:pt x="477668" y="320717"/>
                  <a:pt x="470438" y="322264"/>
                  <a:pt x="463208" y="323811"/>
                </a:cubicBezTo>
                <a:cubicBezTo>
                  <a:pt x="448748" y="326905"/>
                  <a:pt x="433772" y="328452"/>
                  <a:pt x="422927" y="329484"/>
                </a:cubicBezTo>
                <a:cubicBezTo>
                  <a:pt x="419312" y="329999"/>
                  <a:pt x="416213" y="329999"/>
                  <a:pt x="413631" y="329999"/>
                </a:cubicBezTo>
                <a:cubicBezTo>
                  <a:pt x="421894" y="309373"/>
                  <a:pt x="429640" y="289261"/>
                  <a:pt x="436870" y="271729"/>
                </a:cubicBezTo>
                <a:lnTo>
                  <a:pt x="436870" y="272760"/>
                </a:lnTo>
                <a:cubicBezTo>
                  <a:pt x="436870" y="272760"/>
                  <a:pt x="460626" y="269150"/>
                  <a:pt x="482832" y="261931"/>
                </a:cubicBezTo>
                <a:cubicBezTo>
                  <a:pt x="488513" y="259868"/>
                  <a:pt x="494194" y="257806"/>
                  <a:pt x="499358" y="255743"/>
                </a:cubicBezTo>
                <a:cubicBezTo>
                  <a:pt x="504522" y="253165"/>
                  <a:pt x="509170" y="250586"/>
                  <a:pt x="512269" y="248008"/>
                </a:cubicBezTo>
                <a:cubicBezTo>
                  <a:pt x="514335" y="246977"/>
                  <a:pt x="515884" y="245430"/>
                  <a:pt x="517433" y="244398"/>
                </a:cubicBezTo>
                <a:cubicBezTo>
                  <a:pt x="518466" y="242851"/>
                  <a:pt x="519499" y="241820"/>
                  <a:pt x="520532" y="240789"/>
                </a:cubicBezTo>
                <a:cubicBezTo>
                  <a:pt x="521565" y="238726"/>
                  <a:pt x="522597" y="237695"/>
                  <a:pt x="522597" y="237695"/>
                </a:cubicBezTo>
                <a:cubicBezTo>
                  <a:pt x="522597" y="237695"/>
                  <a:pt x="521565" y="238726"/>
                  <a:pt x="520015" y="240789"/>
                </a:cubicBezTo>
                <a:cubicBezTo>
                  <a:pt x="519499" y="241820"/>
                  <a:pt x="517950" y="242336"/>
                  <a:pt x="516400" y="243367"/>
                </a:cubicBezTo>
                <a:cubicBezTo>
                  <a:pt x="515367" y="244398"/>
                  <a:pt x="513302" y="245430"/>
                  <a:pt x="511752" y="246461"/>
                </a:cubicBezTo>
                <a:cubicBezTo>
                  <a:pt x="507621" y="248524"/>
                  <a:pt x="502973" y="250586"/>
                  <a:pt x="497809" y="252133"/>
                </a:cubicBezTo>
                <a:cubicBezTo>
                  <a:pt x="492645" y="253680"/>
                  <a:pt x="487480" y="255227"/>
                  <a:pt x="481800" y="256259"/>
                </a:cubicBezTo>
                <a:cubicBezTo>
                  <a:pt x="470438" y="258837"/>
                  <a:pt x="459077" y="259868"/>
                  <a:pt x="450297" y="260900"/>
                </a:cubicBezTo>
                <a:cubicBezTo>
                  <a:pt x="446682" y="260900"/>
                  <a:pt x="443584" y="261415"/>
                  <a:pt x="441002" y="261415"/>
                </a:cubicBezTo>
                <a:cubicBezTo>
                  <a:pt x="467340" y="194894"/>
                  <a:pt x="479734" y="162407"/>
                  <a:pt x="446682" y="239242"/>
                </a:cubicBezTo>
                <a:cubicBezTo>
                  <a:pt x="443067" y="246977"/>
                  <a:pt x="436354" y="262962"/>
                  <a:pt x="436354" y="262962"/>
                </a:cubicBezTo>
                <a:cubicBezTo>
                  <a:pt x="435837" y="262962"/>
                  <a:pt x="435837" y="262962"/>
                  <a:pt x="435837" y="262962"/>
                </a:cubicBezTo>
                <a:cubicBezTo>
                  <a:pt x="434288" y="261931"/>
                  <a:pt x="431190" y="259868"/>
                  <a:pt x="427058" y="256774"/>
                </a:cubicBezTo>
                <a:cubicBezTo>
                  <a:pt x="420861" y="251618"/>
                  <a:pt x="413115" y="245430"/>
                  <a:pt x="405368" y="237695"/>
                </a:cubicBezTo>
                <a:cubicBezTo>
                  <a:pt x="401753" y="234085"/>
                  <a:pt x="398138" y="230475"/>
                  <a:pt x="395040" y="226866"/>
                </a:cubicBezTo>
                <a:cubicBezTo>
                  <a:pt x="391941" y="222740"/>
                  <a:pt x="389359" y="219131"/>
                  <a:pt x="387293" y="216037"/>
                </a:cubicBezTo>
                <a:cubicBezTo>
                  <a:pt x="386777" y="213974"/>
                  <a:pt x="385744" y="212427"/>
                  <a:pt x="385227" y="210880"/>
                </a:cubicBezTo>
                <a:cubicBezTo>
                  <a:pt x="384711" y="209333"/>
                  <a:pt x="384195" y="208302"/>
                  <a:pt x="384195" y="207270"/>
                </a:cubicBezTo>
                <a:cubicBezTo>
                  <a:pt x="383678" y="204692"/>
                  <a:pt x="383678" y="203661"/>
                  <a:pt x="383678" y="203661"/>
                </a:cubicBezTo>
                <a:cubicBezTo>
                  <a:pt x="383678" y="203661"/>
                  <a:pt x="383678" y="204692"/>
                  <a:pt x="383678" y="207270"/>
                </a:cubicBezTo>
                <a:cubicBezTo>
                  <a:pt x="383678" y="208302"/>
                  <a:pt x="384195" y="209849"/>
                  <a:pt x="384195" y="211396"/>
                </a:cubicBezTo>
                <a:cubicBezTo>
                  <a:pt x="384711" y="212943"/>
                  <a:pt x="385227" y="214490"/>
                  <a:pt x="386260" y="216552"/>
                </a:cubicBezTo>
                <a:cubicBezTo>
                  <a:pt x="387293" y="220162"/>
                  <a:pt x="389875" y="224287"/>
                  <a:pt x="392457" y="228413"/>
                </a:cubicBezTo>
                <a:cubicBezTo>
                  <a:pt x="395040" y="232538"/>
                  <a:pt x="398138" y="237179"/>
                  <a:pt x="401753" y="241304"/>
                </a:cubicBezTo>
                <a:cubicBezTo>
                  <a:pt x="415180" y="257806"/>
                  <a:pt x="431190" y="272244"/>
                  <a:pt x="431190" y="272244"/>
                </a:cubicBezTo>
                <a:lnTo>
                  <a:pt x="432222" y="270697"/>
                </a:lnTo>
                <a:cubicBezTo>
                  <a:pt x="421894" y="293387"/>
                  <a:pt x="411565" y="315561"/>
                  <a:pt x="400720" y="336187"/>
                </a:cubicBezTo>
                <a:cubicBezTo>
                  <a:pt x="398655" y="334640"/>
                  <a:pt x="394523" y="332062"/>
                  <a:pt x="389875" y="327937"/>
                </a:cubicBezTo>
                <a:cubicBezTo>
                  <a:pt x="382129" y="322264"/>
                  <a:pt x="371800" y="314014"/>
                  <a:pt x="362505" y="304732"/>
                </a:cubicBezTo>
                <a:cubicBezTo>
                  <a:pt x="357857" y="300091"/>
                  <a:pt x="353725" y="295449"/>
                  <a:pt x="349594" y="290808"/>
                </a:cubicBezTo>
                <a:cubicBezTo>
                  <a:pt x="345979" y="286167"/>
                  <a:pt x="342364" y="281526"/>
                  <a:pt x="340298" y="276885"/>
                </a:cubicBezTo>
                <a:cubicBezTo>
                  <a:pt x="338749" y="274823"/>
                  <a:pt x="337716" y="272760"/>
                  <a:pt x="337200" y="271213"/>
                </a:cubicBezTo>
                <a:cubicBezTo>
                  <a:pt x="336683" y="269150"/>
                  <a:pt x="336167" y="267603"/>
                  <a:pt x="336167" y="266056"/>
                </a:cubicBezTo>
                <a:cubicBezTo>
                  <a:pt x="335650" y="263478"/>
                  <a:pt x="335134" y="261415"/>
                  <a:pt x="335134" y="261415"/>
                </a:cubicBezTo>
                <a:cubicBezTo>
                  <a:pt x="335134" y="261415"/>
                  <a:pt x="335134" y="263478"/>
                  <a:pt x="335650" y="266056"/>
                </a:cubicBezTo>
                <a:cubicBezTo>
                  <a:pt x="335134" y="267603"/>
                  <a:pt x="336167" y="269150"/>
                  <a:pt x="336167" y="271213"/>
                </a:cubicBezTo>
                <a:cubicBezTo>
                  <a:pt x="336683" y="273276"/>
                  <a:pt x="337716" y="275338"/>
                  <a:pt x="338232" y="277917"/>
                </a:cubicBezTo>
                <a:cubicBezTo>
                  <a:pt x="340298" y="282558"/>
                  <a:pt x="342880" y="287714"/>
                  <a:pt x="346495" y="292871"/>
                </a:cubicBezTo>
                <a:cubicBezTo>
                  <a:pt x="349594" y="298544"/>
                  <a:pt x="353725" y="303700"/>
                  <a:pt x="357857" y="308857"/>
                </a:cubicBezTo>
                <a:cubicBezTo>
                  <a:pt x="374899" y="329484"/>
                  <a:pt x="395040" y="347532"/>
                  <a:pt x="395040" y="347532"/>
                </a:cubicBezTo>
                <a:cubicBezTo>
                  <a:pt x="385227" y="366612"/>
                  <a:pt x="375415" y="385176"/>
                  <a:pt x="365603" y="402708"/>
                </a:cubicBezTo>
                <a:cubicBezTo>
                  <a:pt x="362505" y="400646"/>
                  <a:pt x="357340" y="397036"/>
                  <a:pt x="350627" y="391364"/>
                </a:cubicBezTo>
                <a:cubicBezTo>
                  <a:pt x="340815" y="383629"/>
                  <a:pt x="327387" y="372800"/>
                  <a:pt x="314993" y="360939"/>
                </a:cubicBezTo>
                <a:cubicBezTo>
                  <a:pt x="309312" y="354751"/>
                  <a:pt x="303115" y="348563"/>
                  <a:pt x="298467" y="342375"/>
                </a:cubicBezTo>
                <a:cubicBezTo>
                  <a:pt x="293303" y="336187"/>
                  <a:pt x="288655" y="330515"/>
                  <a:pt x="286073" y="324843"/>
                </a:cubicBezTo>
                <a:cubicBezTo>
                  <a:pt x="284524" y="321749"/>
                  <a:pt x="282975" y="319170"/>
                  <a:pt x="282458" y="317108"/>
                </a:cubicBezTo>
                <a:cubicBezTo>
                  <a:pt x="281425" y="314529"/>
                  <a:pt x="280392" y="312467"/>
                  <a:pt x="280392" y="310404"/>
                </a:cubicBezTo>
                <a:cubicBezTo>
                  <a:pt x="279876" y="306794"/>
                  <a:pt x="279360" y="304732"/>
                  <a:pt x="279360" y="304732"/>
                </a:cubicBezTo>
                <a:cubicBezTo>
                  <a:pt x="279360" y="304732"/>
                  <a:pt x="279360" y="306794"/>
                  <a:pt x="279360" y="310404"/>
                </a:cubicBezTo>
                <a:cubicBezTo>
                  <a:pt x="279360" y="312467"/>
                  <a:pt x="280392" y="314529"/>
                  <a:pt x="280909" y="317108"/>
                </a:cubicBezTo>
                <a:cubicBezTo>
                  <a:pt x="281425" y="320202"/>
                  <a:pt x="282458" y="322780"/>
                  <a:pt x="283491" y="325874"/>
                </a:cubicBezTo>
                <a:cubicBezTo>
                  <a:pt x="286073" y="332062"/>
                  <a:pt x="289688" y="338766"/>
                  <a:pt x="293820" y="345469"/>
                </a:cubicBezTo>
                <a:cubicBezTo>
                  <a:pt x="298467" y="352689"/>
                  <a:pt x="303632" y="359392"/>
                  <a:pt x="309312" y="366096"/>
                </a:cubicBezTo>
                <a:cubicBezTo>
                  <a:pt x="331002" y="393426"/>
                  <a:pt x="356824" y="416631"/>
                  <a:pt x="357340" y="416631"/>
                </a:cubicBezTo>
                <a:cubicBezTo>
                  <a:pt x="347528" y="433648"/>
                  <a:pt x="251472" y="597115"/>
                  <a:pt x="251472" y="597115"/>
                </a:cubicBezTo>
                <a:lnTo>
                  <a:pt x="194665" y="585770"/>
                </a:lnTo>
                <a:cubicBezTo>
                  <a:pt x="202412" y="577004"/>
                  <a:pt x="206027" y="607944"/>
                  <a:pt x="306730" y="460979"/>
                </a:cubicBezTo>
                <a:cubicBezTo>
                  <a:pt x="254571" y="423851"/>
                  <a:pt x="203445" y="347016"/>
                  <a:pt x="242693" y="256774"/>
                </a:cubicBezTo>
                <a:cubicBezTo>
                  <a:pt x="293303" y="139202"/>
                  <a:pt x="495743" y="85057"/>
                  <a:pt x="491612" y="43804"/>
                </a:cubicBezTo>
                <a:cubicBezTo>
                  <a:pt x="491095" y="38712"/>
                  <a:pt x="492790" y="38615"/>
                  <a:pt x="496052" y="42574"/>
                </a:cubicBezTo>
                <a:close/>
                <a:moveTo>
                  <a:pt x="260265" y="0"/>
                </a:moveTo>
                <a:cubicBezTo>
                  <a:pt x="324299" y="0"/>
                  <a:pt x="383168" y="23718"/>
                  <a:pt x="428611" y="62389"/>
                </a:cubicBezTo>
                <a:cubicBezTo>
                  <a:pt x="420865" y="66513"/>
                  <a:pt x="413119" y="71154"/>
                  <a:pt x="405890" y="75279"/>
                </a:cubicBezTo>
                <a:cubicBezTo>
                  <a:pt x="392980" y="83013"/>
                  <a:pt x="379037" y="91263"/>
                  <a:pt x="364578" y="99512"/>
                </a:cubicBezTo>
                <a:cubicBezTo>
                  <a:pt x="369225" y="90747"/>
                  <a:pt x="372840" y="81466"/>
                  <a:pt x="374906" y="71154"/>
                </a:cubicBezTo>
                <a:cubicBezTo>
                  <a:pt x="352184" y="57748"/>
                  <a:pt x="326364" y="47436"/>
                  <a:pt x="299512" y="42795"/>
                </a:cubicBezTo>
                <a:cubicBezTo>
                  <a:pt x="319651" y="61357"/>
                  <a:pt x="336692" y="83528"/>
                  <a:pt x="351151" y="108278"/>
                </a:cubicBezTo>
                <a:cubicBezTo>
                  <a:pt x="342889" y="113434"/>
                  <a:pt x="334627" y="119105"/>
                  <a:pt x="326364" y="124777"/>
                </a:cubicBezTo>
                <a:cubicBezTo>
                  <a:pt x="309323" y="94356"/>
                  <a:pt x="287118" y="68576"/>
                  <a:pt x="260265" y="48983"/>
                </a:cubicBezTo>
                <a:cubicBezTo>
                  <a:pt x="228765" y="72185"/>
                  <a:pt x="202945" y="104153"/>
                  <a:pt x="185387" y="141792"/>
                </a:cubicBezTo>
                <a:cubicBezTo>
                  <a:pt x="205527" y="157260"/>
                  <a:pt x="230314" y="166026"/>
                  <a:pt x="257683" y="166026"/>
                </a:cubicBezTo>
                <a:cubicBezTo>
                  <a:pt x="264396" y="166026"/>
                  <a:pt x="270593" y="165510"/>
                  <a:pt x="276790" y="164479"/>
                </a:cubicBezTo>
                <a:cubicBezTo>
                  <a:pt x="266462" y="174275"/>
                  <a:pt x="257683" y="184587"/>
                  <a:pt x="248904" y="194900"/>
                </a:cubicBezTo>
                <a:cubicBezTo>
                  <a:pt x="221019" y="193353"/>
                  <a:pt x="195715" y="184587"/>
                  <a:pt x="174026" y="169635"/>
                </a:cubicBezTo>
                <a:cubicBezTo>
                  <a:pt x="165247" y="196446"/>
                  <a:pt x="160083" y="224805"/>
                  <a:pt x="160083" y="254710"/>
                </a:cubicBezTo>
                <a:cubicBezTo>
                  <a:pt x="160083" y="257288"/>
                  <a:pt x="160600" y="259866"/>
                  <a:pt x="160600" y="261929"/>
                </a:cubicBezTo>
                <a:cubicBezTo>
                  <a:pt x="175575" y="268631"/>
                  <a:pt x="191067" y="273788"/>
                  <a:pt x="207593" y="277397"/>
                </a:cubicBezTo>
                <a:cubicBezTo>
                  <a:pt x="205527" y="286162"/>
                  <a:pt x="204494" y="294412"/>
                  <a:pt x="203461" y="303177"/>
                </a:cubicBezTo>
                <a:cubicBezTo>
                  <a:pt x="189518" y="300084"/>
                  <a:pt x="175575" y="296474"/>
                  <a:pt x="162665" y="291318"/>
                </a:cubicBezTo>
                <a:cubicBezTo>
                  <a:pt x="168346" y="331020"/>
                  <a:pt x="181772" y="367112"/>
                  <a:pt x="201912" y="398049"/>
                </a:cubicBezTo>
                <a:cubicBezTo>
                  <a:pt x="207593" y="399596"/>
                  <a:pt x="213273" y="400111"/>
                  <a:pt x="218437" y="401143"/>
                </a:cubicBezTo>
                <a:cubicBezTo>
                  <a:pt x="223085" y="410939"/>
                  <a:pt x="228249" y="420736"/>
                  <a:pt x="233929" y="430017"/>
                </a:cubicBezTo>
                <a:cubicBezTo>
                  <a:pt x="231347" y="430017"/>
                  <a:pt x="228765" y="430017"/>
                  <a:pt x="226183" y="429501"/>
                </a:cubicBezTo>
                <a:cubicBezTo>
                  <a:pt x="233412" y="437751"/>
                  <a:pt x="240642" y="444454"/>
                  <a:pt x="248904" y="451156"/>
                </a:cubicBezTo>
                <a:cubicBezTo>
                  <a:pt x="252519" y="456313"/>
                  <a:pt x="256650" y="460953"/>
                  <a:pt x="260782" y="465078"/>
                </a:cubicBezTo>
                <a:cubicBezTo>
                  <a:pt x="242191" y="491374"/>
                  <a:pt x="229281" y="506842"/>
                  <a:pt x="221019" y="516123"/>
                </a:cubicBezTo>
                <a:cubicBezTo>
                  <a:pt x="96050" y="497561"/>
                  <a:pt x="0" y="389799"/>
                  <a:pt x="0" y="259866"/>
                </a:cubicBezTo>
                <a:cubicBezTo>
                  <a:pt x="0" y="248007"/>
                  <a:pt x="1033" y="236664"/>
                  <a:pt x="2582" y="225320"/>
                </a:cubicBezTo>
                <a:cubicBezTo>
                  <a:pt x="6197" y="200056"/>
                  <a:pt x="12910" y="176338"/>
                  <a:pt x="23238" y="153651"/>
                </a:cubicBezTo>
                <a:cubicBezTo>
                  <a:pt x="28402" y="142823"/>
                  <a:pt x="34082" y="131996"/>
                  <a:pt x="40795" y="121168"/>
                </a:cubicBezTo>
                <a:cubicBezTo>
                  <a:pt x="42861" y="117559"/>
                  <a:pt x="45443" y="113434"/>
                  <a:pt x="48541" y="109824"/>
                </a:cubicBezTo>
                <a:cubicBezTo>
                  <a:pt x="65066" y="86622"/>
                  <a:pt x="85206" y="65998"/>
                  <a:pt x="108444" y="49498"/>
                </a:cubicBezTo>
                <a:cubicBezTo>
                  <a:pt x="108444" y="48467"/>
                  <a:pt x="108444" y="47436"/>
                  <a:pt x="108444" y="46405"/>
                </a:cubicBezTo>
                <a:lnTo>
                  <a:pt x="112058" y="46405"/>
                </a:lnTo>
                <a:cubicBezTo>
                  <a:pt x="154403" y="17531"/>
                  <a:pt x="205011" y="0"/>
                  <a:pt x="26026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1440" tIns="45720" rIns="91440" bIns="45720" numCol="1" spcCol="1270" anchor="ctr" anchorCtr="0">
            <a:norm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72745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44855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17600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90345" algn="l" rtl="0" fontAlgn="base">
              <a:spcBef>
                <a:spcPct val="0"/>
              </a:spcBef>
              <a:spcAft>
                <a:spcPct val="0"/>
              </a:spcAft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862455" algn="l" defTabSz="744855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235200" algn="l" defTabSz="744855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607945" algn="l" defTabSz="744855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980055" algn="l" defTabSz="744855" rtl="0" eaLnBrk="1" latinLnBrk="0" hangingPunct="1">
              <a:defRPr kumimoji="1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200" kern="12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732087"/>
            <a:ext cx="10712450" cy="1581944"/>
          </a:xfrm>
          <a:prstGeom prst="rect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8536" tIns="49268" rIns="98536" bIns="49268" anchor="ctr"/>
          <a:lstStyle/>
          <a:p>
            <a:pPr algn="ctr"/>
            <a:r>
              <a:rPr lang="en-US" altLang="zh-TW" sz="4800" b="1" dirty="0">
                <a:latin typeface="微軟正黑體" panose="020B0604030504040204" charset="-120"/>
                <a:ea typeface="微軟正黑體" panose="020B0604030504040204" charset="-120"/>
              </a:rPr>
              <a:t>Q &amp; A</a:t>
            </a:r>
            <a:endParaRPr lang="zh-TW" altLang="en-US" sz="4800" b="1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t>18</a:t>
            </a:fld>
            <a:endParaRPr lang="en-US" altLang="zh-TW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hape 301"/>
          <p:cNvPicPr preferRelativeResize="0"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66387" y="199231"/>
            <a:ext cx="9935225" cy="7175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字方塊 4"/>
          <p:cNvSpPr txBox="1"/>
          <p:nvPr/>
        </p:nvSpPr>
        <p:spPr>
          <a:xfrm>
            <a:off x="4175893" y="4618829"/>
            <a:ext cx="2316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dirty="0">
                <a:solidFill>
                  <a:schemeClr val="bg1"/>
                </a:solidFill>
                <a:latin typeface="Brush Script MT" pitchFamily="66" charset="0"/>
              </a:rPr>
              <a:t>Thank you.</a:t>
            </a:r>
            <a:endParaRPr lang="zh-TW" altLang="en-US" sz="36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366386" y="6358594"/>
            <a:ext cx="9935225" cy="10156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latin typeface="微軟正黑體" panose="020B0604030504040204" charset="-120"/>
                <a:ea typeface="微軟正黑體" panose="020B0604030504040204" charset="-120"/>
              </a:rPr>
              <a:t>公司地址</a:t>
            </a:r>
            <a:r>
              <a:rPr lang="en-US" altLang="zh-TW" b="1" dirty="0">
                <a:latin typeface="微軟正黑體" panose="020B0604030504040204" charset="-120"/>
                <a:ea typeface="微軟正黑體" panose="020B0604030504040204" charset="-120"/>
              </a:rPr>
              <a:t>:</a:t>
            </a:r>
            <a:r>
              <a:rPr lang="zh-CN" altLang="en-US" b="1" dirty="0">
                <a:latin typeface="微軟正黑體" panose="020B0604030504040204" charset="-120"/>
                <a:ea typeface="微軟正黑體" panose="020B0604030504040204" charset="-120"/>
              </a:rPr>
              <a:t>臺北市南港區園區街</a:t>
            </a:r>
            <a:r>
              <a:rPr lang="en-US" altLang="zh-CN" b="1" dirty="0">
                <a:latin typeface="微軟正黑體" panose="020B0604030504040204" charset="-120"/>
                <a:ea typeface="微軟正黑體" panose="020B0604030504040204" charset="-120"/>
              </a:rPr>
              <a:t>3</a:t>
            </a:r>
            <a:r>
              <a:rPr lang="zh-CN" altLang="en-US" b="1" dirty="0">
                <a:latin typeface="微軟正黑體" panose="020B0604030504040204" charset="-120"/>
                <a:ea typeface="微軟正黑體" panose="020B0604030504040204" charset="-120"/>
              </a:rPr>
              <a:t>號</a:t>
            </a:r>
            <a:r>
              <a:rPr lang="en-US" altLang="zh-CN" b="1" dirty="0">
                <a:latin typeface="微軟正黑體" panose="020B0604030504040204" charset="-120"/>
                <a:ea typeface="微軟正黑體" panose="020B0604030504040204" charset="-120"/>
              </a:rPr>
              <a:t>15</a:t>
            </a:r>
            <a:r>
              <a:rPr lang="zh-CN" altLang="en-US" b="1" dirty="0">
                <a:latin typeface="微軟正黑體" panose="020B0604030504040204" charset="-120"/>
                <a:ea typeface="微軟正黑體" panose="020B0604030504040204" charset="-120"/>
              </a:rPr>
              <a:t>樓</a:t>
            </a:r>
            <a:r>
              <a:rPr lang="en-US" altLang="zh-CN" b="1" dirty="0">
                <a:latin typeface="微軟正黑體" panose="020B0604030504040204" charset="-120"/>
                <a:ea typeface="微軟正黑體" panose="020B0604030504040204" charset="-120"/>
              </a:rPr>
              <a:t>(</a:t>
            </a:r>
            <a:r>
              <a:rPr lang="zh-CN" altLang="en-US" b="1" dirty="0">
                <a:latin typeface="微軟正黑體" panose="020B0604030504040204" charset="-120"/>
                <a:ea typeface="微軟正黑體" panose="020B0604030504040204" charset="-120"/>
              </a:rPr>
              <a:t>南港軟體科學園區</a:t>
            </a:r>
            <a:r>
              <a:rPr lang="en-US" altLang="zh-CN" b="1" dirty="0">
                <a:latin typeface="微軟正黑體" panose="020B0604030504040204" charset="-120"/>
                <a:ea typeface="微軟正黑體" panose="020B0604030504040204" charset="-120"/>
              </a:rPr>
              <a:t>F</a:t>
            </a:r>
            <a:r>
              <a:rPr lang="zh-CN" altLang="en-US" b="1" dirty="0">
                <a:latin typeface="微軟正黑體" panose="020B0604030504040204" charset="-120"/>
                <a:ea typeface="微軟正黑體" panose="020B0604030504040204" charset="-120"/>
              </a:rPr>
              <a:t>棟</a:t>
            </a:r>
            <a:r>
              <a:rPr lang="en-US" altLang="zh-CN" b="1" dirty="0">
                <a:latin typeface="微軟正黑體" panose="020B0604030504040204" charset="-120"/>
                <a:ea typeface="微軟正黑體" panose="020B0604030504040204" charset="-120"/>
              </a:rPr>
              <a:t>)</a:t>
            </a:r>
          </a:p>
          <a:p>
            <a:pPr algn="ctr"/>
            <a:r>
              <a:rPr lang="zh-CN" altLang="en-US" b="1" dirty="0">
                <a:latin typeface="微軟正黑體" panose="020B0604030504040204" charset="-120"/>
                <a:ea typeface="微軟正黑體" panose="020B0604030504040204" charset="-120"/>
              </a:rPr>
              <a:t>代表號</a:t>
            </a:r>
            <a:r>
              <a:rPr lang="zh-TW" altLang="en-US" b="1" dirty="0">
                <a:latin typeface="微軟正黑體" panose="020B0604030504040204" charset="-120"/>
                <a:ea typeface="微軟正黑體" panose="020B0604030504040204" charset="-120"/>
              </a:rPr>
              <a:t>：</a:t>
            </a:r>
            <a:r>
              <a:rPr lang="en-US" altLang="zh-CN" b="1" dirty="0">
                <a:latin typeface="微軟正黑體" panose="020B0604030504040204" charset="-120"/>
                <a:ea typeface="微軟正黑體" panose="020B0604030504040204" charset="-120"/>
              </a:rPr>
              <a:t>+886-2-26557799(20</a:t>
            </a:r>
            <a:r>
              <a:rPr lang="zh-CN" altLang="en-US" b="1" dirty="0">
                <a:latin typeface="微軟正黑體" panose="020B0604030504040204" charset="-120"/>
                <a:ea typeface="微軟正黑體" panose="020B0604030504040204" charset="-120"/>
              </a:rPr>
              <a:t>線</a:t>
            </a:r>
            <a:r>
              <a:rPr lang="en-US" altLang="zh-CN" b="1" dirty="0">
                <a:latin typeface="微軟正黑體" panose="020B0604030504040204" charset="-120"/>
                <a:ea typeface="微軟正黑體" panose="020B0604030504040204" charset="-120"/>
              </a:rPr>
              <a:t>)</a:t>
            </a:r>
          </a:p>
          <a:p>
            <a:pPr algn="ctr"/>
            <a:r>
              <a:rPr lang="zh-TW" altLang="en-US" b="1" dirty="0">
                <a:latin typeface="微軟正黑體" panose="020B0604030504040204" charset="-120"/>
                <a:ea typeface="微軟正黑體" panose="020B0604030504040204" charset="-120"/>
              </a:rPr>
              <a:t>網址：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charset="-120"/>
                <a:ea typeface="微軟正黑體" panose="020B0604030504040204" charset="-120"/>
                <a:hlinkClick r:id="rId4"/>
              </a:rPr>
              <a:t>www.ttch.com.tw</a:t>
            </a:r>
            <a:endParaRPr lang="en-US" altLang="zh-TW" b="1" dirty="0">
              <a:solidFill>
                <a:srgbClr val="FF0000"/>
              </a:solidFill>
              <a:latin typeface="微軟正黑體" panose="020B0604030504040204" charset="-120"/>
              <a:ea typeface="微軟正黑體" panose="020B060403050404020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D4EBB-4127-4CA3-968A-4AF5F2E4D2D5}" type="slidenum">
              <a:rPr lang="en-US" altLang="zh-TW" smtClean="0"/>
              <a:t>19</a:t>
            </a:fld>
            <a:endParaRPr lang="en-US" altLang="zh-TW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12041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1258</Words>
  <Application>Microsoft Office PowerPoint</Application>
  <PresentationFormat>自訂</PresentationFormat>
  <Paragraphs>235</Paragraphs>
  <Slides>19</Slides>
  <Notes>14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0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Amy(林梅敏)</cp:lastModifiedBy>
  <cp:revision>807</cp:revision>
  <cp:lastPrinted>2019-12-19T02:05:08Z</cp:lastPrinted>
  <dcterms:created xsi:type="dcterms:W3CDTF">2014-07-21T06:06:00Z</dcterms:created>
  <dcterms:modified xsi:type="dcterms:W3CDTF">2019-12-19T02:05:13Z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1028-10.8.0.6003</vt:lpwstr>
  </property>
</Properties>
</file>