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256" r:id="rId4"/>
    <p:sldId id="303" r:id="rId5"/>
    <p:sldId id="380" r:id="rId6"/>
    <p:sldId id="278" r:id="rId7"/>
    <p:sldId id="349" r:id="rId8"/>
    <p:sldId id="305" r:id="rId9"/>
    <p:sldId id="362" r:id="rId10"/>
    <p:sldId id="372" r:id="rId11"/>
    <p:sldId id="336" r:id="rId12"/>
    <p:sldId id="332" r:id="rId13"/>
    <p:sldId id="350" r:id="rId14"/>
    <p:sldId id="355" r:id="rId15"/>
    <p:sldId id="337" r:id="rId16"/>
    <p:sldId id="375" r:id="rId17"/>
    <p:sldId id="383" r:id="rId18"/>
    <p:sldId id="382" r:id="rId19"/>
    <p:sldId id="379" r:id="rId20"/>
    <p:sldId id="370" r:id="rId21"/>
    <p:sldId id="348" r:id="rId22"/>
    <p:sldId id="384" r:id="rId23"/>
    <p:sldId id="344" r:id="rId24"/>
    <p:sldId id="360" r:id="rId25"/>
    <p:sldId id="361" r:id="rId26"/>
    <p:sldId id="342" r:id="rId27"/>
    <p:sldId id="339"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6A5F4E"/>
    <a:srgbClr val="0000FF"/>
    <a:srgbClr val="B3CC82"/>
    <a:srgbClr val="97B953"/>
    <a:srgbClr val="C3D89C"/>
    <a:srgbClr val="9BBB59"/>
    <a:srgbClr val="33CC33"/>
    <a:srgbClr val="66FF66"/>
    <a:srgbClr val="99D8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78" autoAdjust="0"/>
    <p:restoredTop sz="91945" autoAdjust="0"/>
  </p:normalViewPr>
  <p:slideViewPr>
    <p:cSldViewPr>
      <p:cViewPr varScale="1">
        <p:scale>
          <a:sx n="78" d="100"/>
          <a:sy n="78" d="100"/>
        </p:scale>
        <p:origin x="93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2025/4/25</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2025/4/25</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5</a:t>
            </a:fld>
            <a:endParaRPr lang="zh-TW" altLang="en-US"/>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茶本業</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6</a:t>
            </a:fld>
            <a:endParaRPr lang="zh-TW" altLang="en-US"/>
          </a:p>
        </p:txBody>
      </p:sp>
    </p:spTree>
    <p:extLst>
      <p:ext uri="{BB962C8B-B14F-4D97-AF65-F5344CB8AC3E}">
        <p14:creationId xmlns:p14="http://schemas.microsoft.com/office/powerpoint/2010/main" val="2658794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7</a:t>
            </a:fld>
            <a:endParaRPr lang="zh-TW" altLang="en-US"/>
          </a:p>
        </p:txBody>
      </p:sp>
    </p:spTree>
    <p:extLst>
      <p:ext uri="{BB962C8B-B14F-4D97-AF65-F5344CB8AC3E}">
        <p14:creationId xmlns:p14="http://schemas.microsoft.com/office/powerpoint/2010/main" val="2515169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8</a:t>
            </a:fld>
            <a:endParaRPr lang="zh-TW" altLang="en-US"/>
          </a:p>
        </p:txBody>
      </p:sp>
    </p:spTree>
    <p:extLst>
      <p:ext uri="{BB962C8B-B14F-4D97-AF65-F5344CB8AC3E}">
        <p14:creationId xmlns:p14="http://schemas.microsoft.com/office/powerpoint/2010/main" val="1331879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10</a:t>
            </a:fld>
            <a:endParaRPr lang="zh-TW" altLang="en-US"/>
          </a:p>
        </p:txBody>
      </p:sp>
    </p:spTree>
    <p:extLst>
      <p:ext uri="{BB962C8B-B14F-4D97-AF65-F5344CB8AC3E}">
        <p14:creationId xmlns:p14="http://schemas.microsoft.com/office/powerpoint/2010/main" val="579804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與農林四大營運策略要呼應</a:t>
            </a:r>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13</a:t>
            </a:fld>
            <a:endParaRPr lang="zh-TW" altLang="en-US"/>
          </a:p>
        </p:txBody>
      </p:sp>
    </p:spTree>
    <p:extLst>
      <p:ext uri="{BB962C8B-B14F-4D97-AF65-F5344CB8AC3E}">
        <p14:creationId xmlns:p14="http://schemas.microsoft.com/office/powerpoint/2010/main" val="1425710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15</a:t>
            </a:fld>
            <a:endParaRPr lang="zh-TW" altLang="en-US"/>
          </a:p>
        </p:txBody>
      </p:sp>
    </p:spTree>
    <p:extLst>
      <p:ext uri="{BB962C8B-B14F-4D97-AF65-F5344CB8AC3E}">
        <p14:creationId xmlns:p14="http://schemas.microsoft.com/office/powerpoint/2010/main" val="3615290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20521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25</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2050"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2025/4/25</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jpe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1.wdp"/><Relationship Id="rId7"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7.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8.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40.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3.png"/><Relationship Id="rId10" Type="http://schemas.openxmlformats.org/officeDocument/2006/relationships/image" Target="../media/image43.png"/><Relationship Id="rId4" Type="http://schemas.microsoft.com/office/2007/relationships/hdphoto" Target="../media/hdphoto3.wdp"/><Relationship Id="rId9" Type="http://schemas.microsoft.com/office/2007/relationships/hdphoto" Target="../media/hdphoto5.wdp"/></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image" Target="../media/image51.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xmlns=""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文字方塊 3"/>
          <p:cNvSpPr txBox="1"/>
          <p:nvPr/>
        </p:nvSpPr>
        <p:spPr>
          <a:xfrm>
            <a:off x="4151784" y="2508667"/>
            <a:ext cx="3888432" cy="2185214"/>
          </a:xfrm>
          <a:prstGeom prst="rect">
            <a:avLst/>
          </a:prstGeom>
          <a:noFill/>
        </p:spPr>
        <p:txBody>
          <a:bodyPr wrap="square" rtlCol="0">
            <a:spAutoFit/>
          </a:bodyPr>
          <a:lstStyle/>
          <a:p>
            <a:pPr algn="ctr"/>
            <a:r>
              <a:rPr lang="zh-TW" altLang="en-US"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台灣農林</a:t>
            </a:r>
            <a:r>
              <a:rPr lang="en-US" altLang="zh-TW" sz="4000" b="1" dirty="0">
                <a:solidFill>
                  <a:srgbClr val="7DA969"/>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 </a:t>
            </a:r>
            <a:r>
              <a:rPr lang="en-US" altLang="zh-TW" sz="4000" b="1" dirty="0" smtClean="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2025 </a:t>
            </a:r>
            <a:endPar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US" altLang="zh-TW" sz="2400"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ctr"/>
            <a:r>
              <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rPr>
              <a:t>QIC Taiwan CEO Week</a:t>
            </a:r>
          </a:p>
          <a:p>
            <a:pPr algn="ctr"/>
            <a:endParaRPr lang="en-US" altLang="zh-TW" b="1" dirty="0">
              <a:solidFill>
                <a:schemeClr val="bg1"/>
              </a:solidFill>
              <a:effectLst>
                <a:innerShdw blurRad="63500" dist="50800" dir="5400000">
                  <a:prstClr val="black">
                    <a:alpha val="50000"/>
                  </a:prstClr>
                </a:innerShdw>
              </a:effectLst>
              <a:latin typeface="微軟正黑體" panose="020B0604030504040204" pitchFamily="34" charset="-120"/>
              <a:ea typeface="微軟正黑體" panose="020B0604030504040204" pitchFamily="34" charset="-120"/>
            </a:endParaRPr>
          </a:p>
          <a:p>
            <a:pPr algn="just"/>
            <a:r>
              <a:rPr lang="zh-TW" altLang="en-US" sz="1800" b="1" dirty="0" smtClean="0">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zh-TW" altLang="en-US" b="1" dirty="0">
                <a:solidFill>
                  <a:schemeClr val="bg1"/>
                </a:solidFill>
                <a:effectLst>
                  <a:innerShdw blurRad="63500" dist="50800" dir="5400000">
                    <a:prstClr val="black">
                      <a:alpha val="50000"/>
                    </a:prstClr>
                  </a:innerShdw>
                </a:effectLst>
                <a:latin typeface="+mj-lt"/>
                <a:ea typeface="微軟正黑體" panose="020B0604030504040204" pitchFamily="34" charset="-120"/>
              </a:rPr>
              <a:t>四</a:t>
            </a:r>
            <a:r>
              <a:rPr lang="zh-TW" altLang="en-US" sz="1800" b="1" dirty="0" smtClean="0">
                <a:solidFill>
                  <a:schemeClr val="bg1"/>
                </a:solidFill>
                <a:effectLst>
                  <a:innerShdw blurRad="63500" dist="50800" dir="5400000">
                    <a:prstClr val="black">
                      <a:alpha val="50000"/>
                    </a:prstClr>
                  </a:innerShdw>
                </a:effectLst>
                <a:latin typeface="+mj-lt"/>
                <a:ea typeface="微軟正黑體" panose="020B0604030504040204" pitchFamily="34" charset="-120"/>
              </a:rPr>
              <a:t>月</a:t>
            </a:r>
            <a:r>
              <a:rPr lang="en-US" altLang="zh-TW" sz="1800" b="1" dirty="0" smtClean="0">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en-US" altLang="zh-TW"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 </a:t>
            </a:r>
            <a:r>
              <a:rPr lang="zh-TW" altLang="en-US" sz="1800" b="1" dirty="0">
                <a:solidFill>
                  <a:schemeClr val="bg1"/>
                </a:solidFill>
                <a:effectLst>
                  <a:innerShdw blurRad="63500" dist="50800" dir="5400000">
                    <a:prstClr val="black">
                      <a:alpha val="50000"/>
                    </a:prstClr>
                  </a:innerShdw>
                </a:effectLst>
                <a:latin typeface="+mj-lt"/>
                <a:ea typeface="微軟正黑體" panose="020B0604030504040204" pitchFamily="34" charset="-120"/>
              </a:rPr>
              <a:t>台北</a:t>
            </a: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02294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a16="http://schemas.microsoft.com/office/drawing/2014/main" xmlns=""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xmlns=""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圖片 21">
            <a:extLst>
              <a:ext uri="{FF2B5EF4-FFF2-40B4-BE49-F238E27FC236}">
                <a16:creationId xmlns:a16="http://schemas.microsoft.com/office/drawing/2014/main" xmlns=""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a16="http://schemas.microsoft.com/office/drawing/2014/main" xmlns=""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a16="http://schemas.microsoft.com/office/drawing/2014/main" xmlns="" id="{A8F82C77-09F9-DC79-FCB5-D184DF68F0F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5" name="內容版面配置區 2">
            <a:extLst>
              <a:ext uri="{FF2B5EF4-FFF2-40B4-BE49-F238E27FC236}">
                <a16:creationId xmlns:a16="http://schemas.microsoft.com/office/drawing/2014/main" xmlns=""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a:t>
            </a:r>
            <a:r>
              <a:rPr lang="en-US" altLang="zh-TW" sz="1800" dirty="0">
                <a:latin typeface="Calibri" panose="020F0502020204030204" pitchFamily="34" charset="0"/>
                <a:ea typeface="Calibri" panose="020F0502020204030204" pitchFamily="34" charset="0"/>
                <a:cs typeface="Calibri" panose="020F0502020204030204" pitchFamily="34" charset="0"/>
              </a:rPr>
              <a:t>(2913 TT)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成立於</a:t>
            </a:r>
            <a:r>
              <a:rPr lang="en-US" altLang="zh-TW" sz="1800" dirty="0">
                <a:latin typeface="Calibri" panose="020F0502020204030204" pitchFamily="34" charset="0"/>
                <a:ea typeface="Calibri" panose="020F0502020204030204" pitchFamily="34" charset="0"/>
                <a:cs typeface="Calibri" panose="020F0502020204030204" pitchFamily="34" charset="0"/>
              </a:rPr>
              <a:t>1950</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年，主要經營四項業務，包含</a:t>
            </a:r>
            <a:r>
              <a:rPr lang="en-US" altLang="zh-TW" sz="1800" dirty="0">
                <a:latin typeface="Calibri" panose="020F0502020204030204" pitchFamily="34" charset="0"/>
                <a:ea typeface="Calibri" panose="020F0502020204030204" pitchFamily="34" charset="0"/>
                <a:cs typeface="Calibri" panose="020F0502020204030204" pitchFamily="34" charset="0"/>
              </a:rPr>
              <a:t>: 1)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茶樹種植、茶葉及茶相關產品之生產與銷售</a:t>
            </a:r>
            <a:r>
              <a:rPr lang="en-US" altLang="zh-TW" sz="1800" dirty="0">
                <a:latin typeface="Calibri" panose="020F0502020204030204" pitchFamily="34" charset="0"/>
                <a:ea typeface="Calibri" panose="020F0502020204030204" pitchFamily="34" charset="0"/>
                <a:cs typeface="Calibri" panose="020F0502020204030204" pitchFamily="34" charset="0"/>
              </a:rPr>
              <a:t>; 2)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觀光休閒</a:t>
            </a:r>
            <a:r>
              <a:rPr lang="en-US" altLang="zh-TW" sz="1800" dirty="0">
                <a:latin typeface="Calibri" panose="020F0502020204030204" pitchFamily="34" charset="0"/>
                <a:ea typeface="Calibri" panose="020F0502020204030204" pitchFamily="34" charset="0"/>
                <a:cs typeface="Calibri" panose="020F0502020204030204" pitchFamily="34" charset="0"/>
              </a:rPr>
              <a:t>; 3)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土地資產委外經營</a:t>
            </a:r>
            <a:r>
              <a:rPr lang="en-US" altLang="zh-TW" sz="1800" dirty="0">
                <a:latin typeface="Calibri" panose="020F0502020204030204" pitchFamily="34" charset="0"/>
                <a:ea typeface="Calibri" panose="020F0502020204030204" pitchFamily="34" charset="0"/>
                <a:cs typeface="Calibri" panose="020F0502020204030204" pitchFamily="34" charset="0"/>
              </a:rPr>
              <a:t>; 4)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土地開發</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台灣農林是台灣民間第二大地主，擁有土地面積約</a:t>
            </a:r>
            <a:r>
              <a:rPr lang="en-US" altLang="zh-TW" sz="1800" dirty="0">
                <a:latin typeface="Calibri" panose="020F0502020204030204" pitchFamily="34" charset="0"/>
                <a:ea typeface="Calibri" panose="020F0502020204030204" pitchFamily="34" charset="0"/>
                <a:cs typeface="Calibri" panose="020F0502020204030204" pitchFamily="34" charset="0"/>
              </a:rPr>
              <a:t>3,714</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公頃，其中投資性不動產之公允價值</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新台幣</a:t>
            </a:r>
            <a:r>
              <a:rPr lang="en-US" altLang="zh-TW" sz="1800" dirty="0" smtClean="0">
                <a:latin typeface="Calibri" panose="020F0502020204030204" pitchFamily="34" charset="0"/>
                <a:ea typeface="Calibri" panose="020F0502020204030204" pitchFamily="34" charset="0"/>
                <a:cs typeface="Calibri" panose="020F0502020204030204" pitchFamily="34" charset="0"/>
              </a:rPr>
              <a:t>254</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億</a:t>
            </a:r>
            <a:r>
              <a:rPr lang="en-US" altLang="zh-TW" sz="1800" dirty="0">
                <a:latin typeface="Calibri" panose="020F0502020204030204" pitchFamily="34" charset="0"/>
                <a:ea typeface="Calibri" panose="020F0502020204030204" pitchFamily="34" charset="0"/>
                <a:cs typeface="Calibri" panose="020F0502020204030204" pitchFamily="34" charset="0"/>
              </a:rPr>
              <a:t>(</a:t>
            </a:r>
            <a:r>
              <a:rPr lang="en-US" altLang="zh-TW" sz="1800" dirty="0" smtClean="0">
                <a:latin typeface="Calibri" panose="020F0502020204030204" pitchFamily="34" charset="0"/>
                <a:ea typeface="Calibri" panose="020F0502020204030204" pitchFamily="34" charset="0"/>
                <a:cs typeface="Calibri" panose="020F0502020204030204" pitchFamily="34" charset="0"/>
              </a:rPr>
              <a:t>2024/12/31</a:t>
            </a:r>
            <a:r>
              <a:rPr lang="en-US" altLang="zh-TW" sz="1800" dirty="0">
                <a:latin typeface="Calibri" panose="020F0502020204030204" pitchFamily="34" charset="0"/>
                <a:ea typeface="Calibri" panose="020F0502020204030204" pitchFamily="34" charset="0"/>
                <a:cs typeface="Calibri" panose="020F0502020204030204" pitchFamily="34" charset="0"/>
              </a:rPr>
              <a: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r>
              <a:rPr lang="en-US" altLang="zh-TW" sz="1800" dirty="0" smtClean="0">
                <a:latin typeface="Calibri" panose="020F0502020204030204" pitchFamily="34" charset="0"/>
                <a:ea typeface="Calibri" panose="020F0502020204030204" pitchFamily="34" charset="0"/>
                <a:cs typeface="Calibri" panose="020F0502020204030204" pitchFamily="34" charset="0"/>
              </a:rPr>
              <a:t>2024</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年營收</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約</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新台幣</a:t>
            </a:r>
            <a:r>
              <a:rPr lang="en-US" altLang="zh-TW" sz="1800" dirty="0" smtClean="0">
                <a:latin typeface="Calibri" panose="020F0502020204030204" pitchFamily="34" charset="0"/>
                <a:ea typeface="Calibri" panose="020F0502020204030204" pitchFamily="34" charset="0"/>
                <a:cs typeface="Calibri" panose="020F0502020204030204" pitchFamily="34" charset="0"/>
              </a:rPr>
              <a:t>4.3</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億。</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年吳清源先生被選任為台灣農林董事長。</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經過六年的經營，</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董事長陸續啟動</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一系列提升利潤率的方案</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，期望在</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最短時間內讓農林實現持續</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獲利的經濟效益。</a:t>
            </a: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配合種茶、製茶本業，台灣農林亦推展觀光休閒事業，對茶園與茶文化資產做更大的利用。同時，積極盤點土地資產進行開發、合作，為台灣農林創造永續不斷的營收與</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獲利。</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zh-TW" altLang="en-US" sz="20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0" name="標題 1">
            <a:extLst>
              <a:ext uri="{FF2B5EF4-FFF2-40B4-BE49-F238E27FC236}">
                <a16:creationId xmlns:a16="http://schemas.microsoft.com/office/drawing/2014/main" xmlns=""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zh-TW" altLang="en-US" sz="3600" dirty="0">
                <a:latin typeface="Calibri" panose="020F0502020204030204" pitchFamily="34" charset="0"/>
                <a:cs typeface="Calibri" panose="020F0502020204030204" pitchFamily="34" charset="0"/>
              </a:rPr>
              <a:t>台灣農林概述</a:t>
            </a:r>
          </a:p>
        </p:txBody>
      </p:sp>
      <p:pic>
        <p:nvPicPr>
          <p:cNvPr id="21" name="Picture 8" descr="A green and black logo&#10;&#10;Description automatically generated">
            <a:extLst>
              <a:ext uri="{FF2B5EF4-FFF2-40B4-BE49-F238E27FC236}">
                <a16:creationId xmlns:a16="http://schemas.microsoft.com/office/drawing/2014/main" xmlns="" id="{7B50E670-E801-37E4-BD1C-A96E29F572FB}"/>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3383989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908720"/>
            <a:ext cx="6317653" cy="956130"/>
          </a:xfrm>
        </p:spPr>
        <p:txBody>
          <a:bodyPr>
            <a:normAutofit fontScale="90000"/>
          </a:bodyPr>
          <a:lstStyle/>
          <a:p>
            <a:r>
              <a:rPr lang="zh-TW" altLang="en-US" sz="4000" dirty="0">
                <a:latin typeface="Calibri" panose="020F0502020204030204" pitchFamily="34" charset="0"/>
                <a:cs typeface="Calibri" panose="020F0502020204030204" pitchFamily="34" charset="0"/>
              </a:rPr>
              <a:t>優秀的領導者</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cs typeface="Calibri" panose="020F0502020204030204" pitchFamily="34" charset="0"/>
              </a:rPr>
              <a:t>吳清源董事長</a:t>
            </a:r>
            <a:r>
              <a:rPr lang="en-US" altLang="zh-TW" sz="4000" dirty="0">
                <a:latin typeface="Calibri" panose="020F0502020204030204" pitchFamily="34" charset="0"/>
                <a:ea typeface="Calibri" panose="020F0502020204030204" pitchFamily="34" charset="0"/>
                <a:cs typeface="Calibri" panose="020F0502020204030204" pitchFamily="34" charset="0"/>
              </a:rPr>
              <a:t/>
            </a:r>
            <a:br>
              <a:rPr lang="en-US" altLang="zh-TW" sz="4000" dirty="0">
                <a:latin typeface="Calibri" panose="020F0502020204030204" pitchFamily="34" charset="0"/>
                <a:ea typeface="Calibri" panose="020F0502020204030204" pitchFamily="34" charset="0"/>
                <a:cs typeface="Calibri" panose="020F0502020204030204" pitchFamily="34" charset="0"/>
              </a:rPr>
            </a:br>
            <a:endParaRPr lang="zh-TW" altLang="en-US" sz="4000" dirty="0">
              <a:latin typeface="Calibri" panose="020F0502020204030204" pitchFamily="34" charset="0"/>
              <a:cs typeface="Calibri" panose="020F0502020204030204" pitchFamily="34" charset="0"/>
            </a:endParaRPr>
          </a:p>
        </p:txBody>
      </p:sp>
      <p:grpSp>
        <p:nvGrpSpPr>
          <p:cNvPr id="3" name="群組 2"/>
          <p:cNvGrpSpPr/>
          <p:nvPr/>
        </p:nvGrpSpPr>
        <p:grpSpPr>
          <a:xfrm>
            <a:off x="7464152" y="908720"/>
            <a:ext cx="3735533" cy="5443838"/>
            <a:chOff x="7464152" y="908720"/>
            <a:chExt cx="3735533" cy="5443838"/>
          </a:xfrm>
        </p:grpSpPr>
        <p:sp>
          <p:nvSpPr>
            <p:cNvPr id="6" name="Rectangle 5">
              <a:extLst>
                <a:ext uri="{FF2B5EF4-FFF2-40B4-BE49-F238E27FC236}">
                  <a16:creationId xmlns:a16="http://schemas.microsoft.com/office/drawing/2014/main" xmlns=""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 name="TextBox 4">
            <a:extLst>
              <a:ext uri="{FF2B5EF4-FFF2-40B4-BE49-F238E27FC236}">
                <a16:creationId xmlns:a16="http://schemas.microsoft.com/office/drawing/2014/main" xmlns="" id="{730BA66F-5F7D-6039-6906-4B9D5AE91717}"/>
              </a:ext>
            </a:extLst>
          </p:cNvPr>
          <p:cNvSpPr txBox="1"/>
          <p:nvPr/>
        </p:nvSpPr>
        <p:spPr>
          <a:xfrm>
            <a:off x="864096" y="1772816"/>
            <a:ext cx="5951984" cy="3970318"/>
          </a:xfrm>
          <a:prstGeom prst="rect">
            <a:avLst/>
          </a:prstGeom>
          <a:noFill/>
        </p:spPr>
        <p:txBody>
          <a:bodyPr wrap="square">
            <a:spAutoFit/>
          </a:bodyPr>
          <a:lstStyle/>
          <a:p>
            <a:pPr marL="285750" indent="-285750">
              <a:buBlip>
                <a:blip r:embed="rId3">
                  <a:extLst>
                    <a:ext uri="{96DAC541-7B7A-43D3-8B79-37D633B846F1}">
                      <asvg:svgBlip xmlns=""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吳董事長畢業於台北科技大學 </a:t>
            </a:r>
            <a:r>
              <a:rPr lang="en-US" altLang="zh-TW" sz="1800" dirty="0">
                <a:latin typeface="Calibri" panose="020F0502020204030204" pitchFamily="34" charset="0"/>
                <a:ea typeface="Calibri" panose="020F0502020204030204" pitchFamily="34" charset="0"/>
                <a:cs typeface="Calibri" panose="020F0502020204030204" pitchFamily="34" charset="0"/>
              </a:rPr>
              <a:t>(</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原 台北工專</a:t>
            </a:r>
            <a:r>
              <a:rPr lang="en-US" altLang="zh-TW" sz="1800" dirty="0">
                <a:latin typeface="Calibri" panose="020F0502020204030204" pitchFamily="34" charset="0"/>
                <a:ea typeface="Calibri" panose="020F0502020204030204" pitchFamily="34" charset="0"/>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機械工程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系，同時擁有中華大學建築與都市計劃學系碩士學位。</a:t>
            </a:r>
            <a:r>
              <a:rPr lang="en-US" altLang="zh-TW" sz="1800" dirty="0">
                <a:latin typeface="Calibri" panose="020F0502020204030204" pitchFamily="34" charset="0"/>
                <a:ea typeface="Calibri" panose="020F0502020204030204" pitchFamily="34" charset="0"/>
                <a:cs typeface="Calibri" panose="020F0502020204030204" pitchFamily="34" charset="0"/>
              </a:rPr>
              <a:t> </a:t>
            </a:r>
          </a:p>
          <a:p>
            <a:pPr marL="285750" indent="-285750">
              <a:buBlip>
                <a:blip r:embed="rId3">
                  <a:extLst>
                    <a:ext uri="{96DAC541-7B7A-43D3-8B79-37D633B846F1}">
                      <asvg:svgBlip xmlns="" xmlns:asvg="http://schemas.microsoft.com/office/drawing/2016/SVG/main"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吳清源先生於</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年被選任為台灣農林董事長。</a:t>
            </a:r>
            <a:r>
              <a:rPr lang="en-US" altLang="zh-TW" sz="1800" dirty="0">
                <a:latin typeface="Calibri" panose="020F0502020204030204" pitchFamily="34" charset="0"/>
                <a:ea typeface="Calibri" panose="020F0502020204030204" pitchFamily="34" charset="0"/>
                <a:cs typeface="Calibri" panose="020F0502020204030204" pitchFamily="34" charset="0"/>
              </a:rPr>
              <a:t>2022</a:t>
            </a: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年連任，並啟動提升利潤率之企業轉型。</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endParaRPr lang="zh-TW" altLang="en-US" sz="1800" dirty="0">
              <a:latin typeface="Calibri" panose="020F0502020204030204" pitchFamily="34" charset="0"/>
              <a:ea typeface="Microsoft YaHei Light" panose="020B0502040204020203" pitchFamily="34" charset="-122"/>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吳董事長利用</a:t>
            </a:r>
            <a:r>
              <a:rPr lang="en-US" altLang="zh-TW" sz="1800" dirty="0">
                <a:latin typeface="Calibri" panose="020F0502020204030204" pitchFamily="34" charset="0"/>
                <a:ea typeface="Calibri" panose="020F0502020204030204" pitchFamily="34" charset="0"/>
                <a:cs typeface="Calibri" panose="020F0502020204030204" pitchFamily="34" charset="0"/>
              </a:rPr>
              <a:t>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年的時間改造三陽工業，於</a:t>
            </a:r>
            <a:r>
              <a:rPr lang="en-US" altLang="zh-TW" sz="1800" dirty="0">
                <a:latin typeface="Calibri" panose="020F0502020204030204" pitchFamily="34" charset="0"/>
                <a:ea typeface="Calibri" panose="020F0502020204030204" pitchFamily="34" charset="0"/>
                <a:cs typeface="Calibri" panose="020F0502020204030204" pitchFamily="34" charset="0"/>
              </a:rPr>
              <a:t>2023</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年營收、</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利</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潤率達到歷史新高，並且帶領三陽機車重返台灣市占</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第一的寶座。吳董事長將會持續引進三陽的成功經驗並</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深化台灣農林的改革，矢言要在最短的時間內讓農林轉</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虧為盈。</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endParaRPr lang="en-US" altLang="zh-TW" sz="1800"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 xmlns:asvg="http://schemas.microsoft.com/office/drawing/2016/SVG/main" r:embed="rId4"/>
                    </a:ext>
                  </a:extLst>
                </a:blip>
              </a:buBlip>
            </a:pP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在吳董事長的領導下，台灣農林營收已</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連續</a:t>
            </a:r>
            <a:r>
              <a:rPr lang="zh-TW" altLang="en-US" dirty="0">
                <a:latin typeface="Calibri" panose="020F0502020204030204" pitchFamily="34" charset="0"/>
                <a:ea typeface="Microsoft YaHei Light" panose="020B0502040204020203" pitchFamily="34" charset="-122"/>
                <a:cs typeface="Calibri" panose="020F0502020204030204" pitchFamily="34" charset="0"/>
              </a:rPr>
              <a:t>六</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年</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成長，</a:t>
            </a: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r>
              <a:rPr lang="zh-TW" altLang="en-US"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800" dirty="0" smtClean="0">
                <a:latin typeface="Calibri" panose="020F0502020204030204" pitchFamily="34" charset="0"/>
                <a:ea typeface="Calibri" panose="020F0502020204030204" pitchFamily="34" charset="0"/>
                <a:cs typeface="Calibri" panose="020F0502020204030204" pitchFamily="34" charset="0"/>
              </a:rPr>
              <a:t>2024</a:t>
            </a:r>
            <a:r>
              <a:rPr lang="zh-TW" altLang="en-US" sz="1800" dirty="0" smtClean="0">
                <a:latin typeface="Calibri" panose="020F0502020204030204" pitchFamily="34" charset="0"/>
                <a:ea typeface="Microsoft YaHei Light" panose="020B0502040204020203" pitchFamily="34" charset="-122"/>
                <a:cs typeface="Calibri" panose="020F0502020204030204" pitchFamily="34" charset="0"/>
              </a:rPr>
              <a:t>年</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的營收較</a:t>
            </a:r>
            <a:r>
              <a:rPr lang="en-US" altLang="zh-TW" sz="1800" dirty="0">
                <a:latin typeface="Calibri" panose="020F0502020204030204" pitchFamily="34" charset="0"/>
                <a:ea typeface="Calibri" panose="020F0502020204030204" pitchFamily="34" charset="0"/>
                <a:cs typeface="Calibri" panose="020F0502020204030204" pitchFamily="34" charset="0"/>
              </a:rPr>
              <a:t>2019</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年</a:t>
            </a:r>
            <a:r>
              <a:rPr lang="zh-TW" altLang="en-US" dirty="0" smtClean="0">
                <a:latin typeface="Calibri" panose="020F0502020204030204" pitchFamily="34" charset="0"/>
                <a:ea typeface="Microsoft YaHei Light" panose="020B0502040204020203" pitchFamily="34" charset="-122"/>
                <a:cs typeface="Calibri" panose="020F0502020204030204" pitchFamily="34" charset="0"/>
              </a:rPr>
              <a:t>成長</a:t>
            </a:r>
            <a:r>
              <a:rPr lang="en-US" altLang="zh-TW" sz="1800" dirty="0" smtClean="0">
                <a:latin typeface="Calibri" panose="020F0502020204030204" pitchFamily="34" charset="0"/>
                <a:ea typeface="Calibri" panose="020F0502020204030204" pitchFamily="34" charset="0"/>
                <a:cs typeface="Calibri" panose="020F0502020204030204" pitchFamily="34" charset="0"/>
              </a:rPr>
              <a:t>45%</a:t>
            </a:r>
            <a:r>
              <a:rPr lang="zh-TW" altLang="en-US" sz="1800" dirty="0">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9" name="Picture 8" descr="A green and black logo&#10;&#10;Description automatically generated">
            <a:extLst>
              <a:ext uri="{FF2B5EF4-FFF2-40B4-BE49-F238E27FC236}">
                <a16:creationId xmlns:a16="http://schemas.microsoft.com/office/drawing/2014/main" xmlns=""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a16="http://schemas.microsoft.com/office/drawing/2014/main" xmlns=""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89382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xmlns="" id="{03AEBA67-2C49-6E23-5F6B-A7F55418A1A0}"/>
              </a:ext>
            </a:extLst>
          </p:cNvPr>
          <p:cNvGrpSpPr/>
          <p:nvPr/>
        </p:nvGrpSpPr>
        <p:grpSpPr>
          <a:xfrm>
            <a:off x="462423" y="2420888"/>
            <a:ext cx="11267154" cy="3572504"/>
            <a:chOff x="642443" y="1628800"/>
            <a:chExt cx="11267154" cy="4643246"/>
          </a:xfrm>
        </p:grpSpPr>
        <p:sp>
          <p:nvSpPr>
            <p:cNvPr id="19" name="Rectangle: Rounded Corners 18">
              <a:extLst>
                <a:ext uri="{FF2B5EF4-FFF2-40B4-BE49-F238E27FC236}">
                  <a16:creationId xmlns:a16="http://schemas.microsoft.com/office/drawing/2014/main" xmlns=""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xmlns=""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xmlns=""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xmlns=""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xmlns="" id="{B52989C1-2E81-A254-E752-7E27DF265053}"/>
              </a:ext>
            </a:extLst>
          </p:cNvPr>
          <p:cNvSpPr/>
          <p:nvPr/>
        </p:nvSpPr>
        <p:spPr>
          <a:xfrm>
            <a:off x="9326835"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xmlns="" id="{875A69C7-118F-3B72-DA61-5CA7C53D3EA6}"/>
              </a:ext>
            </a:extLst>
          </p:cNvPr>
          <p:cNvSpPr/>
          <p:nvPr/>
        </p:nvSpPr>
        <p:spPr>
          <a:xfrm>
            <a:off x="6465569"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xmlns="" id="{46BE782D-52AF-96DA-5F94-3521A83E295D}"/>
              </a:ext>
            </a:extLst>
          </p:cNvPr>
          <p:cNvSpPr/>
          <p:nvPr/>
        </p:nvSpPr>
        <p:spPr>
          <a:xfrm>
            <a:off x="3638201"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xmlns="" id="{A100E7A0-E1F5-76A3-CC4A-856903E4DF42}"/>
              </a:ext>
            </a:extLst>
          </p:cNvPr>
          <p:cNvSpPr/>
          <p:nvPr/>
        </p:nvSpPr>
        <p:spPr>
          <a:xfrm>
            <a:off x="776933" y="1916832"/>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404664"/>
            <a:ext cx="10972800" cy="812114"/>
          </a:xfrm>
        </p:spPr>
        <p:txBody>
          <a:bodyPr/>
          <a:lstStyle/>
          <a:p>
            <a:r>
              <a:rPr lang="zh-TW" altLang="en-US" dirty="0">
                <a:latin typeface="Calibri" panose="020F0502020204030204" pitchFamily="34" charset="0"/>
                <a:cs typeface="Calibri" panose="020F0502020204030204" pitchFamily="34" charset="0"/>
              </a:rPr>
              <a:t>台灣農林發展策略</a:t>
            </a: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5</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23392" y="3125242"/>
            <a:ext cx="2376264" cy="2308324"/>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維持並強化台灣農林在台灣茶葉市場的領導地位。</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台灣農林的</a:t>
            </a:r>
            <a:r>
              <a:rPr lang="zh-TW" altLang="en-US"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茶葉銷售將</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2025</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年達</a:t>
            </a:r>
            <a:r>
              <a:rPr lang="zh-TW" altLang="en-US"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每年約</a:t>
            </a:r>
            <a:r>
              <a:rPr lang="en-US" altLang="zh-TW" dirty="0" smtClean="0">
                <a:solidFill>
                  <a:schemeClr val="bg1"/>
                </a:solidFill>
                <a:latin typeface="Calibri" panose="020F0502020204030204" pitchFamily="34" charset="0"/>
                <a:ea typeface="Calibri" panose="020F0502020204030204" pitchFamily="34" charset="0"/>
                <a:cs typeface="Calibri" panose="020F0502020204030204" pitchFamily="34" charset="0"/>
              </a:rPr>
              <a:t>500</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噸</a:t>
            </a:r>
            <a:r>
              <a:rPr lang="zh-TW" altLang="en-US"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，占</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國內生產量</a:t>
            </a:r>
            <a:r>
              <a:rPr lang="zh-TW" altLang="en-US"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的</a:t>
            </a:r>
            <a:r>
              <a:rPr lang="en-US" altLang="zh-TW"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3%</a:t>
            </a:r>
            <a:r>
              <a:rPr lang="zh-TW" altLang="en-US" dirty="0" smtClean="0">
                <a:solidFill>
                  <a:schemeClr val="bg1"/>
                </a:solidFill>
                <a:latin typeface="Calibri" panose="020F0502020204030204" pitchFamily="34" charset="0"/>
                <a:ea typeface="微軟正黑體" panose="020B0604030504040204" pitchFamily="34" charset="-120"/>
                <a:cs typeface="Calibri" panose="020F0502020204030204" pitchFamily="34" charset="0"/>
              </a:rPr>
              <a:t>左右</a:t>
            </a:r>
            <a:endPar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endParaRPr>
          </a:p>
        </p:txBody>
      </p:sp>
      <p:sp>
        <p:nvSpPr>
          <p:cNvPr id="7" name="文字方塊 6"/>
          <p:cNvSpPr txBox="1"/>
          <p:nvPr/>
        </p:nvSpPr>
        <p:spPr>
          <a:xfrm>
            <a:off x="3484923" y="3429000"/>
            <a:ext cx="2394789"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充分利用台灣農林群山環繞、風景優美的茶廠與土地資源，發展休閒農業與觀光旅遊，成為農林的第二個獲利引擎。</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3567499"/>
            <a:ext cx="2376264"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Microsoft JhengHei" panose="020B0604030504040204" pitchFamily="34" charset="-120"/>
                <a:cs typeface="Calibri" panose="020F0502020204030204" pitchFamily="34" charset="0"/>
              </a:rPr>
              <a:t>正確並有效的利用台灣農林充沛的的土地資源，持續的資產活化</a:t>
            </a:r>
            <a:r>
              <a:rPr lang="zh-TW" altLang="en-US" dirty="0" smtClean="0">
                <a:solidFill>
                  <a:schemeClr val="bg1"/>
                </a:solidFill>
                <a:latin typeface="Calibri" panose="020F0502020204030204" pitchFamily="34" charset="0"/>
                <a:ea typeface="Microsoft JhengHei" panose="020B0604030504040204" pitchFamily="34" charset="-120"/>
                <a:cs typeface="Calibri" panose="020F0502020204030204" pitchFamily="34" charset="0"/>
              </a:rPr>
              <a:t>與強化外部合作，</a:t>
            </a:r>
            <a:r>
              <a:rPr lang="zh-TW" altLang="en-US" dirty="0">
                <a:solidFill>
                  <a:schemeClr val="bg1"/>
                </a:solidFill>
                <a:latin typeface="Calibri" panose="020F0502020204030204" pitchFamily="34" charset="0"/>
                <a:ea typeface="Microsoft JhengHei" panose="020B0604030504040204" pitchFamily="34" charset="-120"/>
                <a:cs typeface="Calibri" panose="020F0502020204030204" pitchFamily="34" charset="0"/>
              </a:rPr>
              <a:t>極大化農林的土地價值。</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文字方塊 11"/>
          <p:cNvSpPr txBox="1"/>
          <p:nvPr/>
        </p:nvSpPr>
        <p:spPr>
          <a:xfrm>
            <a:off x="6277180" y="3474035"/>
            <a:ext cx="2411108" cy="1754326"/>
          </a:xfrm>
          <a:prstGeom prst="rect">
            <a:avLst/>
          </a:prstGeom>
          <a:noFill/>
        </p:spPr>
        <p:txBody>
          <a:bodyPr wrap="square" rtlCol="0">
            <a:spAutoFit/>
          </a:bodyPr>
          <a:lstStyle/>
          <a:p>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經過新管理層近年來的觀察與運營，為達成永續經營的願景</a:t>
            </a:r>
            <a:r>
              <a:rPr lang="zh-TW" altLang="en-US" dirty="0">
                <a:solidFill>
                  <a:schemeClr val="bg1"/>
                </a:solidFill>
                <a:latin typeface="Calibri" panose="020F0502020204030204" pitchFamily="34" charset="0"/>
                <a:ea typeface="新細明體" panose="02020500000000000000" pitchFamily="18" charset="-120"/>
                <a:cs typeface="Calibri" panose="020F0502020204030204" pitchFamily="34" charset="0"/>
              </a:rPr>
              <a:t>，</a:t>
            </a:r>
            <a:r>
              <a:rPr lang="zh-TW" altLang="en-US" dirty="0">
                <a:solidFill>
                  <a:schemeClr val="bg1"/>
                </a:solidFill>
                <a:latin typeface="Calibri" panose="020F0502020204030204" pitchFamily="34" charset="0"/>
                <a:ea typeface="微軟正黑體" panose="020B0604030504040204" pitchFamily="34" charset="-120"/>
                <a:cs typeface="Calibri" panose="020F0502020204030204" pitchFamily="34" charset="0"/>
              </a:rPr>
              <a:t>將改造部分茶本業與觀光休閒事業，全力提升利潤率。</a:t>
            </a:r>
            <a:endPar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descr="A green and black logo&#10;&#10;Description automatically generated">
            <a:extLst>
              <a:ext uri="{FF2B5EF4-FFF2-40B4-BE49-F238E27FC236}">
                <a16:creationId xmlns:a16="http://schemas.microsoft.com/office/drawing/2014/main" xmlns=""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xmlns="" id="{55B0081D-12DD-C3EE-C7C6-E844E318CD97}"/>
              </a:ext>
            </a:extLst>
          </p:cNvPr>
          <p:cNvSpPr txBox="1"/>
          <p:nvPr/>
        </p:nvSpPr>
        <p:spPr>
          <a:xfrm>
            <a:off x="1151620" y="2097966"/>
            <a:ext cx="1319808"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茶本業</a:t>
            </a:r>
          </a:p>
        </p:txBody>
      </p:sp>
      <p:sp>
        <p:nvSpPr>
          <p:cNvPr id="28" name="TextBox 27">
            <a:extLst>
              <a:ext uri="{FF2B5EF4-FFF2-40B4-BE49-F238E27FC236}">
                <a16:creationId xmlns:a16="http://schemas.microsoft.com/office/drawing/2014/main" xmlns="" id="{E3A88255-F16A-DFF0-8CBE-C90073B25245}"/>
              </a:ext>
            </a:extLst>
          </p:cNvPr>
          <p:cNvSpPr txBox="1"/>
          <p:nvPr/>
        </p:nvSpPr>
        <p:spPr>
          <a:xfrm>
            <a:off x="3842394" y="2097966"/>
            <a:ext cx="1679848" cy="523220"/>
          </a:xfrm>
          <a:prstGeom prst="rect">
            <a:avLst/>
          </a:prstGeom>
          <a:noFill/>
        </p:spPr>
        <p:txBody>
          <a:bodyPr wrap="square">
            <a:spAutoFit/>
          </a:bodyPr>
          <a:lstStyle/>
          <a:p>
            <a:pPr lvl="0"/>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觀光休閒</a:t>
            </a:r>
          </a:p>
        </p:txBody>
      </p:sp>
      <p:sp>
        <p:nvSpPr>
          <p:cNvPr id="30" name="TextBox 29">
            <a:extLst>
              <a:ext uri="{FF2B5EF4-FFF2-40B4-BE49-F238E27FC236}">
                <a16:creationId xmlns:a16="http://schemas.microsoft.com/office/drawing/2014/main" xmlns="" id="{DAFE6FBF-AFA0-CE85-BE2B-751B79EBB044}"/>
              </a:ext>
            </a:extLst>
          </p:cNvPr>
          <p:cNvSpPr txBox="1"/>
          <p:nvPr/>
        </p:nvSpPr>
        <p:spPr>
          <a:xfrm>
            <a:off x="6701448" y="2097966"/>
            <a:ext cx="1616466"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提升利潤</a:t>
            </a:r>
          </a:p>
        </p:txBody>
      </p:sp>
      <p:sp>
        <p:nvSpPr>
          <p:cNvPr id="32" name="TextBox 31">
            <a:extLst>
              <a:ext uri="{FF2B5EF4-FFF2-40B4-BE49-F238E27FC236}">
                <a16:creationId xmlns:a16="http://schemas.microsoft.com/office/drawing/2014/main" xmlns="" id="{B308E274-1950-3B33-C467-B18724A4D7C9}"/>
              </a:ext>
            </a:extLst>
          </p:cNvPr>
          <p:cNvSpPr txBox="1"/>
          <p:nvPr/>
        </p:nvSpPr>
        <p:spPr>
          <a:xfrm>
            <a:off x="9567030" y="2097966"/>
            <a:ext cx="1607840" cy="523220"/>
          </a:xfrm>
          <a:prstGeom prst="rect">
            <a:avLst/>
          </a:prstGeom>
          <a:noFill/>
        </p:spPr>
        <p:txBody>
          <a:bodyPr wrap="square">
            <a:spAutoFit/>
          </a:bodyPr>
          <a:lstStyle/>
          <a:p>
            <a:pPr lvl="0"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資產活化</a:t>
            </a:r>
          </a:p>
        </p:txBody>
      </p:sp>
    </p:spTree>
    <p:extLst>
      <p:ext uri="{BB962C8B-B14F-4D97-AF65-F5344CB8AC3E}">
        <p14:creationId xmlns:p14="http://schemas.microsoft.com/office/powerpoint/2010/main" val="1670051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文字方塊 5">
            <a:extLst>
              <a:ext uri="{FF2B5EF4-FFF2-40B4-BE49-F238E27FC236}">
                <a16:creationId xmlns:a16="http://schemas.microsoft.com/office/drawing/2014/main" xmlns="" id="{7228BAD9-A11E-F6B8-1DA4-EA5840BDE44F}"/>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茶種植與茶製品</a:t>
            </a:r>
          </a:p>
        </p:txBody>
      </p:sp>
    </p:spTree>
    <p:extLst>
      <p:ext uri="{BB962C8B-B14F-4D97-AF65-F5344CB8AC3E}">
        <p14:creationId xmlns:p14="http://schemas.microsoft.com/office/powerpoint/2010/main" val="27636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a16="http://schemas.microsoft.com/office/drawing/2014/main" xmlns="" id="{07D2D309-1968-4CE4-996E-CD39C1F35C8A}"/>
              </a:ext>
            </a:extLst>
          </p:cNvPr>
          <p:cNvGrpSpPr/>
          <p:nvPr/>
        </p:nvGrpSpPr>
        <p:grpSpPr>
          <a:xfrm>
            <a:off x="5077770" y="1327732"/>
            <a:ext cx="2120294" cy="4088527"/>
            <a:chOff x="10135563" y="1132695"/>
            <a:chExt cx="2572092" cy="4773307"/>
          </a:xfrm>
        </p:grpSpPr>
        <p:sp>
          <p:nvSpPr>
            <p:cNvPr id="54" name="Freeform 12">
              <a:extLst>
                <a:ext uri="{FF2B5EF4-FFF2-40B4-BE49-F238E27FC236}">
                  <a16:creationId xmlns:a16="http://schemas.microsoft.com/office/drawing/2014/main" xmlns=""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6" name="Freeform 14">
              <a:extLst>
                <a:ext uri="{FF2B5EF4-FFF2-40B4-BE49-F238E27FC236}">
                  <a16:creationId xmlns:a16="http://schemas.microsoft.com/office/drawing/2014/main" xmlns=""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6" name="群組 15">
              <a:extLst>
                <a:ext uri="{FF2B5EF4-FFF2-40B4-BE49-F238E27FC236}">
                  <a16:creationId xmlns:a16="http://schemas.microsoft.com/office/drawing/2014/main" xmlns=""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a16="http://schemas.microsoft.com/office/drawing/2014/main" xmlns=""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15" name="群組 14">
                <a:extLst>
                  <a:ext uri="{FF2B5EF4-FFF2-40B4-BE49-F238E27FC236}">
                    <a16:creationId xmlns:a16="http://schemas.microsoft.com/office/drawing/2014/main" xmlns=""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a16="http://schemas.microsoft.com/office/drawing/2014/main" xmlns=""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1" name="Freeform 10">
                  <a:extLst>
                    <a:ext uri="{FF2B5EF4-FFF2-40B4-BE49-F238E27FC236}">
                      <a16:creationId xmlns:a16="http://schemas.microsoft.com/office/drawing/2014/main" xmlns=""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5" name="Freeform 13">
                  <a:extLst>
                    <a:ext uri="{FF2B5EF4-FFF2-40B4-BE49-F238E27FC236}">
                      <a16:creationId xmlns:a16="http://schemas.microsoft.com/office/drawing/2014/main" xmlns=""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7" name="Freeform 15">
                  <a:extLst>
                    <a:ext uri="{FF2B5EF4-FFF2-40B4-BE49-F238E27FC236}">
                      <a16:creationId xmlns:a16="http://schemas.microsoft.com/office/drawing/2014/main" xmlns=""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8" name="Freeform 16">
                  <a:extLst>
                    <a:ext uri="{FF2B5EF4-FFF2-40B4-BE49-F238E27FC236}">
                      <a16:creationId xmlns:a16="http://schemas.microsoft.com/office/drawing/2014/main" xmlns=""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59" name="Freeform 17">
                  <a:extLst>
                    <a:ext uri="{FF2B5EF4-FFF2-40B4-BE49-F238E27FC236}">
                      <a16:creationId xmlns:a16="http://schemas.microsoft.com/office/drawing/2014/main" xmlns=""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0" name="Freeform 18">
                  <a:extLst>
                    <a:ext uri="{FF2B5EF4-FFF2-40B4-BE49-F238E27FC236}">
                      <a16:creationId xmlns:a16="http://schemas.microsoft.com/office/drawing/2014/main" xmlns=""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5" name="Freeform 19">
                  <a:extLst>
                    <a:ext uri="{FF2B5EF4-FFF2-40B4-BE49-F238E27FC236}">
                      <a16:creationId xmlns:a16="http://schemas.microsoft.com/office/drawing/2014/main" xmlns=""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6" name="Freeform 20">
                  <a:extLst>
                    <a:ext uri="{FF2B5EF4-FFF2-40B4-BE49-F238E27FC236}">
                      <a16:creationId xmlns:a16="http://schemas.microsoft.com/office/drawing/2014/main" xmlns=""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7" name="Freeform 21">
                  <a:extLst>
                    <a:ext uri="{FF2B5EF4-FFF2-40B4-BE49-F238E27FC236}">
                      <a16:creationId xmlns:a16="http://schemas.microsoft.com/office/drawing/2014/main" xmlns=""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8" name="Freeform 22">
                  <a:extLst>
                    <a:ext uri="{FF2B5EF4-FFF2-40B4-BE49-F238E27FC236}">
                      <a16:creationId xmlns:a16="http://schemas.microsoft.com/office/drawing/2014/main" xmlns=""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69" name="Freeform 23">
                  <a:extLst>
                    <a:ext uri="{FF2B5EF4-FFF2-40B4-BE49-F238E27FC236}">
                      <a16:creationId xmlns:a16="http://schemas.microsoft.com/office/drawing/2014/main" xmlns=""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fontAlgn="base">
                    <a:spcBef>
                      <a:spcPct val="0"/>
                    </a:spcBef>
                    <a:spcAft>
                      <a:spcPct val="0"/>
                    </a:spcAft>
                  </a:pPr>
                  <a:endParaRPr lang="zh-CN" altLang="en-US" sz="1200" b="1" kern="0">
                    <a:solidFill>
                      <a:srgbClr val="000000"/>
                    </a:solidFill>
                    <a:latin typeface="Calibri" panose="020F0502020204030204" pitchFamily="34" charset="0"/>
                    <a:cs typeface="Calibri" panose="020F0502020204030204" pitchFamily="34" charset="0"/>
                  </a:endParaRPr>
                </a:p>
              </p:txBody>
            </p:sp>
            <p:sp>
              <p:nvSpPr>
                <p:cNvPr id="70" name="Freeform 24">
                  <a:extLst>
                    <a:ext uri="{FF2B5EF4-FFF2-40B4-BE49-F238E27FC236}">
                      <a16:creationId xmlns:a16="http://schemas.microsoft.com/office/drawing/2014/main" xmlns=""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1" name="Freeform 25">
                  <a:extLst>
                    <a:ext uri="{FF2B5EF4-FFF2-40B4-BE49-F238E27FC236}">
                      <a16:creationId xmlns:a16="http://schemas.microsoft.com/office/drawing/2014/main" xmlns=""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nvGrpSpPr>
                <p:cNvPr id="72" name="组合 55">
                  <a:extLst>
                    <a:ext uri="{FF2B5EF4-FFF2-40B4-BE49-F238E27FC236}">
                      <a16:creationId xmlns:a16="http://schemas.microsoft.com/office/drawing/2014/main" xmlns=""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a16="http://schemas.microsoft.com/office/drawing/2014/main" xmlns=""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78" name="Freeform 31">
                    <a:extLst>
                      <a:ext uri="{FF2B5EF4-FFF2-40B4-BE49-F238E27FC236}">
                        <a16:creationId xmlns:a16="http://schemas.microsoft.com/office/drawing/2014/main" xmlns=""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nvGrpSpPr>
                <p:cNvPr id="81" name="组合 56">
                  <a:extLst>
                    <a:ext uri="{FF2B5EF4-FFF2-40B4-BE49-F238E27FC236}">
                      <a16:creationId xmlns:a16="http://schemas.microsoft.com/office/drawing/2014/main" xmlns=""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a16="http://schemas.microsoft.com/office/drawing/2014/main" xmlns=""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3" name="Freeform 30">
                    <a:extLst>
                      <a:ext uri="{FF2B5EF4-FFF2-40B4-BE49-F238E27FC236}">
                        <a16:creationId xmlns:a16="http://schemas.microsoft.com/office/drawing/2014/main" xmlns=""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sp>
                <p:nvSpPr>
                  <p:cNvPr id="84" name="Freeform 32">
                    <a:extLst>
                      <a:ext uri="{FF2B5EF4-FFF2-40B4-BE49-F238E27FC236}">
                        <a16:creationId xmlns:a16="http://schemas.microsoft.com/office/drawing/2014/main" xmlns=""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zh-CN" altLang="en-US" sz="1200" kern="0">
                      <a:solidFill>
                        <a:sysClr val="windowText" lastClr="000000"/>
                      </a:solidFill>
                      <a:latin typeface="Calibri" panose="020F0502020204030204" pitchFamily="34" charset="0"/>
                      <a:cs typeface="Calibri" panose="020F0502020204030204" pitchFamily="34" charset="0"/>
                    </a:endParaRPr>
                  </a:p>
                </p:txBody>
              </p:sp>
            </p:grpSp>
          </p:grpSp>
        </p:grpSp>
      </p:grpSp>
      <p:sp>
        <p:nvSpPr>
          <p:cNvPr id="2" name="標題 1"/>
          <p:cNvSpPr>
            <a:spLocks noGrp="1"/>
          </p:cNvSpPr>
          <p:nvPr>
            <p:ph type="title"/>
          </p:nvPr>
        </p:nvSpPr>
        <p:spPr>
          <a:xfrm>
            <a:off x="1895221" y="96606"/>
            <a:ext cx="8229600" cy="812114"/>
          </a:xfrm>
        </p:spPr>
        <p:txBody>
          <a:bodyPr>
            <a:noAutofit/>
          </a:bodyPr>
          <a:lstStyle/>
          <a:p>
            <a:r>
              <a:rPr lang="zh-TW" altLang="en-US" sz="3000" b="1" dirty="0">
                <a:latin typeface="Calibri" panose="020F0502020204030204" pitchFamily="34" charset="0"/>
                <a:cs typeface="Calibri" panose="020F0502020204030204" pitchFamily="34" charset="0"/>
              </a:rPr>
              <a:t>維持台灣第一的品質與產量</a:t>
            </a:r>
          </a:p>
        </p:txBody>
      </p:sp>
      <p:sp>
        <p:nvSpPr>
          <p:cNvPr id="5" name="object 3"/>
          <p:cNvSpPr/>
          <p:nvPr/>
        </p:nvSpPr>
        <p:spPr>
          <a:xfrm>
            <a:off x="7742932" y="1981606"/>
            <a:ext cx="2781300" cy="895350"/>
          </a:xfrm>
          <a:prstGeom prst="rect">
            <a:avLst/>
          </a:prstGeom>
          <a:blipFill>
            <a:blip r:embed="rId3"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611852" y="4755483"/>
            <a:ext cx="2876550" cy="923925"/>
          </a:xfrm>
          <a:prstGeom prst="rect">
            <a:avLst/>
          </a:prstGeom>
          <a:blipFill>
            <a:blip r:embed="rId4"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644269" y="2208633"/>
            <a:ext cx="2881376" cy="876300"/>
          </a:xfrm>
          <a:prstGeom prst="rect">
            <a:avLst/>
          </a:prstGeom>
          <a:blipFill>
            <a:blip r:embed="rId5" cstate="print"/>
            <a:stretch>
              <a:fillRect/>
            </a:stretch>
          </a:blipFill>
        </p:spPr>
        <p:txBody>
          <a:bodyPr wrap="square" lIns="0" tIns="0" rIns="0" bIns="0" rtlCol="0"/>
          <a:lstStyle/>
          <a:p>
            <a:endParaRPr>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570196" y="1259353"/>
            <a:ext cx="2247906"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三義茶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6" name="文字方塊 25"/>
          <p:cNvSpPr txBox="1"/>
          <p:nvPr/>
        </p:nvSpPr>
        <p:spPr>
          <a:xfrm>
            <a:off x="7535869" y="3872101"/>
            <a:ext cx="2952533"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魚池茶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7" name="文字方塊 26"/>
          <p:cNvSpPr txBox="1"/>
          <p:nvPr/>
        </p:nvSpPr>
        <p:spPr>
          <a:xfrm>
            <a:off x="7667668" y="1087824"/>
            <a:ext cx="2781299"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熊空茶</a:t>
            </a:r>
            <a:r>
              <a:rPr lang="zh-TW" altLang="en-US" b="1" dirty="0" smtClean="0">
                <a:solidFill>
                  <a:srgbClr val="4F6228"/>
                </a:solidFill>
                <a:latin typeface="Calibri" panose="020F0502020204030204" pitchFamily="34" charset="0"/>
                <a:ea typeface="微軟正黑體" panose="020B0604030504040204" charset="-120"/>
                <a:cs typeface="Calibri" panose="020F0502020204030204" pitchFamily="34" charset="0"/>
              </a:rPr>
              <a:t>廠</a:t>
            </a:r>
            <a:endPar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endParaRPr>
          </a:p>
        </p:txBody>
      </p:sp>
      <p:sp>
        <p:nvSpPr>
          <p:cNvPr id="28" name="文字方塊 27"/>
          <p:cNvSpPr txBox="1"/>
          <p:nvPr/>
        </p:nvSpPr>
        <p:spPr>
          <a:xfrm>
            <a:off x="1705896" y="3948454"/>
            <a:ext cx="1887035" cy="357930"/>
          </a:xfrm>
          <a:prstGeom prst="rect">
            <a:avLst/>
          </a:prstGeom>
          <a:noFill/>
        </p:spPr>
        <p:txBody>
          <a:bodyPr wrap="square" lIns="80147" tIns="40074" rIns="80147" bIns="40074" rtlCol="0">
            <a:spAutoFit/>
          </a:bodyPr>
          <a:lstStyle/>
          <a:p>
            <a:r>
              <a:rPr lang="zh-TW" altLang="en-US" b="1" dirty="0">
                <a:solidFill>
                  <a:srgbClr val="4F6228"/>
                </a:solidFill>
                <a:latin typeface="Calibri" panose="020F0502020204030204" pitchFamily="34" charset="0"/>
                <a:ea typeface="微軟正黑體" panose="020B0604030504040204" charset="-120"/>
                <a:cs typeface="Calibri" panose="020F0502020204030204" pitchFamily="34" charset="0"/>
              </a:rPr>
              <a:t>老埤農場</a:t>
            </a: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68074" y="5004641"/>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89745" y="5016563"/>
            <a:ext cx="1289912" cy="880145"/>
          </a:xfrm>
          <a:prstGeom prst="rect">
            <a:avLst/>
          </a:prstGeom>
          <a:noFill/>
          <a:ln>
            <a:noFill/>
          </a:ln>
        </p:spPr>
      </p:pic>
      <p:sp>
        <p:nvSpPr>
          <p:cNvPr id="33" name="object 10"/>
          <p:cNvSpPr txBox="1"/>
          <p:nvPr/>
        </p:nvSpPr>
        <p:spPr>
          <a:xfrm>
            <a:off x="7741444" y="1484784"/>
            <a:ext cx="2880360" cy="184666"/>
          </a:xfrm>
          <a:prstGeom prst="rect">
            <a:avLst/>
          </a:prstGeom>
        </p:spPr>
        <p:txBody>
          <a:bodyPr vert="horz" wrap="square" lIns="0" tIns="0" rIns="0" bIns="0"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有機綠茶、紅茶</a:t>
            </a:r>
            <a:endParaRPr sz="1200" dirty="0">
              <a:latin typeface="Calibri" panose="020F0502020204030204" pitchFamily="34" charset="0"/>
              <a:ea typeface="Calibri" panose="020F0502020204030204" pitchFamily="34" charset="0"/>
              <a:cs typeface="Calibri" panose="020F0502020204030204" pitchFamily="34" charset="0"/>
            </a:endParaRPr>
          </a:p>
        </p:txBody>
      </p:sp>
      <p:sp>
        <p:nvSpPr>
          <p:cNvPr id="37" name="文字方塊 36"/>
          <p:cNvSpPr txBox="1"/>
          <p:nvPr/>
        </p:nvSpPr>
        <p:spPr>
          <a:xfrm>
            <a:off x="1703512" y="4357923"/>
            <a:ext cx="2881377" cy="727261"/>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smtClean="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12</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17</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 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20</a:t>
            </a:r>
            <a:r>
              <a:rPr lang="zh-TW" altLang="en-US" sz="1200" dirty="0">
                <a:latin typeface="Calibri" panose="020F0502020204030204" pitchFamily="34" charset="0"/>
                <a:ea typeface="微軟正黑體" panose="020B0604030504040204" charset="-120"/>
                <a:cs typeface="Calibri" panose="020F0502020204030204" pitchFamily="34" charset="0"/>
              </a:rPr>
              <a:t>號</a:t>
            </a:r>
            <a:r>
              <a:rPr lang="en-US" altLang="zh-TW" sz="1200" dirty="0">
                <a:latin typeface="Calibri" panose="020F0502020204030204" pitchFamily="34" charset="0"/>
                <a:ea typeface="Calibri" panose="020F0502020204030204" pitchFamily="34" charset="0"/>
                <a:cs typeface="Calibri" panose="020F0502020204030204" pitchFamily="34" charset="0"/>
              </a:rPr>
              <a:t>,</a:t>
            </a:r>
            <a:r>
              <a:rPr lang="zh-TW" altLang="en-US" sz="1200" dirty="0">
                <a:latin typeface="Calibri" panose="020F0502020204030204" pitchFamily="34" charset="0"/>
                <a:ea typeface="微軟正黑體" panose="020B0604030504040204" charset="-120"/>
                <a:cs typeface="Calibri" panose="020F0502020204030204" pitchFamily="34" charset="0"/>
              </a:rPr>
              <a:t>青心大冇以及四季春茶</a:t>
            </a:r>
            <a:endParaRPr lang="en-US" altLang="zh-TW" sz="1200" dirty="0">
              <a:latin typeface="Calibri" panose="020F0502020204030204" pitchFamily="34" charset="0"/>
              <a:ea typeface="Calibri" panose="020F0502020204030204" pitchFamily="34" charset="0"/>
              <a:cs typeface="Calibri" panose="020F0502020204030204" pitchFamily="34" charset="0"/>
            </a:endParaRPr>
          </a:p>
          <a:p>
            <a:endParaRPr lang="zh-TW" altLang="en-US" b="1" dirty="0">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546294" y="4229515"/>
            <a:ext cx="3374242" cy="265597"/>
          </a:xfrm>
          <a:prstGeom prst="rect">
            <a:avLst/>
          </a:prstGeom>
          <a:noFill/>
        </p:spPr>
        <p:txBody>
          <a:bodyPr wrap="square" lIns="80147" tIns="40074" rIns="80147" bIns="40074" rtlCol="0">
            <a:spAutoFit/>
          </a:bodyPr>
          <a:lstStyle/>
          <a:p>
            <a:pPr marL="12801" marR="5009" indent="-723551">
              <a:spcBef>
                <a:spcPts val="14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 </a:t>
            </a:r>
            <a:r>
              <a:rPr lang="zh-TW" altLang="en-US" sz="1200" dirty="0">
                <a:latin typeface="Calibri" panose="020F0502020204030204" pitchFamily="34" charset="0"/>
                <a:ea typeface="微軟正黑體" panose="020B0604030504040204" charset="-120"/>
                <a:cs typeface="Calibri" panose="020F0502020204030204" pitchFamily="34" charset="0"/>
              </a:rPr>
              <a:t>台茶</a:t>
            </a:r>
            <a:r>
              <a:rPr lang="en-US" altLang="zh-TW" sz="1200" dirty="0">
                <a:latin typeface="Calibri" panose="020F0502020204030204" pitchFamily="34" charset="0"/>
                <a:ea typeface="Calibri" panose="020F0502020204030204" pitchFamily="34" charset="0"/>
                <a:cs typeface="Calibri" panose="020F0502020204030204" pitchFamily="34" charset="0"/>
              </a:rPr>
              <a:t>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18</a:t>
            </a:r>
            <a:r>
              <a:rPr lang="zh-TW" altLang="en-US" sz="1200" dirty="0">
                <a:latin typeface="Calibri" panose="020F0502020204030204" pitchFamily="34" charset="0"/>
                <a:ea typeface="微軟正黑體" panose="020B0604030504040204" charset="-120"/>
                <a:cs typeface="Calibri" panose="020F0502020204030204" pitchFamily="34" charset="0"/>
              </a:rPr>
              <a:t>號、台茶</a:t>
            </a:r>
            <a:r>
              <a:rPr lang="en-US" altLang="zh-TW" sz="1200" dirty="0">
                <a:latin typeface="Calibri" panose="020F0502020204030204" pitchFamily="34" charset="0"/>
                <a:ea typeface="Calibri" panose="020F0502020204030204" pitchFamily="34" charset="0"/>
                <a:cs typeface="Calibri" panose="020F0502020204030204" pitchFamily="34" charset="0"/>
              </a:rPr>
              <a:t>21</a:t>
            </a:r>
            <a:r>
              <a:rPr lang="zh-TW" altLang="en-US" sz="1200" dirty="0" smtClean="0">
                <a:latin typeface="Calibri" panose="020F0502020204030204" pitchFamily="34" charset="0"/>
                <a:ea typeface="微軟正黑體" panose="020B0604030504040204" charset="-120"/>
                <a:cs typeface="Calibri" panose="020F0502020204030204" pitchFamily="34" charset="0"/>
              </a:rPr>
              <a:t>號、咖啡豆</a:t>
            </a:r>
            <a:endParaRPr lang="zh-TW" altLang="en-US" sz="1200" dirty="0">
              <a:latin typeface="Calibri" panose="020F0502020204030204" pitchFamily="34" charset="0"/>
              <a:ea typeface="微軟正黑體" panose="020B0604030504040204" charset="-120"/>
              <a:cs typeface="Calibri" panose="020F0502020204030204" pitchFamily="34" charset="0"/>
            </a:endParaRPr>
          </a:p>
        </p:txBody>
      </p:sp>
      <p:sp>
        <p:nvSpPr>
          <p:cNvPr id="40" name="object 12"/>
          <p:cNvSpPr txBox="1"/>
          <p:nvPr/>
        </p:nvSpPr>
        <p:spPr>
          <a:xfrm>
            <a:off x="1651839" y="1666342"/>
            <a:ext cx="2499945" cy="184666"/>
          </a:xfrm>
          <a:prstGeom prst="rect">
            <a:avLst/>
          </a:prstGeom>
        </p:spPr>
        <p:txBody>
          <a:bodyPr vert="horz" wrap="square" lIns="0" tIns="0" rIns="0" bIns="0" rtlCol="0">
            <a:spAutoFit/>
          </a:bodyPr>
          <a:lstStyle/>
          <a:p>
            <a:pPr marL="12801">
              <a:spcBef>
                <a:spcPts val="210"/>
              </a:spcBef>
            </a:pPr>
            <a:r>
              <a:rPr lang="zh-TW" altLang="en-US" sz="1200" dirty="0">
                <a:latin typeface="Calibri" panose="020F0502020204030204" pitchFamily="34" charset="0"/>
                <a:ea typeface="微軟正黑體" panose="020B0604030504040204" charset="-120"/>
                <a:cs typeface="Calibri" panose="020F0502020204030204" pitchFamily="34" charset="0"/>
              </a:rPr>
              <a:t>產品</a:t>
            </a:r>
            <a:r>
              <a:rPr lang="en-US" altLang="zh-TW" sz="1200" dirty="0">
                <a:latin typeface="Calibri" panose="020F0502020204030204" pitchFamily="34" charset="0"/>
                <a:ea typeface="Calibri" panose="020F0502020204030204" pitchFamily="34" charset="0"/>
                <a:cs typeface="Calibri" panose="020F0502020204030204" pitchFamily="34" charset="0"/>
              </a:rPr>
              <a:t> </a:t>
            </a:r>
            <a:r>
              <a:rPr sz="1200" dirty="0">
                <a:latin typeface="Calibri" panose="020F0502020204030204" pitchFamily="34" charset="0"/>
                <a:ea typeface="Calibri" panose="020F0502020204030204" pitchFamily="34" charset="0"/>
                <a:cs typeface="Calibri" panose="020F0502020204030204" pitchFamily="34" charset="0"/>
              </a:rPr>
              <a:t>: </a:t>
            </a:r>
            <a:r>
              <a:rPr lang="zh-TW" altLang="en-US" sz="1200" dirty="0">
                <a:latin typeface="Calibri" panose="020F0502020204030204" pitchFamily="34" charset="0"/>
                <a:ea typeface="微軟正黑體" panose="020B0604030504040204" charset="-120"/>
                <a:cs typeface="Calibri" panose="020F0502020204030204" pitchFamily="34" charset="0"/>
              </a:rPr>
              <a:t>東方美人茶</a:t>
            </a:r>
            <a:endParaRPr sz="1200" dirty="0">
              <a:latin typeface="Calibri" panose="020F0502020204030204" pitchFamily="34" charset="0"/>
              <a:ea typeface="Calibri" panose="020F0502020204030204" pitchFamily="34" charset="0"/>
              <a:cs typeface="Calibri" panose="020F0502020204030204" pitchFamily="34" charset="0"/>
            </a:endParaRPr>
          </a:p>
        </p:txBody>
      </p:sp>
      <p:cxnSp>
        <p:nvCxnSpPr>
          <p:cNvPr id="53" name="直線接點 52">
            <a:extLst>
              <a:ext uri="{FF2B5EF4-FFF2-40B4-BE49-F238E27FC236}">
                <a16:creationId xmlns:a16="http://schemas.microsoft.com/office/drawing/2014/main" xmlns="" id="{2053090D-E4AF-42EC-89EF-2F0EBD9E6C8C}"/>
              </a:ext>
            </a:extLst>
          </p:cNvPr>
          <p:cNvCxnSpPr>
            <a:cxnSpLocks/>
            <a:endCxn id="25" idx="3"/>
          </p:cNvCxnSpPr>
          <p:nvPr/>
        </p:nvCxnSpPr>
        <p:spPr>
          <a:xfrm flipH="1" flipV="1">
            <a:off x="3818102" y="1438318"/>
            <a:ext cx="2027246" cy="899369"/>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a16="http://schemas.microsoft.com/office/drawing/2014/main" xmlns="" id="{670AF43C-90C1-4AFB-AE05-975E2ECA8923}"/>
              </a:ext>
            </a:extLst>
          </p:cNvPr>
          <p:cNvCxnSpPr>
            <a:cxnSpLocks/>
          </p:cNvCxnSpPr>
          <p:nvPr/>
        </p:nvCxnSpPr>
        <p:spPr>
          <a:xfrm flipH="1" flipV="1">
            <a:off x="3058606" y="4152933"/>
            <a:ext cx="2688733" cy="259768"/>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a16="http://schemas.microsoft.com/office/drawing/2014/main" xmlns="" id="{88EDE39F-AE81-4CD8-9E21-E2E6ACB8FDEF}"/>
              </a:ext>
            </a:extLst>
          </p:cNvPr>
          <p:cNvCxnSpPr>
            <a:cxnSpLocks/>
            <a:endCxn id="26" idx="1"/>
          </p:cNvCxnSpPr>
          <p:nvPr/>
        </p:nvCxnSpPr>
        <p:spPr>
          <a:xfrm>
            <a:off x="6227089" y="3186689"/>
            <a:ext cx="1308780" cy="864377"/>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a16="http://schemas.microsoft.com/office/drawing/2014/main" xmlns="" id="{96B0F5FB-9494-4D65-933D-DB9C8150E9AA}"/>
              </a:ext>
            </a:extLst>
          </p:cNvPr>
          <p:cNvCxnSpPr>
            <a:cxnSpLocks/>
            <a:endCxn id="27" idx="1"/>
          </p:cNvCxnSpPr>
          <p:nvPr/>
        </p:nvCxnSpPr>
        <p:spPr>
          <a:xfrm flipV="1">
            <a:off x="6587797" y="1266789"/>
            <a:ext cx="1079871" cy="540672"/>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a16="http://schemas.microsoft.com/office/drawing/2014/main" xmlns="" id="{6A4007AB-C250-CE35-EC89-CD0A3A5655EF}"/>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7</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xmlns=""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9945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xmlns="" id="{03AEBA67-2C49-6E23-5F6B-A7F55418A1A0}"/>
              </a:ext>
            </a:extLst>
          </p:cNvPr>
          <p:cNvGrpSpPr/>
          <p:nvPr/>
        </p:nvGrpSpPr>
        <p:grpSpPr>
          <a:xfrm>
            <a:off x="462423" y="2132856"/>
            <a:ext cx="11267154" cy="4176464"/>
            <a:chOff x="642443" y="1628800"/>
            <a:chExt cx="11267154" cy="4643246"/>
          </a:xfrm>
        </p:grpSpPr>
        <p:sp>
          <p:nvSpPr>
            <p:cNvPr id="19" name="Rectangle: Rounded Corners 18">
              <a:extLst>
                <a:ext uri="{FF2B5EF4-FFF2-40B4-BE49-F238E27FC236}">
                  <a16:creationId xmlns:a16="http://schemas.microsoft.com/office/drawing/2014/main" xmlns=""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xmlns=""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xmlns=""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xmlns=""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xmlns="" id="{B52989C1-2E81-A254-E752-7E27DF265053}"/>
              </a:ext>
            </a:extLst>
          </p:cNvPr>
          <p:cNvSpPr/>
          <p:nvPr/>
        </p:nvSpPr>
        <p:spPr>
          <a:xfrm>
            <a:off x="9326835" y="1633591"/>
            <a:ext cx="2088232" cy="85930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xmlns="" id="{875A69C7-118F-3B72-DA61-5CA7C53D3EA6}"/>
              </a:ext>
            </a:extLst>
          </p:cNvPr>
          <p:cNvSpPr/>
          <p:nvPr/>
        </p:nvSpPr>
        <p:spPr>
          <a:xfrm>
            <a:off x="6465569"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xmlns="" id="{46BE782D-52AF-96DA-5F94-3521A83E295D}"/>
              </a:ext>
            </a:extLst>
          </p:cNvPr>
          <p:cNvSpPr/>
          <p:nvPr/>
        </p:nvSpPr>
        <p:spPr>
          <a:xfrm>
            <a:off x="3638201"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xmlns="" id="{A100E7A0-E1F5-76A3-CC4A-856903E4DF42}"/>
              </a:ext>
            </a:extLst>
          </p:cNvPr>
          <p:cNvSpPr/>
          <p:nvPr/>
        </p:nvSpPr>
        <p:spPr>
          <a:xfrm>
            <a:off x="776933" y="1628800"/>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台灣第一的智慧茶園 </a:t>
            </a:r>
            <a:r>
              <a:rPr lang="en-US" altLang="zh-TW" dirty="0">
                <a:latin typeface="Calibri" panose="020F0502020204030204" pitchFamily="34" charset="0"/>
                <a:ea typeface="Calibri" panose="020F0502020204030204" pitchFamily="34" charset="0"/>
                <a:cs typeface="Calibri" panose="020F0502020204030204" pitchFamily="34" charset="0"/>
              </a:rPr>
              <a:t>– </a:t>
            </a:r>
            <a:r>
              <a:rPr lang="zh-TW" altLang="en-US" dirty="0">
                <a:latin typeface="Calibri" panose="020F0502020204030204" pitchFamily="34" charset="0"/>
                <a:ea typeface="Microsoft YaHei" panose="020B0503020204020204" pitchFamily="34" charset="-122"/>
                <a:cs typeface="Calibri" panose="020F0502020204030204" pitchFamily="34" charset="0"/>
              </a:rPr>
              <a:t>老埤農場</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8</a:t>
            </a:fld>
            <a:endParaRPr lang="zh-TW" altLang="en-US" dirty="0">
              <a:latin typeface="Calibri" panose="020F0502020204030204" pitchFamily="34" charset="0"/>
              <a:cs typeface="Calibri" panose="020F0502020204030204" pitchFamily="34" charset="0"/>
            </a:endParaRPr>
          </a:p>
        </p:txBody>
      </p:sp>
      <p:sp>
        <p:nvSpPr>
          <p:cNvPr id="6" name="文字方塊 5"/>
          <p:cNvSpPr txBox="1"/>
          <p:nvPr/>
        </p:nvSpPr>
        <p:spPr>
          <a:xfrm>
            <a:off x="642442" y="2857891"/>
            <a:ext cx="2429221" cy="2585323"/>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在老埤茶廠設置了六個微氣候監測站及土壤溼度感測器，以監測植株生長參數，並分析出最適合植株生長的條件</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7" name="文字方塊 6"/>
          <p:cNvSpPr txBox="1"/>
          <p:nvPr/>
        </p:nvSpPr>
        <p:spPr>
          <a:xfrm>
            <a:off x="3484923" y="2837210"/>
            <a:ext cx="2394789" cy="3000821"/>
          </a:xfrm>
          <a:prstGeom prst="rect">
            <a:avLst/>
          </a:prstGeom>
          <a:noFill/>
        </p:spPr>
        <p:txBody>
          <a:bodyPr wrap="square" rtlCol="0">
            <a:spAutoFit/>
          </a:bodyPr>
          <a:lstStyle/>
          <a:p>
            <a:pPr>
              <a:lnSpc>
                <a:spcPct val="150000"/>
              </a:lnSpc>
            </a:pP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採用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Netafim</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公司開發的精準灌溉技術。在</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94%</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的種植面積中，每公頃遍佈</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14,000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個滴孔。利用這套技術，達成節省</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70%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的灌溉用水及</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50%</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的肥料</a:t>
            </a:r>
            <a:r>
              <a:rPr lang="en-US" altLang="zh-TW"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sp>
        <p:nvSpPr>
          <p:cNvPr id="8" name="文字方塊 7"/>
          <p:cNvSpPr txBox="1"/>
          <p:nvPr/>
        </p:nvSpPr>
        <p:spPr>
          <a:xfrm>
            <a:off x="9181933" y="2852936"/>
            <a:ext cx="2376264" cy="3000821"/>
          </a:xfrm>
          <a:prstGeom prst="rect">
            <a:avLst/>
          </a:prstGeom>
          <a:noFill/>
        </p:spPr>
        <p:txBody>
          <a:bodyPr wrap="square" rtlCol="0">
            <a:spAutoFit/>
          </a:bodyPr>
          <a:lstStyle/>
          <a:p>
            <a:pPr>
              <a:lnSpc>
                <a:spcPct val="150000"/>
              </a:lnSpc>
            </a:pP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從</a:t>
            </a:r>
            <a:r>
              <a:rPr lang="en-US" altLang="zh-TW" sz="1800" dirty="0">
                <a:solidFill>
                  <a:schemeClr val="bg1"/>
                </a:solidFill>
                <a:latin typeface="Calibri" panose="020F0502020204030204" pitchFamily="34" charset="0"/>
                <a:ea typeface="Calibri" panose="020F0502020204030204" pitchFamily="34" charset="0"/>
                <a:cs typeface="Calibri" panose="020F0502020204030204" pitchFamily="34" charset="0"/>
              </a:rPr>
              <a:t>2003</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年開始進行有機生產</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誓言以最高品質與最高的食品安全標準進行產茶與製茶</a:t>
            </a:r>
            <a:r>
              <a:rPr lang="zh-TW" altLang="en-US"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r>
              <a:rPr lang="zh-TW" altLang="en-US" sz="18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也使用生物可降解的生物塑膠做為產品的包材。</a:t>
            </a:r>
          </a:p>
        </p:txBody>
      </p:sp>
      <p:sp>
        <p:nvSpPr>
          <p:cNvPr id="12" name="文字方塊 11"/>
          <p:cNvSpPr txBox="1"/>
          <p:nvPr/>
        </p:nvSpPr>
        <p:spPr>
          <a:xfrm>
            <a:off x="6277180" y="2852936"/>
            <a:ext cx="2483116" cy="3046988"/>
          </a:xfrm>
          <a:prstGeom prst="rect">
            <a:avLst/>
          </a:prstGeom>
          <a:noFill/>
        </p:spPr>
        <p:txBody>
          <a:bodyPr wrap="square" rtlCol="0">
            <a:spAutoFit/>
          </a:bodyPr>
          <a:lstStyle/>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使用三個資訊化平台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神農產銷平台</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(SAMP)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進行產銷履歷追蹤。</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50000"/>
              </a:lnSpc>
              <a:buAutoNum type="arabicParenR"/>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派工</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 :</a:t>
            </a: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追蹤每個生產單位的</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生產力。</a:t>
            </a:r>
            <a:endPar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3)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植物醫師</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App:</a:t>
            </a:r>
          </a:p>
          <a:p>
            <a:pPr>
              <a:lnSpc>
                <a:spcPct val="150000"/>
              </a:lnSpc>
            </a:pP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     追蹤整個生產過程</a:t>
            </a:r>
            <a:r>
              <a:rPr lang="en-US" altLang="zh-TW" sz="16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600" dirty="0">
                <a:solidFill>
                  <a:schemeClr val="bg1"/>
                </a:solidFill>
                <a:latin typeface="Calibri" panose="020F0502020204030204" pitchFamily="34" charset="0"/>
                <a:ea typeface="Microsoft YaHei Light" panose="020B0502040204020203" pitchFamily="34" charset="-122"/>
                <a:cs typeface="Calibri" panose="020F0502020204030204" pitchFamily="34" charset="0"/>
              </a:rPr>
              <a:t>。</a:t>
            </a:r>
          </a:p>
        </p:txBody>
      </p:sp>
      <p:pic>
        <p:nvPicPr>
          <p:cNvPr id="3" name="Picture 2" descr="A green and black logo&#10;&#10;Description automatically generated">
            <a:extLst>
              <a:ext uri="{FF2B5EF4-FFF2-40B4-BE49-F238E27FC236}">
                <a16:creationId xmlns:a16="http://schemas.microsoft.com/office/drawing/2014/main" xmlns=""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xmlns="" id="{55B0081D-12DD-C3EE-C7C6-E844E318CD97}"/>
              </a:ext>
            </a:extLst>
          </p:cNvPr>
          <p:cNvSpPr txBox="1"/>
          <p:nvPr/>
        </p:nvSpPr>
        <p:spPr>
          <a:xfrm>
            <a:off x="788094" y="1809934"/>
            <a:ext cx="2006699"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微氣候管理</a:t>
            </a:r>
          </a:p>
        </p:txBody>
      </p:sp>
      <p:sp>
        <p:nvSpPr>
          <p:cNvPr id="28" name="TextBox 27">
            <a:extLst>
              <a:ext uri="{FF2B5EF4-FFF2-40B4-BE49-F238E27FC236}">
                <a16:creationId xmlns:a16="http://schemas.microsoft.com/office/drawing/2014/main" xmlns="" id="{E3A88255-F16A-DFF0-8CBE-C90073B25245}"/>
              </a:ext>
            </a:extLst>
          </p:cNvPr>
          <p:cNvSpPr txBox="1"/>
          <p:nvPr/>
        </p:nvSpPr>
        <p:spPr>
          <a:xfrm>
            <a:off x="3842394" y="1809934"/>
            <a:ext cx="1679848"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精準灌溉</a:t>
            </a:r>
          </a:p>
        </p:txBody>
      </p:sp>
      <p:sp>
        <p:nvSpPr>
          <p:cNvPr id="30" name="TextBox 29">
            <a:extLst>
              <a:ext uri="{FF2B5EF4-FFF2-40B4-BE49-F238E27FC236}">
                <a16:creationId xmlns:a16="http://schemas.microsoft.com/office/drawing/2014/main" xmlns="" id="{DAFE6FBF-AFA0-CE85-BE2B-751B79EBB044}"/>
              </a:ext>
            </a:extLst>
          </p:cNvPr>
          <p:cNvSpPr txBox="1"/>
          <p:nvPr/>
        </p:nvSpPr>
        <p:spPr>
          <a:xfrm>
            <a:off x="6384032" y="1825660"/>
            <a:ext cx="2150711" cy="523220"/>
          </a:xfrm>
          <a:prstGeom prst="rect">
            <a:avLst/>
          </a:prstGeom>
          <a:noFill/>
        </p:spPr>
        <p:txBody>
          <a:bodyPr wrap="square">
            <a:spAutoFit/>
          </a:bodyPr>
          <a:lstStyle/>
          <a:p>
            <a:pPr algn="ctr"/>
            <a:r>
              <a:rPr lang="zh-TW" altLang="en-US" sz="28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大數據管理</a:t>
            </a:r>
          </a:p>
        </p:txBody>
      </p:sp>
      <p:sp>
        <p:nvSpPr>
          <p:cNvPr id="32" name="TextBox 31">
            <a:extLst>
              <a:ext uri="{FF2B5EF4-FFF2-40B4-BE49-F238E27FC236}">
                <a16:creationId xmlns:a16="http://schemas.microsoft.com/office/drawing/2014/main" xmlns="" id="{B308E274-1950-3B33-C467-B18724A4D7C9}"/>
              </a:ext>
            </a:extLst>
          </p:cNvPr>
          <p:cNvSpPr txBox="1"/>
          <p:nvPr/>
        </p:nvSpPr>
        <p:spPr>
          <a:xfrm>
            <a:off x="9273879" y="1720269"/>
            <a:ext cx="2284317" cy="769441"/>
          </a:xfrm>
          <a:prstGeom prst="rect">
            <a:avLst/>
          </a:prstGeom>
          <a:noFill/>
        </p:spPr>
        <p:txBody>
          <a:bodyPr wrap="square">
            <a:spAutoFit/>
          </a:bodyPr>
          <a:lstStyle/>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有機、無毒、</a:t>
            </a:r>
            <a:endParaRPr lang="en-US" altLang="zh-TW" sz="22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r>
              <a:rPr lang="zh-TW" altLang="en-US" sz="22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高品質</a:t>
            </a:r>
          </a:p>
        </p:txBody>
      </p:sp>
    </p:spTree>
    <p:extLst>
      <p:ext uri="{BB962C8B-B14F-4D97-AF65-F5344CB8AC3E}">
        <p14:creationId xmlns:p14="http://schemas.microsoft.com/office/powerpoint/2010/main" val="3923285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ln>
            <a:noFill/>
          </a:ln>
        </p:spPr>
      </p:pic>
      <p:sp>
        <p:nvSpPr>
          <p:cNvPr id="4" name="文字方塊 3">
            <a:extLst>
              <a:ext uri="{FF2B5EF4-FFF2-40B4-BE49-F238E27FC236}">
                <a16:creationId xmlns:a16="http://schemas.microsoft.com/office/drawing/2014/main" xmlns="" id="{6FEB45D7-9885-E9EB-8A8E-5AF99D722CD0}"/>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觀光休閒</a:t>
            </a:r>
          </a:p>
        </p:txBody>
      </p:sp>
    </p:spTree>
    <p:extLst>
      <p:ext uri="{BB962C8B-B14F-4D97-AF65-F5344CB8AC3E}">
        <p14:creationId xmlns:p14="http://schemas.microsoft.com/office/powerpoint/2010/main" val="1648641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zh-TW" altLang="en-US" sz="3600" b="1" dirty="0">
                <a:latin typeface="Calibri" panose="020F0502020204030204" pitchFamily="34" charset="0"/>
                <a:ea typeface="+mj-ea"/>
                <a:cs typeface="Calibri" panose="020F0502020204030204" pitchFamily="34" charset="0"/>
              </a:rPr>
              <a:t>觀光休閒事業</a:t>
            </a:r>
          </a:p>
        </p:txBody>
      </p:sp>
      <p:sp>
        <p:nvSpPr>
          <p:cNvPr id="12" name="Rectangle: Rounded Corners 11">
            <a:extLst>
              <a:ext uri="{FF2B5EF4-FFF2-40B4-BE49-F238E27FC236}">
                <a16:creationId xmlns:a16="http://schemas.microsoft.com/office/drawing/2014/main" xmlns="" id="{34A2DA20-A763-8166-38D0-8EAC1DA5E889}"/>
              </a:ext>
            </a:extLst>
          </p:cNvPr>
          <p:cNvSpPr/>
          <p:nvPr/>
        </p:nvSpPr>
        <p:spPr>
          <a:xfrm>
            <a:off x="2553008" y="3951192"/>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xmlns="" id="{B31A99E2-6882-168C-B54F-AA25B2197254}"/>
              </a:ext>
            </a:extLst>
          </p:cNvPr>
          <p:cNvSpPr/>
          <p:nvPr/>
        </p:nvSpPr>
        <p:spPr>
          <a:xfrm>
            <a:off x="4799856" y="1340772"/>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a16="http://schemas.microsoft.com/office/drawing/2014/main" xmlns="" id="{7BC3012B-367F-EF17-616F-C7561B6DE345}"/>
              </a:ext>
            </a:extLst>
          </p:cNvPr>
          <p:cNvSpPr/>
          <p:nvPr/>
        </p:nvSpPr>
        <p:spPr>
          <a:xfrm>
            <a:off x="7260197" y="3861052"/>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a16="http://schemas.microsoft.com/office/drawing/2014/main" xmlns="" id="{C5AD271E-3D52-1B33-75CB-1570DBCADDC6}"/>
              </a:ext>
            </a:extLst>
          </p:cNvPr>
          <p:cNvSpPr/>
          <p:nvPr/>
        </p:nvSpPr>
        <p:spPr>
          <a:xfrm>
            <a:off x="9605251" y="1340772"/>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a16="http://schemas.microsoft.com/office/drawing/2014/main" xmlns="" id="{92846EED-C1E4-6733-9B43-EC12E982DE0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10</a:t>
            </a:fld>
            <a:endParaRPr lang="zh-TW" altLang="en-US" dirty="0">
              <a:latin typeface="Calibri" panose="020F0502020204030204" pitchFamily="34" charset="0"/>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xmlns=""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a16="http://schemas.microsoft.com/office/drawing/2014/main" xmlns="" id="{F5AD039C-C222-3D55-4CBF-1E6E944D1995}"/>
              </a:ext>
            </a:extLst>
          </p:cNvPr>
          <p:cNvSpPr txBox="1"/>
          <p:nvPr/>
        </p:nvSpPr>
        <p:spPr>
          <a:xfrm>
            <a:off x="387227" y="784963"/>
            <a:ext cx="2571710" cy="687881"/>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熊空休閒</a:t>
            </a:r>
            <a:r>
              <a:rPr lang="zh-TW" altLang="en-US" u="sng" dirty="0" smtClean="0">
                <a:latin typeface="Calibri" panose="020F0502020204030204" pitchFamily="34" charset="0"/>
                <a:ea typeface="Microsoft YaHei" panose="020B0503020204020204" pitchFamily="34" charset="-122"/>
                <a:cs typeface="Calibri" panose="020F0502020204030204" pitchFamily="34" charset="0"/>
              </a:rPr>
              <a:t>農場</a:t>
            </a:r>
            <a:endParaRPr lang="en-US" altLang="zh-TW" u="sng" dirty="0" smtClean="0">
              <a:latin typeface="Calibri" panose="020F0502020204030204" pitchFamily="34" charset="0"/>
              <a:ea typeface="Microsoft YaHei" panose="020B0503020204020204" pitchFamily="34" charset="-122"/>
              <a:cs typeface="Calibri" panose="020F0502020204030204" pitchFamily="34" charset="0"/>
            </a:endParaRPr>
          </a:p>
          <a:p>
            <a:pPr algn="ctr" defTabSz="666750">
              <a:lnSpc>
                <a:spcPct val="90000"/>
              </a:lnSpc>
              <a:spcBef>
                <a:spcPct val="0"/>
              </a:spcBef>
              <a:spcAft>
                <a:spcPct val="35000"/>
              </a:spcAft>
            </a:pPr>
            <a:r>
              <a:rPr lang="en-US" altLang="zh-TW" u="sng" dirty="0" smtClean="0">
                <a:latin typeface="Calibri" panose="020F0502020204030204" pitchFamily="34" charset="0"/>
                <a:ea typeface="Microsoft YaHei" panose="020B0503020204020204" pitchFamily="34" charset="-122"/>
                <a:cs typeface="Calibri" panose="020F0502020204030204" pitchFamily="34" charset="0"/>
              </a:rPr>
              <a:t>(</a:t>
            </a:r>
            <a:r>
              <a:rPr lang="zh-TW" altLang="en-US" u="sng" dirty="0" smtClean="0">
                <a:latin typeface="Calibri" panose="020F0502020204030204" pitchFamily="34" charset="0"/>
                <a:ea typeface="Microsoft YaHei" panose="020B0503020204020204" pitchFamily="34" charset="-122"/>
                <a:cs typeface="Calibri" panose="020F0502020204030204" pitchFamily="34" charset="0"/>
              </a:rPr>
              <a:t>委由禾煦國際經營</a:t>
            </a:r>
            <a:r>
              <a:rPr lang="en-US" altLang="zh-TW" u="sng" dirty="0" smtClean="0">
                <a:latin typeface="Calibri" panose="020F0502020204030204" pitchFamily="34" charset="0"/>
                <a:ea typeface="Microsoft YaHei" panose="020B0503020204020204" pitchFamily="34" charset="-122"/>
                <a:cs typeface="Calibri" panose="020F0502020204030204" pitchFamily="34" charset="0"/>
              </a:rPr>
              <a:t>)</a:t>
            </a:r>
            <a:endParaRPr lang="en-US" altLang="en-US" u="sng" dirty="0">
              <a:latin typeface="Calibri" panose="020F0502020204030204" pitchFamily="34" charset="0"/>
              <a:ea typeface="Microsoft YaHei" panose="020B0503020204020204" pitchFamily="34" charset="-122"/>
              <a:cs typeface="Calibri" panose="020F0502020204030204" pitchFamily="34" charset="0"/>
            </a:endParaRPr>
          </a:p>
        </p:txBody>
      </p:sp>
      <p:sp>
        <p:nvSpPr>
          <p:cNvPr id="21" name="TextBox 20">
            <a:extLst>
              <a:ext uri="{FF2B5EF4-FFF2-40B4-BE49-F238E27FC236}">
                <a16:creationId xmlns:a16="http://schemas.microsoft.com/office/drawing/2014/main" xmlns="" id="{AF4288B9-A974-3BFB-677B-81FA98D7388D}"/>
              </a:ext>
            </a:extLst>
          </p:cNvPr>
          <p:cNvSpPr txBox="1"/>
          <p:nvPr/>
        </p:nvSpPr>
        <p:spPr>
          <a:xfrm>
            <a:off x="2763054" y="351914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u="sng" dirty="0">
                <a:latin typeface="Calibri" panose="020F0502020204030204" pitchFamily="34" charset="0"/>
                <a:ea typeface="Microsoft YaHei" panose="020B0503020204020204" pitchFamily="34" charset="-122"/>
                <a:cs typeface="Calibri" panose="020F0502020204030204" pitchFamily="34" charset="0"/>
              </a:rPr>
              <a:t>大溪老茶廠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2" name="TextBox 21">
            <a:extLst>
              <a:ext uri="{FF2B5EF4-FFF2-40B4-BE49-F238E27FC236}">
                <a16:creationId xmlns:a16="http://schemas.microsoft.com/office/drawing/2014/main" xmlns="" id="{E9FA686F-C4D2-21A1-B550-8488924CA897}"/>
              </a:ext>
            </a:extLst>
          </p:cNvPr>
          <p:cNvSpPr txBox="1"/>
          <p:nvPr/>
        </p:nvSpPr>
        <p:spPr>
          <a:xfrm>
            <a:off x="5009902"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銅鑼茶廠</a:t>
            </a:r>
            <a:endParaRPr lang="en-US" altLang="en-US" u="sng" dirty="0">
              <a:latin typeface="Calibri" panose="020F0502020204030204" pitchFamily="34" charset="0"/>
              <a:ea typeface="Calibri" panose="020F0502020204030204" pitchFamily="34" charset="0"/>
              <a:cs typeface="Calibri" panose="020F0502020204030204" pitchFamily="34" charset="0"/>
            </a:endParaRPr>
          </a:p>
        </p:txBody>
      </p:sp>
      <p:sp>
        <p:nvSpPr>
          <p:cNvPr id="23" name="TextBox 22">
            <a:extLst>
              <a:ext uri="{FF2B5EF4-FFF2-40B4-BE49-F238E27FC236}">
                <a16:creationId xmlns:a16="http://schemas.microsoft.com/office/drawing/2014/main" xmlns="" id="{959E0523-2242-6C98-64AB-78065CD2AA02}"/>
              </a:ext>
            </a:extLst>
          </p:cNvPr>
          <p:cNvSpPr txBox="1"/>
          <p:nvPr/>
        </p:nvSpPr>
        <p:spPr>
          <a:xfrm>
            <a:off x="7526379" y="3429000"/>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zh-TW" altLang="en-US" sz="1800" u="sng" kern="1200" dirty="0">
                <a:latin typeface="Calibri" panose="020F0502020204030204" pitchFamily="34" charset="0"/>
                <a:ea typeface="Microsoft YaHei" panose="020B0503020204020204" pitchFamily="34" charset="-122"/>
                <a:cs typeface="Calibri" panose="020F0502020204030204" pitchFamily="34" charset="0"/>
              </a:rPr>
              <a:t>日</a:t>
            </a:r>
            <a:r>
              <a:rPr lang="zh-TW" altLang="en-US" u="sng" dirty="0">
                <a:latin typeface="Calibri" panose="020F0502020204030204" pitchFamily="34" charset="0"/>
                <a:ea typeface="Microsoft YaHei" panose="020B0503020204020204" pitchFamily="34" charset="-122"/>
                <a:cs typeface="Calibri" panose="020F0502020204030204" pitchFamily="34" charset="0"/>
              </a:rPr>
              <a:t>月老茶廠</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4" name="TextBox 23">
            <a:extLst>
              <a:ext uri="{FF2B5EF4-FFF2-40B4-BE49-F238E27FC236}">
                <a16:creationId xmlns:a16="http://schemas.microsoft.com/office/drawing/2014/main" xmlns="" id="{E25C86DD-5AEE-E0A1-48B0-A982CA2F599C}"/>
              </a:ext>
            </a:extLst>
          </p:cNvPr>
          <p:cNvSpPr txBox="1"/>
          <p:nvPr/>
        </p:nvSpPr>
        <p:spPr>
          <a:xfrm>
            <a:off x="9815296" y="917022"/>
            <a:ext cx="2099907" cy="341632"/>
          </a:xfrm>
          <a:prstGeom prst="rect">
            <a:avLst/>
          </a:prstGeom>
          <a:noFill/>
        </p:spPr>
        <p:txBody>
          <a:bodyPr wrap="square" rtlCol="0">
            <a:spAutoFit/>
          </a:bodyPr>
          <a:lstStyle/>
          <a:p>
            <a:pPr lvl="0" indent="0" algn="ctr" defTabSz="666750">
              <a:lnSpc>
                <a:spcPct val="90000"/>
              </a:lnSpc>
              <a:spcBef>
                <a:spcPct val="0"/>
              </a:spcBef>
              <a:spcAft>
                <a:spcPct val="35000"/>
              </a:spcAft>
              <a:buNone/>
            </a:pPr>
            <a:r>
              <a:rPr lang="zh-TW" altLang="en-US" u="sng" dirty="0">
                <a:latin typeface="Calibri" panose="020F0502020204030204" pitchFamily="34" charset="0"/>
                <a:ea typeface="Microsoft YaHei" panose="020B0503020204020204" pitchFamily="34" charset="-122"/>
                <a:cs typeface="Calibri" panose="020F0502020204030204" pitchFamily="34" charset="0"/>
              </a:rPr>
              <a:t>鹿篙咖啡園</a:t>
            </a:r>
            <a:endParaRPr lang="en-US" altLang="zh-TW" u="sng" dirty="0">
              <a:latin typeface="Calibri" panose="020F0502020204030204" pitchFamily="34" charset="0"/>
              <a:ea typeface="Calibri" panose="020F0502020204030204" pitchFamily="34" charset="0"/>
              <a:cs typeface="Calibri" panose="020F0502020204030204" pitchFamily="34" charset="0"/>
            </a:endParaRPr>
          </a:p>
        </p:txBody>
      </p:sp>
      <p:sp>
        <p:nvSpPr>
          <p:cNvPr id="25" name="TextBox 24">
            <a:extLst>
              <a:ext uri="{FF2B5EF4-FFF2-40B4-BE49-F238E27FC236}">
                <a16:creationId xmlns:a16="http://schemas.microsoft.com/office/drawing/2014/main" xmlns="" id="{5BA9913B-3925-8F42-1662-0FC50ECF9561}"/>
              </a:ext>
            </a:extLst>
          </p:cNvPr>
          <p:cNvSpPr txBox="1"/>
          <p:nvPr/>
        </p:nvSpPr>
        <p:spPr>
          <a:xfrm>
            <a:off x="617413" y="3916887"/>
            <a:ext cx="2099907" cy="341632"/>
          </a:xfrm>
          <a:prstGeom prst="rect">
            <a:avLst/>
          </a:prstGeom>
          <a:noFill/>
        </p:spPr>
        <p:txBody>
          <a:bodyPr wrap="square" rtlCol="0">
            <a:spAutoFit/>
          </a:bodyPr>
          <a:lstStyle/>
          <a:p>
            <a:pPr algn="ctr" defTabSz="666750">
              <a:lnSpc>
                <a:spcPct val="90000"/>
              </a:lnSpc>
              <a:spcBef>
                <a:spcPct val="0"/>
              </a:spcBef>
              <a:spcAft>
                <a:spcPct val="35000"/>
              </a:spcAft>
            </a:pPr>
            <a:r>
              <a:rPr lang="en-US" altLang="zh-TW" dirty="0" smtClean="0">
                <a:latin typeface="Calibri" panose="020F0502020204030204" pitchFamily="34" charset="0"/>
                <a:ea typeface="Calibri" panose="020F0502020204030204" pitchFamily="34" charset="0"/>
                <a:cs typeface="Calibri" panose="020F0502020204030204" pitchFamily="34" charset="0"/>
              </a:rPr>
              <a:t>165</a:t>
            </a:r>
            <a:r>
              <a:rPr lang="zh-TW" altLang="en-US" dirty="0" smtClean="0">
                <a:latin typeface="Calibri" panose="020F0502020204030204" pitchFamily="34" charset="0"/>
                <a:ea typeface="Calibri" panose="020F0502020204030204" pitchFamily="34" charset="0"/>
                <a:cs typeface="Calibri" panose="020F0502020204030204" pitchFamily="34" charset="0"/>
              </a:rPr>
              <a:t>公頃</a:t>
            </a:r>
            <a:endParaRPr lang="en-US" altLang="zh-TW" dirty="0" smtClean="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xmlns="" id="{20A58600-A1F3-E064-AC12-5E58CF1D8721}"/>
              </a:ext>
            </a:extLst>
          </p:cNvPr>
          <p:cNvSpPr txBox="1"/>
          <p:nvPr/>
        </p:nvSpPr>
        <p:spPr>
          <a:xfrm>
            <a:off x="2909995" y="6483465"/>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9.8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xmlns="" id="{5A38DB03-31CD-267C-A880-4EED84D698F0}"/>
              </a:ext>
            </a:extLst>
          </p:cNvPr>
          <p:cNvSpPr txBox="1"/>
          <p:nvPr/>
        </p:nvSpPr>
        <p:spPr>
          <a:xfrm>
            <a:off x="5009239"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15.9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xmlns="" id="{598C33B5-7A3F-009A-020B-1FA74E039E8F}"/>
              </a:ext>
            </a:extLst>
          </p:cNvPr>
          <p:cNvSpPr txBox="1"/>
          <p:nvPr/>
        </p:nvSpPr>
        <p:spPr>
          <a:xfrm>
            <a:off x="7555673" y="64499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3.7 </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xmlns="" id="{EDEF24C4-5F5A-4CE6-05F8-F8A9771BE081}"/>
              </a:ext>
            </a:extLst>
          </p:cNvPr>
          <p:cNvSpPr txBox="1"/>
          <p:nvPr/>
        </p:nvSpPr>
        <p:spPr>
          <a:xfrm>
            <a:off x="9815297" y="3951192"/>
            <a:ext cx="2099907" cy="341632"/>
          </a:xfrm>
          <a:prstGeom prst="rect">
            <a:avLst/>
          </a:prstGeom>
          <a:noFill/>
        </p:spPr>
        <p:txBody>
          <a:bodyPr wrap="square" rtlCol="0">
            <a:spAutoFit/>
          </a:bodyPr>
          <a:lstStyle/>
          <a:p>
            <a:pPr marL="0" lvl="0" indent="0" algn="ctr" defTabSz="666750">
              <a:lnSpc>
                <a:spcPct val="90000"/>
              </a:lnSpc>
              <a:spcBef>
                <a:spcPct val="0"/>
              </a:spcBef>
              <a:spcAft>
                <a:spcPct val="35000"/>
              </a:spcAft>
              <a:buNone/>
            </a:pPr>
            <a:r>
              <a:rPr lang="en-US" altLang="zh-TW" sz="1800" kern="1200" dirty="0">
                <a:latin typeface="Calibri" panose="020F0502020204030204" pitchFamily="34" charset="0"/>
                <a:ea typeface="Calibri" panose="020F0502020204030204" pitchFamily="34" charset="0"/>
                <a:cs typeface="Calibri" panose="020F0502020204030204" pitchFamily="34" charset="0"/>
              </a:rPr>
              <a:t>7.5</a:t>
            </a:r>
            <a:r>
              <a:rPr lang="zh-TW" altLang="en-US" sz="1800" kern="1200" dirty="0">
                <a:latin typeface="Calibri" panose="020F0502020204030204" pitchFamily="34" charset="0"/>
                <a:ea typeface="Microsoft YaHei" panose="020B0503020204020204" pitchFamily="34" charset="-122"/>
                <a:cs typeface="Calibri" panose="020F0502020204030204" pitchFamily="34" charset="0"/>
              </a:rPr>
              <a:t>公頃</a:t>
            </a:r>
            <a:endParaRPr lang="en-US" sz="1800" kern="1200" dirty="0">
              <a:latin typeface="Calibri" panose="020F0502020204030204" pitchFamily="34" charset="0"/>
              <a:ea typeface="Calibri" panose="020F0502020204030204" pitchFamily="34" charset="0"/>
              <a:cs typeface="Calibri" panose="020F0502020204030204" pitchFamily="34" charset="0"/>
            </a:endParaRPr>
          </a:p>
        </p:txBody>
      </p:sp>
      <p:pic>
        <p:nvPicPr>
          <p:cNvPr id="5" name="圖片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2292" y="1466065"/>
            <a:ext cx="2394707" cy="2394707"/>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2993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lumMod val="6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文字方塊 4"/>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提升利潤率</a:t>
            </a: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2144" y="0"/>
            <a:ext cx="4848820" cy="6858000"/>
          </a:xfrm>
          <a:prstGeom prst="rect">
            <a:avLst/>
          </a:prstGeom>
        </p:spPr>
      </p:pic>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27" y="1559381"/>
            <a:ext cx="7453207" cy="5964507"/>
          </a:xfrm>
          <a:prstGeom prst="rect">
            <a:avLst/>
          </a:prstGeom>
        </p:spPr>
      </p:pic>
    </p:spTree>
    <p:extLst>
      <p:ext uri="{BB962C8B-B14F-4D97-AF65-F5344CB8AC3E}">
        <p14:creationId xmlns:p14="http://schemas.microsoft.com/office/powerpoint/2010/main" val="537845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lang="zh-TW" altLang="en-US" dirty="0">
                <a:latin typeface="Calibri" panose="020F0502020204030204" pitchFamily="34" charset="0"/>
                <a:ea typeface="Microsoft YaHei" panose="020B0503020204020204" pitchFamily="34" charset="-122"/>
                <a:cs typeface="Calibri" panose="020F0502020204030204" pitchFamily="34" charset="0"/>
              </a:rPr>
              <a:t>提升利潤率</a:t>
            </a:r>
          </a:p>
        </p:txBody>
      </p:sp>
      <p:sp>
        <p:nvSpPr>
          <p:cNvPr id="3" name="內容版面配置區 2"/>
          <p:cNvSpPr>
            <a:spLocks noGrp="1"/>
          </p:cNvSpPr>
          <p:nvPr>
            <p:ph idx="1"/>
          </p:nvPr>
        </p:nvSpPr>
        <p:spPr>
          <a:xfrm>
            <a:off x="642443" y="3573016"/>
            <a:ext cx="10998173" cy="3024336"/>
          </a:xfrm>
        </p:spPr>
        <p:txBody>
          <a:bodyPr>
            <a:normAutofit/>
          </a:bodyPr>
          <a:lstStyle/>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由於農林的茶葉種植與休閒觀光事業營運費用偏高侵蝕獲利，吳董事長決心改變這一現狀，在短時間內讓農林轉虧為盈，成為一家能夠永續發展的企業，進行以下策略上的調整</a:t>
            </a:r>
            <a:r>
              <a:rPr lang="en-US" altLang="zh-TW" sz="1600" dirty="0">
                <a:latin typeface="Calibri" panose="020F0502020204030204" pitchFamily="34" charset="0"/>
                <a:ea typeface="Calibri" panose="020F0502020204030204" pitchFamily="34" charset="0"/>
                <a:cs typeface="Calibri" panose="020F0502020204030204" pitchFamily="34" charset="0"/>
              </a:rPr>
              <a:t>:</a:t>
            </a: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將適度縮減茶葉種植面積，停止擴大產能，於屏東釋出超過</a:t>
            </a:r>
            <a:r>
              <a:rPr lang="en-US" altLang="zh-TW" sz="1600" dirty="0">
                <a:latin typeface="Calibri" panose="020F0502020204030204" pitchFamily="34" charset="0"/>
                <a:ea typeface="Calibri" panose="020F0502020204030204" pitchFamily="34" charset="0"/>
                <a:cs typeface="Calibri" panose="020F0502020204030204" pitchFamily="34" charset="0"/>
              </a:rPr>
              <a:t>200</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公頃土地，未來朝多元化轉型發展，期以達成公司最大效益。</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buFont typeface="Courier New" panose="02070309020205020404" pitchFamily="49" charset="0"/>
              <a:buChar char="o"/>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為提升營運效率，減輕營業費用負擔</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，將</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部分休閒觀光據點委外經營。</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lvl="1">
              <a:lnSpc>
                <a:spcPct val="150000"/>
              </a:lnSpc>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a:lnSpc>
                <a:spcPct val="150000"/>
              </a:lnSpc>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前兩項計畫預計在未來三到五年逐步</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實現。</a:t>
            </a:r>
            <a:endParaRPr lang="zh-TW" altLang="en-US" sz="1600" dirty="0">
              <a:latin typeface="Calibri" panose="020F0502020204030204" pitchFamily="34" charset="0"/>
              <a:ea typeface="Microsoft YaHei Light" panose="020B0502040204020203" pitchFamily="34" charset="-122"/>
              <a:cs typeface="Calibri" panose="020F050202020403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2105375206"/>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a16="http://schemas.microsoft.com/office/drawing/2014/main" xmlns="" val="20000"/>
                    </a:ext>
                  </a:extLst>
                </a:gridCol>
                <a:gridCol w="1200044">
                  <a:extLst>
                    <a:ext uri="{9D8B030D-6E8A-4147-A177-3AD203B41FA5}">
                      <a16:colId xmlns:a16="http://schemas.microsoft.com/office/drawing/2014/main" xmlns="" val="20001"/>
                    </a:ext>
                  </a:extLst>
                </a:gridCol>
                <a:gridCol w="1200044">
                  <a:extLst>
                    <a:ext uri="{9D8B030D-6E8A-4147-A177-3AD203B41FA5}">
                      <a16:colId xmlns:a16="http://schemas.microsoft.com/office/drawing/2014/main" xmlns="" val="20002"/>
                    </a:ext>
                  </a:extLst>
                </a:gridCol>
                <a:gridCol w="1200044">
                  <a:extLst>
                    <a:ext uri="{9D8B030D-6E8A-4147-A177-3AD203B41FA5}">
                      <a16:colId xmlns:a16="http://schemas.microsoft.com/office/drawing/2014/main" xmlns="" val="20003"/>
                    </a:ext>
                  </a:extLst>
                </a:gridCol>
                <a:gridCol w="1200044">
                  <a:extLst>
                    <a:ext uri="{9D8B030D-6E8A-4147-A177-3AD203B41FA5}">
                      <a16:colId xmlns:a16="http://schemas.microsoft.com/office/drawing/2014/main" xmlns="" val="20004"/>
                    </a:ext>
                  </a:extLst>
                </a:gridCol>
                <a:gridCol w="1200044">
                  <a:extLst>
                    <a:ext uri="{9D8B030D-6E8A-4147-A177-3AD203B41FA5}">
                      <a16:colId xmlns:a16="http://schemas.microsoft.com/office/drawing/2014/main" xmlns="" val="20005"/>
                    </a:ext>
                  </a:extLst>
                </a:gridCol>
                <a:gridCol w="1200044">
                  <a:extLst>
                    <a:ext uri="{9D8B030D-6E8A-4147-A177-3AD203B41FA5}">
                      <a16:colId xmlns:a16="http://schemas.microsoft.com/office/drawing/2014/main" xmlns="" val="20006"/>
                    </a:ext>
                  </a:extLst>
                </a:gridCol>
                <a:gridCol w="1200044">
                  <a:extLst>
                    <a:ext uri="{9D8B030D-6E8A-4147-A177-3AD203B41FA5}">
                      <a16:colId xmlns:a16="http://schemas.microsoft.com/office/drawing/2014/main" xmlns="" val="20007"/>
                    </a:ext>
                  </a:extLst>
                </a:gridCol>
              </a:tblGrid>
              <a:tr h="741680">
                <a:tc>
                  <a:txBody>
                    <a:bodyPr/>
                    <a:lstStyle/>
                    <a:p>
                      <a:pPr algn="l" fontAlgn="ct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新台幣 </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百萬</a:t>
                      </a:r>
                      <a:endPar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2018</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smtClean="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smtClean="0">
                          <a:solidFill>
                            <a:srgbClr val="FFFFFF"/>
                          </a:solidFill>
                          <a:effectLst/>
                          <a:latin typeface="Calibri"/>
                        </a:rPr>
                        <a:t>2024</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a16="http://schemas.microsoft.com/office/drawing/2014/main" xmlns="" val="10000"/>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營收</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254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380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433</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1"/>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毛利</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116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138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162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2"/>
                  </a:ext>
                </a:extLst>
              </a:tr>
              <a:tr h="370840">
                <a:tc>
                  <a:txBody>
                    <a:bodyPr/>
                    <a:lstStyle/>
                    <a:p>
                      <a:pPr algn="l" fontAlgn="b"/>
                      <a:r>
                        <a:rPr lang="zh-TW" altLang="en-US" sz="1600" b="0" i="0" u="none" strike="noStrike" dirty="0">
                          <a:solidFill>
                            <a:srgbClr val="000000"/>
                          </a:solidFill>
                          <a:effectLst/>
                          <a:latin typeface="+mn-lt"/>
                          <a:ea typeface="微軟正黑體" panose="020B0604030504040204" pitchFamily="34" charset="-120"/>
                        </a:rPr>
                        <a:t>營業利益</a:t>
                      </a:r>
                      <a:endParaRPr lang="en-US" sz="1600" b="0" i="0" u="none" strike="noStrike" dirty="0">
                        <a:solidFill>
                          <a:srgbClr val="000000"/>
                        </a:solidFill>
                        <a:effectLst/>
                        <a:latin typeface="+mn-lt"/>
                        <a:ea typeface="微軟正黑體" panose="020B0604030504040204" pitchFamily="34" charset="-12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-173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-125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-60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tc>
                <a:extLst>
                  <a:ext uri="{0D108BD9-81ED-4DB2-BD59-A6C34878D82A}">
                    <a16:rowId xmlns:a16="http://schemas.microsoft.com/office/drawing/2014/main" xmlns=""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a16="http://schemas.microsoft.com/office/drawing/2014/main" xmlns=""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a16="http://schemas.microsoft.com/office/drawing/2014/main" xmlns=""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21" y="0"/>
            <a:ext cx="1220532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119336" y="476672"/>
            <a:ext cx="5832648" cy="923330"/>
          </a:xfrm>
          <a:prstGeom prst="rect">
            <a:avLst/>
          </a:prstGeom>
          <a:noFill/>
        </p:spPr>
        <p:txBody>
          <a:bodyPr wrap="square" rtlCol="0">
            <a:spAutoFit/>
          </a:bodyPr>
          <a:lstStyle/>
          <a:p>
            <a:pPr algn="ctr"/>
            <a:r>
              <a:rPr lang="zh-TW" altLang="en-US" sz="5400" b="1" dirty="0">
                <a:solidFill>
                  <a:schemeClr val="accent5">
                    <a:lumMod val="50000"/>
                  </a:schemeClr>
                </a:solidFill>
                <a:latin typeface="微軟正黑體" panose="020B0604030504040204" pitchFamily="34" charset="-120"/>
                <a:ea typeface="微軟正黑體" panose="020B0604030504040204" pitchFamily="34" charset="-120"/>
              </a:rPr>
              <a:t>資產</a:t>
            </a:r>
            <a:r>
              <a:rPr lang="zh-TW" altLang="en-US" sz="5400" b="1" dirty="0" smtClean="0">
                <a:solidFill>
                  <a:schemeClr val="accent5">
                    <a:lumMod val="50000"/>
                  </a:schemeClr>
                </a:solidFill>
                <a:latin typeface="微軟正黑體" panose="020B0604030504040204" pitchFamily="34" charset="-120"/>
                <a:ea typeface="微軟正黑體" panose="020B0604030504040204" pitchFamily="34" charset="-120"/>
              </a:rPr>
              <a:t>活化</a:t>
            </a:r>
            <a:r>
              <a:rPr lang="en-US" altLang="zh-TW" sz="3600" b="1" dirty="0" smtClean="0">
                <a:solidFill>
                  <a:schemeClr val="accent5">
                    <a:lumMod val="50000"/>
                  </a:schemeClr>
                </a:solidFill>
                <a:latin typeface="微軟正黑體" panose="020B0604030504040204" pitchFamily="34" charset="-120"/>
                <a:ea typeface="微軟正黑體" panose="020B0604030504040204" pitchFamily="34" charset="-120"/>
              </a:rPr>
              <a:t>(</a:t>
            </a:r>
            <a:r>
              <a:rPr lang="zh-TW" altLang="en-US" sz="3600" b="1" dirty="0">
                <a:solidFill>
                  <a:schemeClr val="accent5">
                    <a:lumMod val="50000"/>
                  </a:schemeClr>
                </a:solidFill>
                <a:latin typeface="微軟正黑體" panose="020B0604030504040204" pitchFamily="34" charset="-120"/>
                <a:ea typeface="微軟正黑體" panose="020B0604030504040204" pitchFamily="34" charset="-120"/>
              </a:rPr>
              <a:t>土地開發</a:t>
            </a:r>
            <a:r>
              <a:rPr lang="en-US" altLang="zh-TW" sz="3600" b="1" dirty="0">
                <a:solidFill>
                  <a:schemeClr val="accent5">
                    <a:lumMod val="50000"/>
                  </a:schemeClr>
                </a:solidFill>
                <a:latin typeface="微軟正黑體" panose="020B0604030504040204" pitchFamily="34" charset="-120"/>
                <a:ea typeface="微軟正黑體" panose="020B0604030504040204" pitchFamily="34" charset="-120"/>
              </a:rPr>
              <a:t>)</a:t>
            </a:r>
            <a:endParaRPr lang="zh-TW" altLang="en-US" sz="3600" b="1" dirty="0">
              <a:solidFill>
                <a:schemeClr val="accent5">
                  <a:lumMod val="50000"/>
                </a:schemeClr>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06423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71464" y="96606"/>
            <a:ext cx="9972080" cy="812114"/>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 </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a:t>
            </a:r>
            <a:r>
              <a:rPr lang="en-US" altLang="zh-TW" sz="4000" dirty="0">
                <a:latin typeface="Calibri" panose="020F0502020204030204" pitchFamily="34" charset="0"/>
                <a:ea typeface="Calibri" panose="020F0502020204030204" pitchFamily="34" charset="0"/>
                <a:cs typeface="Calibri" panose="020F0502020204030204" pitchFamily="34" charset="0"/>
              </a:rPr>
              <a:t>]</a:t>
            </a:r>
          </a:p>
        </p:txBody>
      </p:sp>
      <p:sp>
        <p:nvSpPr>
          <p:cNvPr id="3" name="AutoShape 2" descr="Appraisal, assessment, review ico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latin typeface="Calibri" panose="020F0502020204030204" pitchFamily="34" charset="0"/>
              <a:cs typeface="Calibri" panose="020F0502020204030204" pitchFamily="34" charset="0"/>
            </a:endParaRPr>
          </a:p>
        </p:txBody>
      </p:sp>
      <p:pic>
        <p:nvPicPr>
          <p:cNvPr id="52" name="Picture 51" descr="A green and black logo&#10;&#10;Description automatically generated">
            <a:extLst>
              <a:ext uri="{FF2B5EF4-FFF2-40B4-BE49-F238E27FC236}">
                <a16:creationId xmlns:a16="http://schemas.microsoft.com/office/drawing/2014/main" xmlns="" id="{015850BF-948C-32BB-9B6C-F99E33459A3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a16="http://schemas.microsoft.com/office/drawing/2014/main" xmlns="" id="{0AAE0EE5-CFCD-34F2-AAC1-158B6E9D9AB7}"/>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14</a:t>
            </a:fld>
            <a:endParaRPr lang="zh-TW" altLang="en-US" dirty="0">
              <a:latin typeface="Calibri" panose="020F0502020204030204" pitchFamily="34" charset="0"/>
              <a:cs typeface="Calibri" panose="020F0502020204030204" pitchFamily="34" charset="0"/>
            </a:endParaRPr>
          </a:p>
        </p:txBody>
      </p:sp>
      <p:sp>
        <p:nvSpPr>
          <p:cNvPr id="59" name="Oval 58">
            <a:extLst>
              <a:ext uri="{FF2B5EF4-FFF2-40B4-BE49-F238E27FC236}">
                <a16:creationId xmlns:a16="http://schemas.microsoft.com/office/drawing/2014/main" xmlns="" id="{D2344C61-F04F-4867-BABE-208CE42DB16D}"/>
              </a:ext>
            </a:extLst>
          </p:cNvPr>
          <p:cNvSpPr/>
          <p:nvPr/>
        </p:nvSpPr>
        <p:spPr>
          <a:xfrm>
            <a:off x="36013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83" name="TextBox 82">
            <a:extLst>
              <a:ext uri="{FF2B5EF4-FFF2-40B4-BE49-F238E27FC236}">
                <a16:creationId xmlns:a16="http://schemas.microsoft.com/office/drawing/2014/main" xmlns="" id="{73C0BFF0-7651-D798-E07C-F0AC4281B409}"/>
              </a:ext>
            </a:extLst>
          </p:cNvPr>
          <p:cNvSpPr txBox="1"/>
          <p:nvPr/>
        </p:nvSpPr>
        <p:spPr>
          <a:xfrm>
            <a:off x="2684555" y="1457051"/>
            <a:ext cx="1237329" cy="369332"/>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產業園區</a:t>
            </a:r>
          </a:p>
        </p:txBody>
      </p:sp>
      <p:sp>
        <p:nvSpPr>
          <p:cNvPr id="88" name="TextBox 87">
            <a:extLst>
              <a:ext uri="{FF2B5EF4-FFF2-40B4-BE49-F238E27FC236}">
                <a16:creationId xmlns:a16="http://schemas.microsoft.com/office/drawing/2014/main" xmlns="" id="{3312B967-3FBA-9E5D-2943-1CF37DAA6408}"/>
              </a:ext>
            </a:extLst>
          </p:cNvPr>
          <p:cNvSpPr txBox="1"/>
          <p:nvPr/>
        </p:nvSpPr>
        <p:spPr>
          <a:xfrm>
            <a:off x="5106705" y="1457051"/>
            <a:ext cx="1237329" cy="369332"/>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別墅住宅</a:t>
            </a:r>
          </a:p>
        </p:txBody>
      </p:sp>
      <p:sp>
        <p:nvSpPr>
          <p:cNvPr id="89" name="TextBox 88">
            <a:extLst>
              <a:ext uri="{FF2B5EF4-FFF2-40B4-BE49-F238E27FC236}">
                <a16:creationId xmlns:a16="http://schemas.microsoft.com/office/drawing/2014/main" xmlns="" id="{EEFA3C6B-F4D0-9C1D-9251-AE8CA0E801E2}"/>
              </a:ext>
            </a:extLst>
          </p:cNvPr>
          <p:cNvSpPr txBox="1"/>
          <p:nvPr/>
        </p:nvSpPr>
        <p:spPr>
          <a:xfrm>
            <a:off x="93605" y="2644145"/>
            <a:ext cx="2041955" cy="2196755"/>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三義科技物流園區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2022</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2023</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環評審查結論公告</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水土保持計畫核定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a:t>
            </a:r>
            <a:r>
              <a:rPr lang="zh-TW" altLang="en-US"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完成</a:t>
            </a:r>
            <a:endParaRPr lang="en-US" altLang="zh-TW"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年  水保整地工程作業</a:t>
            </a: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年  建築設計</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規劃</a:t>
            </a:r>
            <a:endPar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nvGrpSpPr>
          <p:cNvPr id="8" name="群組 7"/>
          <p:cNvGrpSpPr/>
          <p:nvPr/>
        </p:nvGrpSpPr>
        <p:grpSpPr>
          <a:xfrm>
            <a:off x="2602445" y="1018325"/>
            <a:ext cx="1543077" cy="1574128"/>
            <a:chOff x="2602445" y="1018325"/>
            <a:chExt cx="1543077" cy="1574128"/>
          </a:xfrm>
        </p:grpSpPr>
        <p:pic>
          <p:nvPicPr>
            <p:cNvPr id="63" name="Picture 5">
              <a:extLst>
                <a:ext uri="{FF2B5EF4-FFF2-40B4-BE49-F238E27FC236}">
                  <a16:creationId xmlns:a16="http://schemas.microsoft.com/office/drawing/2014/main" xmlns="" id="{D425BA21-5217-9A06-351B-D532E34008A5}"/>
                </a:ext>
              </a:extLst>
            </p:cNvPr>
            <p:cNvPicPr>
              <a:picLocks noChangeAspect="1" noChangeArrowheads="1"/>
            </p:cNvPicPr>
            <p:nvPr/>
          </p:nvPicPr>
          <p:blipFill>
            <a:blip r:embed="rId3"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49162" y="1858971"/>
              <a:ext cx="660981" cy="574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4" name="Oval 63">
              <a:extLst>
                <a:ext uri="{FF2B5EF4-FFF2-40B4-BE49-F238E27FC236}">
                  <a16:creationId xmlns:a16="http://schemas.microsoft.com/office/drawing/2014/main" xmlns="" id="{D59FEBBE-29AD-9A2E-0584-FF92F08724EC}"/>
                </a:ext>
              </a:extLst>
            </p:cNvPr>
            <p:cNvSpPr/>
            <p:nvPr/>
          </p:nvSpPr>
          <p:spPr>
            <a:xfrm>
              <a:off x="2602445" y="1202114"/>
              <a:ext cx="1390339" cy="1390339"/>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a16="http://schemas.microsoft.com/office/drawing/2014/main" xmlns="" id="{17DACD81-9C13-5B5B-CE99-9FC6A58DCCAF}"/>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724274" y="1018325"/>
              <a:ext cx="421248" cy="487453"/>
            </a:xfrm>
            <a:prstGeom prst="rect">
              <a:avLst/>
            </a:prstGeom>
            <a:noFill/>
            <a:extLst>
              <a:ext uri="{909E8E84-426E-40DD-AFC4-6F175D3DCCD1}">
                <a14:hiddenFill xmlns:a14="http://schemas.microsoft.com/office/drawing/2010/main">
                  <a:solidFill>
                    <a:srgbClr val="FFFFFF"/>
                  </a:solidFill>
                </a14:hiddenFill>
              </a:ext>
            </a:extLst>
          </p:spPr>
        </p:pic>
      </p:grpSp>
      <p:sp>
        <p:nvSpPr>
          <p:cNvPr id="91" name="TextBox 90">
            <a:extLst>
              <a:ext uri="{FF2B5EF4-FFF2-40B4-BE49-F238E27FC236}">
                <a16:creationId xmlns:a16="http://schemas.microsoft.com/office/drawing/2014/main" xmlns="" id="{C3B3A259-396E-9ED9-4C5A-15F78302A6EB}"/>
              </a:ext>
            </a:extLst>
          </p:cNvPr>
          <p:cNvSpPr txBox="1"/>
          <p:nvPr/>
        </p:nvSpPr>
        <p:spPr>
          <a:xfrm>
            <a:off x="2032311" y="2639525"/>
            <a:ext cx="2614820" cy="1227259"/>
          </a:xfrm>
          <a:prstGeom prst="rect">
            <a:avLst/>
          </a:prstGeom>
          <a:noFill/>
        </p:spPr>
        <p:txBody>
          <a:bodyPr wrap="square" rtlCol="0">
            <a:spAutoFit/>
          </a:bodyPr>
          <a:lstStyle/>
          <a:p>
            <a:pPr algn="ctr">
              <a:lnSpc>
                <a:spcPct val="150000"/>
              </a:lnSpc>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銅科北側產業園區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2">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2021</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可行性規劃核定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1">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開發計畫專案小組審議中</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88900" lvl="2">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2024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環境</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影響</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評估檢討</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中</a:t>
            </a:r>
          </a:p>
        </p:txBody>
      </p:sp>
      <p:sp>
        <p:nvSpPr>
          <p:cNvPr id="95" name="TextBox 94">
            <a:extLst>
              <a:ext uri="{FF2B5EF4-FFF2-40B4-BE49-F238E27FC236}">
                <a16:creationId xmlns:a16="http://schemas.microsoft.com/office/drawing/2014/main" xmlns="" id="{029FA865-F6E1-B347-9CE6-D84A6E14EA6B}"/>
              </a:ext>
            </a:extLst>
          </p:cNvPr>
          <p:cNvSpPr txBox="1"/>
          <p:nvPr/>
        </p:nvSpPr>
        <p:spPr>
          <a:xfrm>
            <a:off x="4511824" y="2639525"/>
            <a:ext cx="2281724" cy="1456809"/>
          </a:xfrm>
          <a:prstGeom prst="rect">
            <a:avLst/>
          </a:prstGeom>
          <a:noFill/>
        </p:spPr>
        <p:txBody>
          <a:bodyPr wrap="square" rtlCol="0">
            <a:spAutoFit/>
          </a:bodyPr>
          <a:lstStyle/>
          <a:p>
            <a:pPr marL="72000" algn="ctr">
              <a:lnSpc>
                <a:spcPct val="150000"/>
              </a:lnSpc>
            </a:pPr>
            <a:r>
              <a:rPr lang="zh-TW" altLang="en-US" sz="1600" b="1" dirty="0">
                <a:solidFill>
                  <a:srgbClr val="595959"/>
                </a:solidFill>
                <a:latin typeface="Calibri" panose="020F0502020204030204" pitchFamily="34" charset="0"/>
                <a:ea typeface="Microsoft YaHei" panose="020B0503020204020204" pitchFamily="34" charset="-122"/>
                <a:cs typeface="Calibri" panose="020F0502020204030204" pitchFamily="34" charset="0"/>
              </a:rPr>
              <a:t>銅科別墅住宅區</a:t>
            </a:r>
          </a:p>
          <a:p>
            <a:pPr marL="180000" algn="just">
              <a:lnSpc>
                <a:spcPct val="150000"/>
              </a:lnSpc>
              <a:spcBef>
                <a:spcPts val="200"/>
              </a:spcBef>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p>
          <a:p>
            <a:pPr marL="180000"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p>
          <a:p>
            <a:pPr marL="180000"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a:t>
            </a:r>
            <a:r>
              <a:rPr lang="zh-TW" altLang="en-US"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完成</a:t>
            </a:r>
            <a:endParaRPr lang="en-US" altLang="zh-TW"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180000"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年  建築執照申辦中</a:t>
            </a:r>
          </a:p>
        </p:txBody>
      </p:sp>
      <p:grpSp>
        <p:nvGrpSpPr>
          <p:cNvPr id="96" name="Group 95">
            <a:extLst>
              <a:ext uri="{FF2B5EF4-FFF2-40B4-BE49-F238E27FC236}">
                <a16:creationId xmlns:a16="http://schemas.microsoft.com/office/drawing/2014/main" xmlns="" id="{6F802A6E-1BF2-ECFA-A924-C4127E18FC93}"/>
              </a:ext>
            </a:extLst>
          </p:cNvPr>
          <p:cNvGrpSpPr/>
          <p:nvPr/>
        </p:nvGrpSpPr>
        <p:grpSpPr>
          <a:xfrm>
            <a:off x="9560456" y="1124744"/>
            <a:ext cx="2368192" cy="2730942"/>
            <a:chOff x="9704472" y="1202114"/>
            <a:chExt cx="2368192" cy="2730942"/>
          </a:xfrm>
        </p:grpSpPr>
        <p:pic>
          <p:nvPicPr>
            <p:cNvPr id="97" name="Picture 11" descr="C:\Users\liclic.lee\Downloads\64-512.png">
              <a:extLst>
                <a:ext uri="{FF2B5EF4-FFF2-40B4-BE49-F238E27FC236}">
                  <a16:creationId xmlns:a16="http://schemas.microsoft.com/office/drawing/2014/main" xmlns="" id="{10F1899E-FE5E-8AC2-6C79-3E620C7982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77627" y="1984147"/>
              <a:ext cx="433239" cy="433261"/>
            </a:xfrm>
            <a:prstGeom prst="rect">
              <a:avLst/>
            </a:prstGeom>
            <a:noFill/>
            <a:ln>
              <a:solidFill>
                <a:schemeClr val="accent3">
                  <a:lumMod val="50000"/>
                </a:schemeClr>
              </a:solidFill>
            </a:ln>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a16="http://schemas.microsoft.com/office/drawing/2014/main" xmlns="" id="{A45A6A40-78B8-ED5E-E93B-D565C14E21E3}"/>
                </a:ext>
              </a:extLst>
            </p:cNvPr>
            <p:cNvSpPr/>
            <p:nvPr/>
          </p:nvSpPr>
          <p:spPr>
            <a:xfrm>
              <a:off x="10272464" y="1202114"/>
              <a:ext cx="1390339" cy="1390339"/>
            </a:xfrm>
            <a:prstGeom prst="ellipse">
              <a:avLst/>
            </a:prstGeom>
            <a:noFill/>
            <a:ln w="57150">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a16="http://schemas.microsoft.com/office/drawing/2014/main" xmlns="" id="{930777D3-E294-6B5D-ECBE-9AA29AB5A6C7}"/>
                </a:ext>
              </a:extLst>
            </p:cNvPr>
            <p:cNvSpPr txBox="1"/>
            <p:nvPr/>
          </p:nvSpPr>
          <p:spPr>
            <a:xfrm>
              <a:off x="10354574" y="1358119"/>
              <a:ext cx="1237329" cy="646331"/>
            </a:xfrm>
            <a:prstGeom prst="rect">
              <a:avLst/>
            </a:prstGeom>
            <a:noFill/>
            <a:ln>
              <a:noFill/>
            </a:ln>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土地利用</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開發評估</a:t>
              </a:r>
            </a:p>
          </p:txBody>
        </p:sp>
        <p:sp>
          <p:nvSpPr>
            <p:cNvPr id="100" name="TextBox 99">
              <a:extLst>
                <a:ext uri="{FF2B5EF4-FFF2-40B4-BE49-F238E27FC236}">
                  <a16:creationId xmlns:a16="http://schemas.microsoft.com/office/drawing/2014/main" xmlns="" id="{3371052A-FC69-2ECF-684F-73C658E2383D}"/>
                </a:ext>
              </a:extLst>
            </p:cNvPr>
            <p:cNvSpPr txBox="1"/>
            <p:nvPr/>
          </p:nvSpPr>
          <p:spPr>
            <a:xfrm>
              <a:off x="9704472" y="2701950"/>
              <a:ext cx="2368192" cy="1231106"/>
            </a:xfrm>
            <a:prstGeom prst="rect">
              <a:avLst/>
            </a:prstGeom>
            <a:noFill/>
            <a:ln>
              <a:noFill/>
            </a:ln>
          </p:spPr>
          <p:txBody>
            <a:bodyPr wrap="square" rtlCol="0">
              <a:spAutoFit/>
            </a:bodyPr>
            <a:lstStyle/>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專業顧問團隊進駐</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全面盤點具投資價值土地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501750" indent="-285750" algn="just">
                <a:spcBef>
                  <a:spcPts val="263"/>
                </a:spcBef>
                <a:spcAft>
                  <a:spcPts val="263"/>
                </a:spcAft>
                <a:buFont typeface="Wingdings" panose="05000000000000000000" pitchFamily="2" charset="2"/>
                <a:buChar char="ü"/>
              </a:pPr>
              <a:r>
                <a:rPr lang="zh-TW" altLang="en-US" sz="1600" b="1" dirty="0">
                  <a:solidFill>
                    <a:schemeClr val="tx1">
                      <a:lumMod val="65000"/>
                      <a:lumOff val="35000"/>
                    </a:schemeClr>
                  </a:solidFill>
                  <a:latin typeface="Calibri" panose="020F0502020204030204" pitchFamily="34" charset="0"/>
                  <a:ea typeface="微軟正黑體" panose="020B0604030504040204" pitchFamily="34" charset="-120"/>
                  <a:cs typeface="Calibri" panose="020F0502020204030204" pitchFamily="34" charset="0"/>
                </a:rPr>
                <a:t>開發項目投入評估</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grpSp>
        <p:nvGrpSpPr>
          <p:cNvPr id="102" name="Group 101">
            <a:extLst>
              <a:ext uri="{FF2B5EF4-FFF2-40B4-BE49-F238E27FC236}">
                <a16:creationId xmlns:a16="http://schemas.microsoft.com/office/drawing/2014/main" xmlns="" id="{CB5A774C-04BD-D883-91D7-DEB3311D0867}"/>
              </a:ext>
            </a:extLst>
          </p:cNvPr>
          <p:cNvGrpSpPr/>
          <p:nvPr/>
        </p:nvGrpSpPr>
        <p:grpSpPr>
          <a:xfrm>
            <a:off x="7272918" y="1185839"/>
            <a:ext cx="1390339" cy="1390339"/>
            <a:chOff x="2206461" y="3105063"/>
            <a:chExt cx="1390339" cy="1390339"/>
          </a:xfrm>
        </p:grpSpPr>
        <p:sp>
          <p:nvSpPr>
            <p:cNvPr id="104" name="Oval 103">
              <a:extLst>
                <a:ext uri="{FF2B5EF4-FFF2-40B4-BE49-F238E27FC236}">
                  <a16:creationId xmlns:a16="http://schemas.microsoft.com/office/drawing/2014/main" xmlns="" id="{50AEE847-D43C-224E-58BD-2B3BEF4A04B3}"/>
                </a:ext>
              </a:extLst>
            </p:cNvPr>
            <p:cNvSpPr/>
            <p:nvPr/>
          </p:nvSpPr>
          <p:spPr>
            <a:xfrm>
              <a:off x="2206461" y="3105063"/>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05" name="TextBox 104">
              <a:extLst>
                <a:ext uri="{FF2B5EF4-FFF2-40B4-BE49-F238E27FC236}">
                  <a16:creationId xmlns:a16="http://schemas.microsoft.com/office/drawing/2014/main" xmlns="" id="{04384456-DF05-9947-CEB1-D3000843B6C3}"/>
                </a:ext>
              </a:extLst>
            </p:cNvPr>
            <p:cNvSpPr txBox="1"/>
            <p:nvPr/>
          </p:nvSpPr>
          <p:spPr>
            <a:xfrm>
              <a:off x="2288571" y="3261068"/>
              <a:ext cx="1237329" cy="646331"/>
            </a:xfrm>
            <a:prstGeom prst="rect">
              <a:avLst/>
            </a:prstGeom>
            <a:noFill/>
          </p:spPr>
          <p:txBody>
            <a:bodyPr wrap="square" rtlCol="0">
              <a:spAutoFit/>
            </a:bodyPr>
            <a:lstStyle/>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購物商場</a:t>
              </a:r>
              <a:endParaRPr lang="en-US" altLang="zh-TW" sz="1800" b="1" dirty="0">
                <a:latin typeface="Calibri" panose="020F0502020204030204" pitchFamily="34" charset="0"/>
                <a:ea typeface="Calibri" panose="020F0502020204030204" pitchFamily="34" charset="0"/>
                <a:cs typeface="Calibri" panose="020F0502020204030204" pitchFamily="34" charset="0"/>
              </a:endParaRPr>
            </a:p>
            <a:p>
              <a:pPr algn="ctr"/>
              <a:r>
                <a:rPr lang="zh-TW" altLang="en-US" sz="1800" b="1" dirty="0">
                  <a:latin typeface="Calibri" panose="020F0502020204030204" pitchFamily="34" charset="0"/>
                  <a:ea typeface="微軟正黑體" panose="020B0604030504040204" pitchFamily="34" charset="-120"/>
                  <a:cs typeface="Calibri" panose="020F0502020204030204" pitchFamily="34" charset="0"/>
                </a:rPr>
                <a:t>會展旅館</a:t>
              </a:r>
            </a:p>
          </p:txBody>
        </p:sp>
        <p:pic>
          <p:nvPicPr>
            <p:cNvPr id="106" name="Picture 8">
              <a:extLst>
                <a:ext uri="{FF2B5EF4-FFF2-40B4-BE49-F238E27FC236}">
                  <a16:creationId xmlns:a16="http://schemas.microsoft.com/office/drawing/2014/main" xmlns="" id="{1E3C286D-642F-9761-017C-28C6F446E8AB}"/>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882359" y="3907398"/>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a16="http://schemas.microsoft.com/office/drawing/2014/main" xmlns="" id="{8ECB56A2-C45B-8832-B292-4D178B868870}"/>
                </a:ext>
              </a:extLst>
            </p:cNvPr>
            <p:cNvPicPr>
              <a:picLocks noChangeAspect="1" noChangeArrowheads="1"/>
            </p:cNvPicPr>
            <p:nvPr/>
          </p:nvPicPr>
          <p:blipFill>
            <a:blip r:embed="rId7"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433380" y="3919923"/>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3" name="TextBox 102">
            <a:extLst>
              <a:ext uri="{FF2B5EF4-FFF2-40B4-BE49-F238E27FC236}">
                <a16:creationId xmlns:a16="http://schemas.microsoft.com/office/drawing/2014/main" xmlns="" id="{AE0B1384-1C9B-A344-6CD6-01CBA269FD91}"/>
              </a:ext>
            </a:extLst>
          </p:cNvPr>
          <p:cNvSpPr txBox="1"/>
          <p:nvPr/>
        </p:nvSpPr>
        <p:spPr>
          <a:xfrm>
            <a:off x="6816080" y="2599169"/>
            <a:ext cx="2319426" cy="1469633"/>
          </a:xfrm>
          <a:prstGeom prst="rect">
            <a:avLst/>
          </a:prstGeom>
          <a:noFill/>
        </p:spPr>
        <p:txBody>
          <a:bodyPr wrap="square" rtlCol="0">
            <a:spAutoFit/>
          </a:bodyPr>
          <a:lstStyle/>
          <a:p>
            <a:pPr algn="ctr">
              <a:lnSpc>
                <a:spcPct val="150000"/>
              </a:lnSpc>
              <a:spcBef>
                <a:spcPts val="526"/>
              </a:spcBef>
              <a:spcAft>
                <a:spcPts val="263"/>
              </a:spcAft>
            </a:pPr>
            <a:r>
              <a:rPr lang="zh-TW" altLang="en-US" sz="1600" b="1"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銅科工商綜合區</a:t>
            </a:r>
            <a:endParaRPr lang="en-US" altLang="zh-TW" sz="1600" b="1"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2"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2014</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開發許可核定</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水保整地工程建設竣工</a:t>
            </a:r>
            <a:endPar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pPr marL="180000" lvl="1"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2019</a:t>
            </a:r>
            <a:r>
              <a:rPr lang="zh-TW" altLang="en-US" sz="1050" dirty="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年  地目變更登記</a:t>
            </a:r>
            <a:r>
              <a:rPr lang="zh-TW" altLang="en-US"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rPr>
              <a:t>完成</a:t>
            </a:r>
            <a:endParaRPr lang="en-US" altLang="zh-TW" sz="1050" dirty="0" smtClean="0">
              <a:solidFill>
                <a:schemeClr val="tx1">
                  <a:lumMod val="65000"/>
                  <a:lumOff val="35000"/>
                </a:schemeClr>
              </a:solidFill>
              <a:latin typeface="Calibri" panose="020F0502020204030204" pitchFamily="34" charset="0"/>
              <a:ea typeface="Microsoft YaHei" panose="020B0503020204020204" pitchFamily="34" charset="-122"/>
              <a:cs typeface="Calibri" panose="020F0502020204030204" pitchFamily="34" charset="0"/>
            </a:endParaRPr>
          </a:p>
          <a:p>
            <a:pPr marL="180000" lvl="1" algn="just">
              <a:lnSpc>
                <a:spcPct val="150000"/>
              </a:lnSpc>
            </a:pPr>
            <a:r>
              <a:rPr lang="en-US" altLang="zh-TW"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 2025</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年  建築執照申辦</a:t>
            </a:r>
            <a:r>
              <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rPr>
              <a:t>中</a:t>
            </a:r>
            <a:endParaRPr lang="zh-TW" altLang="en-US" sz="105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p:txBody>
      </p:sp>
      <p:grpSp>
        <p:nvGrpSpPr>
          <p:cNvPr id="10" name="群組 9"/>
          <p:cNvGrpSpPr/>
          <p:nvPr/>
        </p:nvGrpSpPr>
        <p:grpSpPr>
          <a:xfrm>
            <a:off x="4952587" y="1141019"/>
            <a:ext cx="1520781" cy="1451434"/>
            <a:chOff x="4952587" y="1141019"/>
            <a:chExt cx="1520781" cy="1451434"/>
          </a:xfrm>
        </p:grpSpPr>
        <p:pic>
          <p:nvPicPr>
            <p:cNvPr id="86" name="Picture 7">
              <a:extLst>
                <a:ext uri="{FF2B5EF4-FFF2-40B4-BE49-F238E27FC236}">
                  <a16:creationId xmlns:a16="http://schemas.microsoft.com/office/drawing/2014/main" xmlns="" id="{696A8F60-DD27-FE82-DCC2-6C3D1E62E29D}"/>
                </a:ext>
              </a:extLst>
            </p:cNvPr>
            <p:cNvPicPr>
              <a:picLocks noChangeAspect="1" noChangeArrowheads="1"/>
            </p:cNvPicPr>
            <p:nvPr/>
          </p:nvPicPr>
          <p:blipFill>
            <a:blip r:embed="rId8"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53373"/>
              <a:ext cx="562948" cy="446410"/>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grpSp>
          <p:nvGrpSpPr>
            <p:cNvPr id="7" name="群組 6"/>
            <p:cNvGrpSpPr/>
            <p:nvPr/>
          </p:nvGrpSpPr>
          <p:grpSpPr>
            <a:xfrm>
              <a:off x="4952587" y="1141019"/>
              <a:ext cx="1520781" cy="1451434"/>
              <a:chOff x="5024595" y="1141019"/>
              <a:chExt cx="1520781" cy="1451434"/>
            </a:xfrm>
          </p:grpSpPr>
          <p:sp>
            <p:nvSpPr>
              <p:cNvPr id="87" name="Oval 86">
                <a:extLst>
                  <a:ext uri="{FF2B5EF4-FFF2-40B4-BE49-F238E27FC236}">
                    <a16:creationId xmlns:a16="http://schemas.microsoft.com/office/drawing/2014/main" xmlns="" id="{941AC8C1-5625-1053-F5A0-EFC0DF7886BD}"/>
                  </a:ext>
                </a:extLst>
              </p:cNvPr>
              <p:cNvSpPr/>
              <p:nvPr/>
            </p:nvSpPr>
            <p:spPr>
              <a:xfrm>
                <a:off x="5024595" y="1202114"/>
                <a:ext cx="1390339" cy="1390339"/>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grpSp>
            <p:nvGrpSpPr>
              <p:cNvPr id="108" name="群組 34">
                <a:extLst>
                  <a:ext uri="{FF2B5EF4-FFF2-40B4-BE49-F238E27FC236}">
                    <a16:creationId xmlns:a16="http://schemas.microsoft.com/office/drawing/2014/main" xmlns="" id="{BDA83292-BAA9-1A15-E12F-DD0950500817}"/>
                  </a:ext>
                </a:extLst>
              </p:cNvPr>
              <p:cNvGrpSpPr/>
              <p:nvPr/>
            </p:nvGrpSpPr>
            <p:grpSpPr>
              <a:xfrm>
                <a:off x="6148472" y="1141019"/>
                <a:ext cx="396904" cy="396924"/>
                <a:chOff x="6356047" y="2800777"/>
                <a:chExt cx="865596" cy="865596"/>
              </a:xfrm>
              <a:solidFill>
                <a:schemeClr val="bg1"/>
              </a:solidFill>
            </p:grpSpPr>
            <p:sp>
              <p:nvSpPr>
                <p:cNvPr id="109" name="橢圓 35">
                  <a:extLst>
                    <a:ext uri="{FF2B5EF4-FFF2-40B4-BE49-F238E27FC236}">
                      <a16:creationId xmlns:a16="http://schemas.microsoft.com/office/drawing/2014/main" xmlns=""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0" name="手繪多邊形 36">
                  <a:extLst>
                    <a:ext uri="{FF2B5EF4-FFF2-40B4-BE49-F238E27FC236}">
                      <a16:creationId xmlns:a16="http://schemas.microsoft.com/office/drawing/2014/main" xmlns=""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grpSp>
      <p:grpSp>
        <p:nvGrpSpPr>
          <p:cNvPr id="111" name="群組 34">
            <a:extLst>
              <a:ext uri="{FF2B5EF4-FFF2-40B4-BE49-F238E27FC236}">
                <a16:creationId xmlns:a16="http://schemas.microsoft.com/office/drawing/2014/main" xmlns="" id="{D6E7813A-BB41-5EE8-8F38-1D2609FBBD42}"/>
              </a:ext>
            </a:extLst>
          </p:cNvPr>
          <p:cNvGrpSpPr/>
          <p:nvPr/>
        </p:nvGrpSpPr>
        <p:grpSpPr>
          <a:xfrm>
            <a:off x="8400256" y="1124744"/>
            <a:ext cx="396904" cy="396924"/>
            <a:chOff x="6356047" y="2800777"/>
            <a:chExt cx="865596" cy="865596"/>
          </a:xfrm>
          <a:solidFill>
            <a:schemeClr val="bg1"/>
          </a:solidFill>
        </p:grpSpPr>
        <p:sp>
          <p:nvSpPr>
            <p:cNvPr id="112" name="橢圓 35">
              <a:extLst>
                <a:ext uri="{FF2B5EF4-FFF2-40B4-BE49-F238E27FC236}">
                  <a16:creationId xmlns:a16="http://schemas.microsoft.com/office/drawing/2014/main" xmlns="" id="{341ACDD1-B1E6-9D63-F085-3E0163840EB5}"/>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113" name="手繪多邊形 36">
              <a:extLst>
                <a:ext uri="{FF2B5EF4-FFF2-40B4-BE49-F238E27FC236}">
                  <a16:creationId xmlns:a16="http://schemas.microsoft.com/office/drawing/2014/main" xmlns="" id="{4D454C3F-447D-B018-8B6F-7D8ECFD48D17}"/>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sp>
        <p:nvSpPr>
          <p:cNvPr id="115" name="橢圓 4">
            <a:extLst>
              <a:ext uri="{FF2B5EF4-FFF2-40B4-BE49-F238E27FC236}">
                <a16:creationId xmlns:a16="http://schemas.microsoft.com/office/drawing/2014/main" xmlns="" id="{DD139E06-6659-2C86-97D9-22BE9678D165}"/>
              </a:ext>
            </a:extLst>
          </p:cNvPr>
          <p:cNvSpPr/>
          <p:nvPr/>
        </p:nvSpPr>
        <p:spPr>
          <a:xfrm>
            <a:off x="2194968" y="4299796"/>
            <a:ext cx="2403545" cy="2329617"/>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grpSp>
        <p:nvGrpSpPr>
          <p:cNvPr id="117" name="群組 81">
            <a:extLst>
              <a:ext uri="{FF2B5EF4-FFF2-40B4-BE49-F238E27FC236}">
                <a16:creationId xmlns:a16="http://schemas.microsoft.com/office/drawing/2014/main" xmlns="" id="{369AD5F5-E090-BE62-E6D9-DD5CA67CDDEA}"/>
              </a:ext>
            </a:extLst>
          </p:cNvPr>
          <p:cNvGrpSpPr/>
          <p:nvPr/>
        </p:nvGrpSpPr>
        <p:grpSpPr>
          <a:xfrm>
            <a:off x="5038698" y="4603962"/>
            <a:ext cx="6673926" cy="1885187"/>
            <a:chOff x="205471" y="5037343"/>
            <a:chExt cx="4718994" cy="1885187"/>
          </a:xfrm>
        </p:grpSpPr>
        <p:sp>
          <p:nvSpPr>
            <p:cNvPr id="118" name="圓角矩形 52">
              <a:extLst>
                <a:ext uri="{FF2B5EF4-FFF2-40B4-BE49-F238E27FC236}">
                  <a16:creationId xmlns:a16="http://schemas.microsoft.com/office/drawing/2014/main" xmlns="" id="{A40619A1-D09F-CBC3-6667-3ED6B6F08D48}"/>
                </a:ext>
              </a:extLst>
            </p:cNvPr>
            <p:cNvSpPr/>
            <p:nvPr/>
          </p:nvSpPr>
          <p:spPr>
            <a:xfrm>
              <a:off x="344168" y="5037343"/>
              <a:ext cx="4580297" cy="1885187"/>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土地資產活化，提升農林總體資產價值</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因應國土計畫，持續推展大型項目開發</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just">
                <a:lnSpc>
                  <a:spcPct val="150000"/>
                </a:lnSpc>
                <a:spcBef>
                  <a:spcPts val="300"/>
                </a:spcBef>
                <a:spcAft>
                  <a:spcPts val="300"/>
                </a:spcAft>
              </a:pPr>
              <a:r>
                <a:rPr lang="zh-TW" altLang="en-US" sz="1600" b="1" spc="400"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已完成用地變更之大型開發案，持續尋求投資合作對象</a:t>
              </a:r>
              <a:endParaRPr lang="en-US" altLang="zh-TW" sz="1600" b="1" spc="400"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119" name="Picture 10">
              <a:extLst>
                <a:ext uri="{FF2B5EF4-FFF2-40B4-BE49-F238E27FC236}">
                  <a16:creationId xmlns:a16="http://schemas.microsoft.com/office/drawing/2014/main" xmlns="" id="{B061E422-6090-C41C-2E77-F440F71C8808}"/>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5471" y="5559623"/>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a16="http://schemas.microsoft.com/office/drawing/2014/main" xmlns="" id="{4EEA9B81-8504-E63F-F3FB-909BB821AE7F}"/>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888136"/>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a16="http://schemas.microsoft.com/office/drawing/2014/main" xmlns="" id="{6A5544DC-62A6-4414-117E-D52DB2511108}"/>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8624" y="6216649"/>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a16="http://schemas.microsoft.com/office/drawing/2014/main" xmlns="" id="{26B00B52-E6A3-226A-4347-BBDB78CF7D61}"/>
              </a:ext>
            </a:extLst>
          </p:cNvPr>
          <p:cNvSpPr txBox="1"/>
          <p:nvPr/>
        </p:nvSpPr>
        <p:spPr>
          <a:xfrm>
            <a:off x="930006" y="4638715"/>
            <a:ext cx="4927376" cy="1626086"/>
          </a:xfrm>
          <a:prstGeom prst="rect">
            <a:avLst/>
          </a:prstGeom>
          <a:noFill/>
        </p:spPr>
        <p:txBody>
          <a:bodyPr wrap="square">
            <a:spAutoFit/>
          </a:bodyPr>
          <a:lstStyle/>
          <a:p>
            <a:pPr algn="ctr">
              <a:spcAft>
                <a:spcPts val="1000"/>
              </a:spcAft>
            </a:pP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大 型</a:t>
            </a:r>
            <a:r>
              <a:rPr lang="en-US" altLang="zh-TW" sz="28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t/>
            </a:r>
            <a:br>
              <a:rPr lang="en-US" altLang="zh-TW" sz="28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rPr>
            </a:br>
            <a:r>
              <a:rPr lang="zh-TW" altLang="en-US" sz="2800" b="1" u="sng" spc="600" dirty="0">
                <a:solidFill>
                  <a:schemeClr val="tx1">
                    <a:lumMod val="85000"/>
                    <a:lumOff val="15000"/>
                  </a:schemeClr>
                </a:solidFill>
                <a:latin typeface="Calibri" panose="020F0502020204030204" pitchFamily="34" charset="0"/>
                <a:ea typeface="微軟正黑體" panose="020B0604030504040204" pitchFamily="34" charset="-120"/>
                <a:cs typeface="Calibri" panose="020F0502020204030204" pitchFamily="34" charset="0"/>
              </a:rPr>
              <a:t>開發項目</a:t>
            </a:r>
            <a:endParaRPr lang="en-US" altLang="zh-TW" sz="2400" b="1" u="sng" spc="600" dirty="0">
              <a:solidFill>
                <a:schemeClr val="tx1">
                  <a:lumMod val="85000"/>
                  <a:lumOff val="1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400"/>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提升農林</a:t>
            </a:r>
            <a:endParaRPr lang="en-US" altLang="zh-TW" sz="1600" spc="263"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a:p>
            <a:pPr algn="ctr">
              <a:spcAft>
                <a:spcPts val="1052"/>
              </a:spcAft>
            </a:pPr>
            <a:r>
              <a:rPr lang="zh-TW" altLang="en-US" sz="16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rPr>
              <a:t>總體資產價值</a:t>
            </a:r>
            <a:endParaRPr lang="zh-TW" altLang="en-US" sz="2000" spc="263" dirty="0">
              <a:solidFill>
                <a:schemeClr val="tx1">
                  <a:lumMod val="75000"/>
                  <a:lumOff val="25000"/>
                </a:schemeClr>
              </a:solidFill>
              <a:latin typeface="Calibri" panose="020F0502020204030204" pitchFamily="34" charset="0"/>
              <a:ea typeface="微軟正黑體" panose="020B0604030504040204" pitchFamily="34" charset="-120"/>
              <a:cs typeface="Calibri" panose="020F0502020204030204" pitchFamily="34" charset="0"/>
            </a:endParaRPr>
          </a:p>
        </p:txBody>
      </p:sp>
      <p:grpSp>
        <p:nvGrpSpPr>
          <p:cNvPr id="9" name="群組 8"/>
          <p:cNvGrpSpPr/>
          <p:nvPr/>
        </p:nvGrpSpPr>
        <p:grpSpPr>
          <a:xfrm>
            <a:off x="442245" y="1139282"/>
            <a:ext cx="1405283" cy="1260501"/>
            <a:chOff x="442245" y="1139282"/>
            <a:chExt cx="1405283" cy="1260501"/>
          </a:xfrm>
        </p:grpSpPr>
        <p:pic>
          <p:nvPicPr>
            <p:cNvPr id="58" name="Picture 6">
              <a:extLst>
                <a:ext uri="{FF2B5EF4-FFF2-40B4-BE49-F238E27FC236}">
                  <a16:creationId xmlns:a16="http://schemas.microsoft.com/office/drawing/2014/main" xmlns="" id="{6AD88D69-C736-E967-B11F-E85C57EA4698}"/>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9417"/>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TextBox 60">
              <a:extLst>
                <a:ext uri="{FF2B5EF4-FFF2-40B4-BE49-F238E27FC236}">
                  <a16:creationId xmlns:a16="http://schemas.microsoft.com/office/drawing/2014/main" xmlns="" id="{A4899279-4499-09C8-1F71-917DB3799E87}"/>
                </a:ext>
              </a:extLst>
            </p:cNvPr>
            <p:cNvSpPr txBox="1"/>
            <p:nvPr/>
          </p:nvSpPr>
          <p:spPr>
            <a:xfrm>
              <a:off x="442245" y="1457051"/>
              <a:ext cx="1237329" cy="646331"/>
            </a:xfrm>
            <a:prstGeom prst="rect">
              <a:avLst/>
            </a:prstGeom>
            <a:noFill/>
          </p:spPr>
          <p:txBody>
            <a:bodyPr wrap="square" rtlCol="0">
              <a:spAutoFit/>
            </a:bodyPr>
            <a:lstStyle/>
            <a:p>
              <a:pPr algn="ctr"/>
              <a:r>
                <a:rPr lang="zh-TW" altLang="en-US" b="1" dirty="0">
                  <a:latin typeface="Calibri" panose="020F0502020204030204" pitchFamily="34" charset="0"/>
                  <a:ea typeface="微軟正黑體" panose="020B0604030504040204" pitchFamily="34" charset="-120"/>
                  <a:cs typeface="Calibri" panose="020F0502020204030204" pitchFamily="34" charset="0"/>
                </a:rPr>
                <a:t>物流園區</a:t>
              </a: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nvGrpSpPr>
            <p:cNvPr id="44" name="群組 34">
              <a:extLst>
                <a:ext uri="{FF2B5EF4-FFF2-40B4-BE49-F238E27FC236}">
                  <a16:creationId xmlns:a16="http://schemas.microsoft.com/office/drawing/2014/main" xmlns="" id="{BDA83292-BAA9-1A15-E12F-DD0950500817}"/>
                </a:ext>
              </a:extLst>
            </p:cNvPr>
            <p:cNvGrpSpPr/>
            <p:nvPr/>
          </p:nvGrpSpPr>
          <p:grpSpPr>
            <a:xfrm>
              <a:off x="1450624" y="1139282"/>
              <a:ext cx="396904" cy="396924"/>
              <a:chOff x="6356047" y="2800777"/>
              <a:chExt cx="865596" cy="865596"/>
            </a:xfrm>
            <a:solidFill>
              <a:schemeClr val="bg1"/>
            </a:solidFill>
          </p:grpSpPr>
          <p:sp>
            <p:nvSpPr>
              <p:cNvPr id="45" name="橢圓 35">
                <a:extLst>
                  <a:ext uri="{FF2B5EF4-FFF2-40B4-BE49-F238E27FC236}">
                    <a16:creationId xmlns:a16="http://schemas.microsoft.com/office/drawing/2014/main" xmlns=""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
            <p:nvSpPr>
              <p:cNvPr id="46" name="手繪多邊形 36">
                <a:extLst>
                  <a:ext uri="{FF2B5EF4-FFF2-40B4-BE49-F238E27FC236}">
                    <a16:creationId xmlns:a16="http://schemas.microsoft.com/office/drawing/2014/main" xmlns=""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latin typeface="Calibri" panose="020F0502020204030204" pitchFamily="34" charset="0"/>
                  <a:cs typeface="Calibri" panose="020F0502020204030204" pitchFamily="34" charset="0"/>
                </a:endParaRPr>
              </a:p>
            </p:txBody>
          </p:sp>
        </p:grpSp>
      </p:grpSp>
      <p:sp>
        <p:nvSpPr>
          <p:cNvPr id="6" name="向右箭號 5"/>
          <p:cNvSpPr/>
          <p:nvPr/>
        </p:nvSpPr>
        <p:spPr>
          <a:xfrm>
            <a:off x="9048328" y="1551430"/>
            <a:ext cx="864096" cy="504056"/>
          </a:xfrm>
          <a:prstGeom prst="stripedRightArrow">
            <a:avLst/>
          </a:prstGeom>
          <a:solidFill>
            <a:srgbClr val="97B953"/>
          </a:solidFill>
          <a:ln>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9952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63551" y="312630"/>
            <a:ext cx="8589075" cy="740106"/>
          </a:xfrm>
        </p:spPr>
        <p:txBody>
          <a:bodyPr>
            <a:noAutofit/>
          </a:bodyPr>
          <a:lstStyle/>
          <a:p>
            <a:r>
              <a:rPr lang="zh-TW" altLang="en-US" sz="4000" dirty="0">
                <a:latin typeface="Calibri" panose="020F0502020204030204" pitchFamily="34" charset="0"/>
                <a:ea typeface="Microsoft YaHei" panose="020B0503020204020204" pitchFamily="34" charset="-122"/>
                <a:cs typeface="Calibri" panose="020F0502020204030204" pitchFamily="34" charset="0"/>
              </a:rPr>
              <a:t>土地開發</a:t>
            </a:r>
            <a:r>
              <a:rPr lang="en-US" altLang="zh-TW" sz="4000" dirty="0">
                <a:latin typeface="Calibri" panose="020F0502020204030204" pitchFamily="34" charset="0"/>
                <a:ea typeface="Calibri" panose="020F0502020204030204" pitchFamily="34" charset="0"/>
                <a:cs typeface="Calibri" panose="020F0502020204030204" pitchFamily="34" charset="0"/>
              </a:rPr>
              <a:t>-</a:t>
            </a:r>
            <a:r>
              <a:rPr lang="zh-TW" altLang="en-US" sz="4000" dirty="0">
                <a:latin typeface="Calibri" panose="020F0502020204030204" pitchFamily="34" charset="0"/>
                <a:ea typeface="Microsoft YaHei" panose="020B0503020204020204" pitchFamily="34" charset="-122"/>
                <a:cs typeface="Calibri" panose="020F0502020204030204" pitchFamily="34" charset="0"/>
              </a:rPr>
              <a:t>大型開發項目未來發展方向</a:t>
            </a:r>
          </a:p>
        </p:txBody>
      </p:sp>
      <p:grpSp>
        <p:nvGrpSpPr>
          <p:cNvPr id="7" name="群組 6"/>
          <p:cNvGrpSpPr/>
          <p:nvPr/>
        </p:nvGrpSpPr>
        <p:grpSpPr>
          <a:xfrm>
            <a:off x="191344" y="1268862"/>
            <a:ext cx="3210720" cy="4824434"/>
            <a:chOff x="191344" y="1268862"/>
            <a:chExt cx="3210720" cy="4824434"/>
          </a:xfrm>
        </p:grpSpPr>
        <p:sp>
          <p:nvSpPr>
            <p:cNvPr id="3" name="Rectangle: Rounded Corners 2">
              <a:extLst>
                <a:ext uri="{FF2B5EF4-FFF2-40B4-BE49-F238E27FC236}">
                  <a16:creationId xmlns:a16="http://schemas.microsoft.com/office/drawing/2014/main" xmlns="" id="{583E02CE-E993-5CF4-804A-07F82D744175}"/>
                </a:ext>
              </a:extLst>
            </p:cNvPr>
            <p:cNvSpPr/>
            <p:nvPr/>
          </p:nvSpPr>
          <p:spPr>
            <a:xfrm>
              <a:off x="389600" y="1268862"/>
              <a:ext cx="2989350" cy="4824434"/>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xmlns="" id="{BA9B3918-8C27-88E0-52F6-2F575AD61FD7}"/>
                </a:ext>
              </a:extLst>
            </p:cNvPr>
            <p:cNvSpPr txBox="1"/>
            <p:nvPr/>
          </p:nvSpPr>
          <p:spPr>
            <a:xfrm>
              <a:off x="479376" y="1660738"/>
              <a:ext cx="2777752" cy="400110"/>
            </a:xfrm>
            <a:prstGeom prst="rect">
              <a:avLst/>
            </a:prstGeom>
            <a:noFill/>
          </p:spPr>
          <p:txBody>
            <a:bodyPr wrap="square" rtlCol="0">
              <a:spAutoFit/>
            </a:bodyPr>
            <a:lstStyle/>
            <a:p>
              <a:pPr algn="ctr"/>
              <a:r>
                <a:rPr lang="zh-TW" altLang="en-US" sz="2000" spc="300" dirty="0">
                  <a:solidFill>
                    <a:schemeClr val="tx1">
                      <a:lumMod val="85000"/>
                      <a:lumOff val="15000"/>
                    </a:schemeClr>
                  </a:solidFill>
                  <a:latin typeface="Calibri" panose="020F0502020204030204" pitchFamily="34" charset="0"/>
                  <a:ea typeface="Microsoft YaHei" panose="020B0503020204020204" pitchFamily="34" charset="-122"/>
                  <a:cs typeface="Calibri" panose="020F0502020204030204" pitchFamily="34" charset="0"/>
                </a:rPr>
                <a:t>開發土地增加價值</a:t>
              </a:r>
            </a:p>
          </p:txBody>
        </p:sp>
        <p:sp>
          <p:nvSpPr>
            <p:cNvPr id="4" name="圓角矩形 3"/>
            <p:cNvSpPr/>
            <p:nvPr/>
          </p:nvSpPr>
          <p:spPr>
            <a:xfrm>
              <a:off x="191344" y="2276872"/>
              <a:ext cx="321072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土地資產持續的活化與再投資</a:t>
              </a:r>
              <a:endParaRPr lang="en-US" altLang="zh-TW" sz="1600" b="1" spc="88" dirty="0">
                <a:solidFill>
                  <a:srgbClr val="97B953"/>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因應政府國土計畫政策施行期程，持續推展大型項目開發</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a:p>
              <a:pPr marL="444374" indent="-285750">
                <a:lnSpc>
                  <a:spcPct val="150000"/>
                </a:lnSpc>
                <a:spcBef>
                  <a:spcPts val="800"/>
                </a:spcBef>
                <a:spcAft>
                  <a:spcPts val="800"/>
                </a:spcAft>
                <a:buFont typeface="Wingdings" panose="05000000000000000000" pitchFamily="2" charset="2"/>
                <a:buChar char="ü"/>
              </a:pPr>
              <a:r>
                <a:rPr lang="zh-TW" altLang="en-US" sz="1600" b="1" spc="88" dirty="0">
                  <a:solidFill>
                    <a:schemeClr val="tx1">
                      <a:lumMod val="50000"/>
                      <a:lumOff val="50000"/>
                    </a:schemeClr>
                  </a:solidFill>
                  <a:latin typeface="Calibri" panose="020F0502020204030204" pitchFamily="34" charset="0"/>
                  <a:ea typeface="微軟正黑體" panose="020B0604030504040204" pitchFamily="34" charset="-120"/>
                  <a:cs typeface="Calibri" panose="020F0502020204030204" pitchFamily="34" charset="0"/>
                </a:rPr>
                <a:t>已完成用地變更之大型開發專案，持續尋求投資合作對象</a:t>
              </a:r>
              <a:endParaRPr lang="en-US" altLang="zh-TW" sz="1600" b="1" spc="88" dirty="0">
                <a:solidFill>
                  <a:schemeClr val="tx1">
                    <a:lumMod val="50000"/>
                    <a:lumOff val="50000"/>
                  </a:schemeClr>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60" name="投影片編號版面配置區 3">
            <a:extLst>
              <a:ext uri="{FF2B5EF4-FFF2-40B4-BE49-F238E27FC236}">
                <a16:creationId xmlns:a16="http://schemas.microsoft.com/office/drawing/2014/main" xmlns="" id="{265CA837-0025-ABC0-3486-DA4D72B04BAD}"/>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15</a:t>
            </a:fld>
            <a:endParaRPr lang="zh-TW" altLang="en-US" dirty="0">
              <a:latin typeface="Calibri" panose="020F0502020204030204" pitchFamily="34" charset="0"/>
              <a:cs typeface="Calibri" panose="020F0502020204030204" pitchFamily="34" charset="0"/>
            </a:endParaRPr>
          </a:p>
        </p:txBody>
      </p:sp>
      <p:pic>
        <p:nvPicPr>
          <p:cNvPr id="61" name="Picture 60" descr="A green and black logo&#10;&#10;Description automatically generated">
            <a:extLst>
              <a:ext uri="{FF2B5EF4-FFF2-40B4-BE49-F238E27FC236}">
                <a16:creationId xmlns:a16="http://schemas.microsoft.com/office/drawing/2014/main" xmlns="" id="{3173CE28-07F9-555E-ABB4-F738779FF46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99" name="群組 98"/>
          <p:cNvGrpSpPr/>
          <p:nvPr/>
        </p:nvGrpSpPr>
        <p:grpSpPr>
          <a:xfrm>
            <a:off x="3478954" y="1271509"/>
            <a:ext cx="8532892" cy="4860502"/>
            <a:chOff x="3478954" y="1271509"/>
            <a:chExt cx="8532892" cy="4860502"/>
          </a:xfrm>
        </p:grpSpPr>
        <p:sp>
          <p:nvSpPr>
            <p:cNvPr id="100" name="圓角矩形 99"/>
            <p:cNvSpPr/>
            <p:nvPr/>
          </p:nvSpPr>
          <p:spPr>
            <a:xfrm>
              <a:off x="3639523" y="4365104"/>
              <a:ext cx="1418038" cy="728406"/>
            </a:xfrm>
            <a:prstGeom prst="roundRect">
              <a:avLst/>
            </a:prstGeom>
            <a:noFill/>
            <a:ln w="50800" cap="rnd">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r>
                <a:rPr lang="en-US" altLang="zh-TW"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
              </a:r>
              <a:br>
                <a:rPr lang="en-US" altLang="zh-TW"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rPr>
                <a:t>產業園區</a:t>
              </a:r>
              <a:endParaRPr lang="en-US" altLang="zh-TW" sz="1300" b="1" spc="200" dirty="0">
                <a:solidFill>
                  <a:schemeClr val="tx1">
                    <a:lumMod val="65000"/>
                    <a:lumOff val="3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1" name="文字方塊 100"/>
            <p:cNvSpPr txBox="1"/>
            <p:nvPr/>
          </p:nvSpPr>
          <p:spPr>
            <a:xfrm>
              <a:off x="3679999" y="5099706"/>
              <a:ext cx="1290598" cy="489534"/>
            </a:xfrm>
            <a:prstGeom prst="rect">
              <a:avLst/>
            </a:prstGeom>
            <a:noFill/>
          </p:spPr>
          <p:txBody>
            <a:bodyPr wrap="square" tIns="90000" bIns="90000" rtlCol="0" anchor="t" anchorCtr="1">
              <a:spAutoFit/>
            </a:bodyPr>
            <a:lstStyle/>
            <a:p>
              <a:pPr marL="87313" indent="-87313">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開發計畫、環境影響評估檢討中</a:t>
              </a:r>
              <a:endPar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2" name="圓角矩形 101"/>
            <p:cNvSpPr/>
            <p:nvPr/>
          </p:nvSpPr>
          <p:spPr>
            <a:xfrm>
              <a:off x="5214796" y="4863106"/>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住宅社區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3" name="文字方塊 102"/>
            <p:cNvSpPr txBox="1"/>
            <p:nvPr/>
          </p:nvSpPr>
          <p:spPr>
            <a:xfrm>
              <a:off x="5251437" y="5591180"/>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投資</a:t>
              </a:r>
              <a:r>
                <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合作招商</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中</a:t>
              </a:r>
              <a:endPar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04" name="Straight Connector 21">
              <a:extLst>
                <a:ext uri="{FF2B5EF4-FFF2-40B4-BE49-F238E27FC236}">
                  <a16:creationId xmlns:a16="http://schemas.microsoft.com/office/drawing/2014/main" xmlns="" id="{46FE259C-315A-F8AC-5729-C24BCC2C574B}"/>
                </a:ext>
              </a:extLst>
            </p:cNvPr>
            <p:cNvCxnSpPr>
              <a:cxnSpLocks/>
            </p:cNvCxnSpPr>
            <p:nvPr/>
          </p:nvCxnSpPr>
          <p:spPr>
            <a:xfrm>
              <a:off x="4314511" y="2492896"/>
              <a:ext cx="6490132" cy="0"/>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5" name="TextBox 31">
              <a:extLst>
                <a:ext uri="{FF2B5EF4-FFF2-40B4-BE49-F238E27FC236}">
                  <a16:creationId xmlns:a16="http://schemas.microsoft.com/office/drawing/2014/main" xmlns="" id="{D598D4AF-39FA-AF3D-5D8E-674DBF969E2C}"/>
                </a:ext>
              </a:extLst>
            </p:cNvPr>
            <p:cNvSpPr txBox="1"/>
            <p:nvPr/>
          </p:nvSpPr>
          <p:spPr>
            <a:xfrm>
              <a:off x="5725988" y="2808490"/>
              <a:ext cx="3168353" cy="1443987"/>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algn="ctr">
                <a:spcBef>
                  <a:spcPts val="1200"/>
                </a:spcBef>
                <a:spcAft>
                  <a:spcPts val="600"/>
                </a:spcAft>
              </a:pPr>
              <a:r>
                <a:rPr lang="zh-TW" altLang="en-US" sz="1600" b="1"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取得階段成果開發項目</a:t>
              </a:r>
              <a:endParaRPr lang="en-US" altLang="zh-TW" sz="1600" b="1"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已</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完成用地變更</a:t>
              </a:r>
              <a:endPar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進入</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實質建設</a:t>
              </a:r>
              <a:endPar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442913">
                <a:spcAft>
                  <a:spcPts val="600"/>
                </a:spcAft>
              </a:pPr>
              <a:r>
                <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持續</a:t>
              </a:r>
              <a:r>
                <a:rPr lang="zh-TW" altLang="en-US" sz="14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執行營運招商</a:t>
              </a:r>
              <a:r>
                <a:rPr lang="zh-TW" altLang="en-US"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計畫</a:t>
              </a:r>
              <a:endParaRPr lang="en-US" altLang="zh-TW" sz="300" b="1"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6" name="Rectangle: Rounded Corners 8">
              <a:extLst>
                <a:ext uri="{FF2B5EF4-FFF2-40B4-BE49-F238E27FC236}">
                  <a16:creationId xmlns:a16="http://schemas.microsoft.com/office/drawing/2014/main" xmlns="" id="{4A9B5094-F87B-C5CD-346B-4D66E5FB7CE0}"/>
                </a:ext>
              </a:extLst>
            </p:cNvPr>
            <p:cNvSpPr/>
            <p:nvPr/>
          </p:nvSpPr>
          <p:spPr>
            <a:xfrm>
              <a:off x="5875900" y="1271509"/>
              <a:ext cx="2877112" cy="872776"/>
            </a:xfrm>
            <a:prstGeom prst="round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000" b="1" spc="4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大型開發項目</a:t>
              </a:r>
              <a:endParaRPr lang="en-US" altLang="zh-TW" sz="2000" b="1" spc="4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07" name="Straight Connector 54">
              <a:extLst>
                <a:ext uri="{FF2B5EF4-FFF2-40B4-BE49-F238E27FC236}">
                  <a16:creationId xmlns:a16="http://schemas.microsoft.com/office/drawing/2014/main" xmlns="" id="{6511A67A-5548-4F4B-08CD-140B604826A7}"/>
                </a:ext>
              </a:extLst>
            </p:cNvPr>
            <p:cNvCxnSpPr>
              <a:cxnSpLocks/>
              <a:stCxn id="106" idx="2"/>
              <a:endCxn id="105" idx="0"/>
            </p:cNvCxnSpPr>
            <p:nvPr/>
          </p:nvCxnSpPr>
          <p:spPr>
            <a:xfrm flipH="1">
              <a:off x="7310165" y="2144285"/>
              <a:ext cx="4291" cy="664205"/>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5">
              <a:extLst>
                <a:ext uri="{FF2B5EF4-FFF2-40B4-BE49-F238E27FC236}">
                  <a16:creationId xmlns:a16="http://schemas.microsoft.com/office/drawing/2014/main" xmlns="" id="{D556CB9C-6BB6-865E-7B41-73A2E7EBA4DF}"/>
                </a:ext>
              </a:extLst>
            </p:cNvPr>
            <p:cNvCxnSpPr>
              <a:cxnSpLocks/>
            </p:cNvCxnSpPr>
            <p:nvPr/>
          </p:nvCxnSpPr>
          <p:spPr>
            <a:xfrm flipH="1">
              <a:off x="8752108" y="4583336"/>
              <a:ext cx="4248" cy="262637"/>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5">
              <a:extLst>
                <a:ext uri="{FF2B5EF4-FFF2-40B4-BE49-F238E27FC236}">
                  <a16:creationId xmlns:a16="http://schemas.microsoft.com/office/drawing/2014/main" xmlns="" id="{367F4A95-8141-0583-C9EE-147E906A2E24}"/>
                </a:ext>
              </a:extLst>
            </p:cNvPr>
            <p:cNvCxnSpPr>
              <a:cxnSpLocks/>
              <a:stCxn id="105" idx="2"/>
            </p:cNvCxnSpPr>
            <p:nvPr/>
          </p:nvCxnSpPr>
          <p:spPr>
            <a:xfrm>
              <a:off x="7310165" y="4252477"/>
              <a:ext cx="5315" cy="599003"/>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5">
              <a:extLst>
                <a:ext uri="{FF2B5EF4-FFF2-40B4-BE49-F238E27FC236}">
                  <a16:creationId xmlns:a16="http://schemas.microsoft.com/office/drawing/2014/main" xmlns="" id="{063D20EF-936D-3245-0BF2-548A179E07FD}"/>
                </a:ext>
              </a:extLst>
            </p:cNvPr>
            <p:cNvCxnSpPr>
              <a:cxnSpLocks/>
            </p:cNvCxnSpPr>
            <p:nvPr/>
          </p:nvCxnSpPr>
          <p:spPr>
            <a:xfrm flipH="1">
              <a:off x="5845980" y="4583336"/>
              <a:ext cx="4655" cy="28776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1" name="文字方塊 110"/>
            <p:cNvSpPr txBox="1"/>
            <p:nvPr/>
          </p:nvSpPr>
          <p:spPr>
            <a:xfrm>
              <a:off x="6747772" y="5591181"/>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投資</a:t>
              </a:r>
              <a:r>
                <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合作招商</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中</a:t>
              </a:r>
              <a:endPar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12" name="文字方塊 111"/>
            <p:cNvSpPr txBox="1"/>
            <p:nvPr/>
          </p:nvSpPr>
          <p:spPr>
            <a:xfrm>
              <a:off x="8143635" y="5591180"/>
              <a:ext cx="1216945" cy="540830"/>
            </a:xfrm>
            <a:prstGeom prst="rect">
              <a:avLst/>
            </a:prstGeom>
            <a:noFill/>
          </p:spPr>
          <p:txBody>
            <a:bodyPr wrap="square" tIns="90000" bIns="90000" rtlCol="0" anchor="t" anchorCtr="1">
              <a:spAutoFit/>
            </a:bodyPr>
            <a:lstStyle/>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建築執照申辦中</a:t>
              </a:r>
              <a:endPar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a:p>
              <a:pPr>
                <a:spcBef>
                  <a:spcPts val="200"/>
                </a:spcBef>
                <a:spcAft>
                  <a:spcPts val="200"/>
                </a:spcAft>
              </a:pPr>
              <a:r>
                <a:rPr lang="en-US" altLang="zh-TW"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投資</a:t>
              </a:r>
              <a:r>
                <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合作招商</a:t>
              </a:r>
              <a:r>
                <a:rPr lang="zh-TW" altLang="en-US" sz="1000" dirty="0" smtClean="0">
                  <a:solidFill>
                    <a:srgbClr val="595959"/>
                  </a:solidFill>
                  <a:latin typeface="Microsoft YaHei" panose="020B0503020204020204" pitchFamily="34" charset="-122"/>
                  <a:ea typeface="Microsoft YaHei" panose="020B0503020204020204" pitchFamily="34" charset="-122"/>
                  <a:cs typeface="Calibri" panose="020F0502020204030204" pitchFamily="34" charset="0"/>
                </a:rPr>
                <a:t>中</a:t>
              </a:r>
              <a:endParaRPr lang="zh-TW" altLang="en-US" sz="1000" dirty="0">
                <a:solidFill>
                  <a:srgbClr val="595959"/>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13" name="圓角矩形 112"/>
            <p:cNvSpPr/>
            <p:nvPr/>
          </p:nvSpPr>
          <p:spPr>
            <a:xfrm>
              <a:off x="6667678" y="4863106"/>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銅科北側</a:t>
              </a:r>
              <a: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工商綜合區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14" name="圓角矩形 113"/>
            <p:cNvSpPr/>
            <p:nvPr/>
          </p:nvSpPr>
          <p:spPr>
            <a:xfrm>
              <a:off x="8107838" y="4864821"/>
              <a:ext cx="1297039" cy="728406"/>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三義科技</a:t>
              </a:r>
              <a: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
              </a:r>
              <a:br>
                <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物流園區</a:t>
              </a:r>
              <a:endParaRPr lang="en-US" altLang="zh-TW" sz="1300" b="1" spc="200" dirty="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15" name="Straight Connector 21">
              <a:extLst>
                <a:ext uri="{FF2B5EF4-FFF2-40B4-BE49-F238E27FC236}">
                  <a16:creationId xmlns:a16="http://schemas.microsoft.com/office/drawing/2014/main" xmlns="" id="{46FE259C-315A-F8AC-5729-C24BCC2C574B}"/>
                </a:ext>
              </a:extLst>
            </p:cNvPr>
            <p:cNvCxnSpPr>
              <a:cxnSpLocks/>
            </p:cNvCxnSpPr>
            <p:nvPr/>
          </p:nvCxnSpPr>
          <p:spPr>
            <a:xfrm flipV="1">
              <a:off x="5845980" y="4581130"/>
              <a:ext cx="2906128" cy="1"/>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6" name="圓角矩形 115"/>
            <p:cNvSpPr/>
            <p:nvPr/>
          </p:nvSpPr>
          <p:spPr>
            <a:xfrm>
              <a:off x="10232327" y="4361471"/>
              <a:ext cx="1113269" cy="728406"/>
            </a:xfrm>
            <a:prstGeom prst="roundRect">
              <a:avLst/>
            </a:prstGeom>
            <a:noFill/>
            <a:ln w="44450" cap="rnd">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300" b="1" spc="200" dirty="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t>銅鑼建康</a:t>
              </a:r>
              <a:r>
                <a:rPr lang="en-US" altLang="zh-TW" sz="1300" b="1" spc="200" dirty="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t/>
              </a:r>
              <a:br>
                <a:rPr lang="en-US" altLang="zh-TW" sz="1300" b="1" spc="200" dirty="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br>
              <a:r>
                <a:rPr lang="zh-TW" altLang="en-US" sz="1300" b="1" spc="200" dirty="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t>照護</a:t>
              </a:r>
              <a:r>
                <a:rPr lang="zh-TW" altLang="en-US" sz="1300" b="1" spc="200" dirty="0" smtClean="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t>園區</a:t>
              </a:r>
              <a:endParaRPr lang="en-US" altLang="zh-TW" sz="1300" b="1" spc="200" dirty="0">
                <a:solidFill>
                  <a:srgbClr val="6A5F4E"/>
                </a:solid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17" name="Straight Connector 15">
              <a:extLst>
                <a:ext uri="{FF2B5EF4-FFF2-40B4-BE49-F238E27FC236}">
                  <a16:creationId xmlns:a16="http://schemas.microsoft.com/office/drawing/2014/main" xmlns="" id="{367F4A95-8141-0583-C9EE-147E906A2E24}"/>
                </a:ext>
              </a:extLst>
            </p:cNvPr>
            <p:cNvCxnSpPr>
              <a:cxnSpLocks/>
              <a:stCxn id="126" idx="2"/>
              <a:endCxn id="100" idx="0"/>
            </p:cNvCxnSpPr>
            <p:nvPr/>
          </p:nvCxnSpPr>
          <p:spPr>
            <a:xfrm>
              <a:off x="4319425" y="3973792"/>
              <a:ext cx="29117" cy="39131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54">
              <a:extLst>
                <a:ext uri="{FF2B5EF4-FFF2-40B4-BE49-F238E27FC236}">
                  <a16:creationId xmlns:a16="http://schemas.microsoft.com/office/drawing/2014/main" xmlns="" id="{6511A67A-5548-4F4B-08CD-140B604826A7}"/>
                </a:ext>
              </a:extLst>
            </p:cNvPr>
            <p:cNvCxnSpPr>
              <a:cxnSpLocks/>
            </p:cNvCxnSpPr>
            <p:nvPr/>
          </p:nvCxnSpPr>
          <p:spPr>
            <a:xfrm>
              <a:off x="4314696" y="2476387"/>
              <a:ext cx="0" cy="36287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5">
              <a:extLst>
                <a:ext uri="{FF2B5EF4-FFF2-40B4-BE49-F238E27FC236}">
                  <a16:creationId xmlns:a16="http://schemas.microsoft.com/office/drawing/2014/main" xmlns="" id="{367F4A95-8141-0583-C9EE-147E906A2E24}"/>
                </a:ext>
              </a:extLst>
            </p:cNvPr>
            <p:cNvCxnSpPr>
              <a:cxnSpLocks/>
              <a:stCxn id="128" idx="2"/>
            </p:cNvCxnSpPr>
            <p:nvPr/>
          </p:nvCxnSpPr>
          <p:spPr>
            <a:xfrm flipH="1">
              <a:off x="10795625" y="4149080"/>
              <a:ext cx="9018" cy="216024"/>
            </a:xfrm>
            <a:prstGeom prst="line">
              <a:avLst/>
            </a:prstGeom>
            <a:noFill/>
            <a:ln w="50800" cmpd="tri">
              <a:solidFill>
                <a:schemeClr val="accent3">
                  <a:lumMod val="40000"/>
                  <a:lumOff val="60000"/>
                </a:schemeClr>
              </a:solidFill>
              <a:prstDash val="solid"/>
            </a:ln>
          </p:spPr>
          <p:style>
            <a:lnRef idx="2">
              <a:schemeClr val="accent3"/>
            </a:lnRef>
            <a:fillRef idx="1">
              <a:schemeClr val="lt1"/>
            </a:fillRef>
            <a:effectRef idx="0">
              <a:schemeClr val="accent3"/>
            </a:effectRef>
            <a:fontRef idx="minor">
              <a:schemeClr val="dk1"/>
            </a:fontRef>
          </p:style>
        </p:cxnSp>
        <p:sp>
          <p:nvSpPr>
            <p:cNvPr id="123" name="文字方塊 122"/>
            <p:cNvSpPr txBox="1"/>
            <p:nvPr/>
          </p:nvSpPr>
          <p:spPr>
            <a:xfrm>
              <a:off x="10212174" y="5141544"/>
              <a:ext cx="1166902" cy="335646"/>
            </a:xfrm>
            <a:prstGeom prst="rect">
              <a:avLst/>
            </a:prstGeom>
            <a:noFill/>
          </p:spPr>
          <p:txBody>
            <a:bodyPr wrap="square" tIns="90000" bIns="90000" rtlCol="0" anchor="t" anchorCtr="1">
              <a:spAutoFit/>
            </a:bodyPr>
            <a:lstStyle/>
            <a:p>
              <a:pPr marL="87313" indent="-87313">
                <a:spcBef>
                  <a:spcPts val="200"/>
                </a:spcBef>
                <a:spcAft>
                  <a:spcPts val="200"/>
                </a:spcAft>
              </a:pPr>
              <a:r>
                <a:rPr lang="en-US" altLang="zh-TW" sz="1000" dirty="0" smtClean="0">
                  <a:solidFill>
                    <a:srgbClr val="595959">
                      <a:alpha val="69804"/>
                    </a:srgbClr>
                  </a:solid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000" dirty="0" smtClean="0">
                  <a:solidFill>
                    <a:srgbClr val="595959">
                      <a:alpha val="69804"/>
                    </a:srgbClr>
                  </a:solidFill>
                  <a:latin typeface="Microsoft YaHei" panose="020B0503020204020204" pitchFamily="34" charset="-122"/>
                  <a:ea typeface="Microsoft YaHei" panose="020B0503020204020204" pitchFamily="34" charset="-122"/>
                  <a:cs typeface="Calibri" panose="020F0502020204030204" pitchFamily="34" charset="0"/>
                </a:rPr>
                <a:t> </a:t>
              </a:r>
              <a:r>
                <a:rPr lang="zh-TW" altLang="en-US" sz="1000" dirty="0">
                  <a:solidFill>
                    <a:srgbClr val="595959">
                      <a:alpha val="69804"/>
                    </a:srgbClr>
                  </a:solidFill>
                  <a:latin typeface="Microsoft YaHei" panose="020B0503020204020204" pitchFamily="34" charset="-122"/>
                  <a:ea typeface="Microsoft YaHei" panose="020B0503020204020204" pitchFamily="34" charset="-122"/>
                  <a:cs typeface="Calibri" panose="020F0502020204030204" pitchFamily="34" charset="0"/>
                </a:rPr>
                <a:t>計畫範籌規劃中</a:t>
              </a:r>
            </a:p>
          </p:txBody>
        </p:sp>
        <p:sp>
          <p:nvSpPr>
            <p:cNvPr id="126" name="TextBox 44">
              <a:extLst>
                <a:ext uri="{FF2B5EF4-FFF2-40B4-BE49-F238E27FC236}">
                  <a16:creationId xmlns:a16="http://schemas.microsoft.com/office/drawing/2014/main" xmlns="" id="{33650616-4C60-CC4C-B856-1224D3A3B232}"/>
                </a:ext>
              </a:extLst>
            </p:cNvPr>
            <p:cNvSpPr txBox="1"/>
            <p:nvPr/>
          </p:nvSpPr>
          <p:spPr>
            <a:xfrm>
              <a:off x="3478954" y="2802220"/>
              <a:ext cx="1680942" cy="1171572"/>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algn="ctr">
                <a:spcBef>
                  <a:spcPts val="1200"/>
                </a:spcBef>
                <a:spcAft>
                  <a:spcPts val="600"/>
                </a:spcAft>
              </a:pPr>
              <a:r>
                <a:rPr lang="zh-TW" altLang="en-US" sz="1600" b="1"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rPr>
                <a:t>策略開發項目</a:t>
              </a:r>
              <a:endParaRPr lang="en-US" altLang="zh-TW" sz="1600" b="1" dirty="0" smtClean="0">
                <a:solidFill>
                  <a:schemeClr val="tx1">
                    <a:lumMod val="75000"/>
                    <a:lumOff val="25000"/>
                  </a:schemeClr>
                </a:solidFill>
                <a:latin typeface="Microsoft YaHei" panose="020B0503020204020204" pitchFamily="34" charset="-122"/>
                <a:ea typeface="Microsoft YaHei" panose="020B0503020204020204" pitchFamily="34" charset="-122"/>
                <a:cs typeface="Calibri" panose="020F0502020204030204" pitchFamily="34" charset="0"/>
              </a:endParaRPr>
            </a:p>
            <a:p>
              <a:pPr marL="198438" indent="-134938">
                <a:spcAft>
                  <a:spcPts val="600"/>
                </a:spcAft>
              </a:pPr>
              <a:r>
                <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a:t>
              </a:r>
              <a:r>
                <a:rPr lang="zh-TW" altLang="en-US"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rPr>
                <a:t> 目標取得實質審議成果</a:t>
              </a:r>
              <a:endParaRPr lang="en-US" altLang="zh-TW" sz="1400" dirty="0" smtClean="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spcAft>
                  <a:spcPts val="600"/>
                </a:spcAft>
              </a:pPr>
              <a:endParaRPr lang="en-US" altLang="zh-TW" sz="300" dirty="0">
                <a:solidFill>
                  <a:schemeClr val="tx1">
                    <a:lumMod val="75000"/>
                    <a:lumOff val="25000"/>
                  </a:schemeClr>
                </a:solidFill>
                <a:uFill>
                  <a:solidFill>
                    <a:schemeClr val="tx1">
                      <a:lumMod val="50000"/>
                      <a:lumOff val="50000"/>
                    </a:schemeClr>
                  </a:solidFill>
                </a:uFill>
                <a:latin typeface="Microsoft YaHei" panose="020B0503020204020204" pitchFamily="34" charset="-122"/>
                <a:ea typeface="Microsoft YaHei" panose="020B0503020204020204" pitchFamily="34" charset="-122"/>
                <a:cs typeface="Calibri" panose="020F0502020204030204" pitchFamily="34" charset="0"/>
              </a:endParaRPr>
            </a:p>
          </p:txBody>
        </p:sp>
        <p:cxnSp>
          <p:nvCxnSpPr>
            <p:cNvPr id="127" name="Straight Connector 54">
              <a:extLst>
                <a:ext uri="{FF2B5EF4-FFF2-40B4-BE49-F238E27FC236}">
                  <a16:creationId xmlns:a16="http://schemas.microsoft.com/office/drawing/2014/main" xmlns="" id="{6511A67A-5548-4F4B-08CD-140B604826A7}"/>
                </a:ext>
              </a:extLst>
            </p:cNvPr>
            <p:cNvCxnSpPr>
              <a:cxnSpLocks/>
            </p:cNvCxnSpPr>
            <p:nvPr/>
          </p:nvCxnSpPr>
          <p:spPr>
            <a:xfrm>
              <a:off x="10788962" y="2492896"/>
              <a:ext cx="0" cy="326660"/>
            </a:xfrm>
            <a:prstGeom prst="line">
              <a:avLst/>
            </a:prstGeom>
            <a:ln w="28575">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8" name="TextBox 44">
              <a:extLst>
                <a:ext uri="{FF2B5EF4-FFF2-40B4-BE49-F238E27FC236}">
                  <a16:creationId xmlns:a16="http://schemas.microsoft.com/office/drawing/2014/main" xmlns="" id="{33650616-4C60-CC4C-B856-1224D3A3B232}"/>
                </a:ext>
              </a:extLst>
            </p:cNvPr>
            <p:cNvSpPr txBox="1"/>
            <p:nvPr/>
          </p:nvSpPr>
          <p:spPr>
            <a:xfrm>
              <a:off x="9597439" y="2797884"/>
              <a:ext cx="2414407" cy="1351196"/>
            </a:xfrm>
            <a:prstGeom prst="roundRect">
              <a:avLst/>
            </a:prstGeom>
            <a:solidFill>
              <a:schemeClr val="accent3">
                <a:lumMod val="40000"/>
                <a:lumOff val="60000"/>
                <a:alpha val="40000"/>
              </a:schemeClr>
            </a:solidFill>
            <a:ln w="3492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algn="ctr">
                <a:lnSpc>
                  <a:spcPts val="1500"/>
                </a:lnSpc>
                <a:spcBef>
                  <a:spcPts val="1200"/>
                </a:spcBef>
                <a:spcAft>
                  <a:spcPts val="600"/>
                </a:spcAft>
              </a:pPr>
              <a:endParaRPr lang="en-US" altLang="zh-TW" sz="1600" b="1" dirty="0" smtClean="0">
                <a:solidFill>
                  <a:srgbClr val="FF0000"/>
                </a:solid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lnSpc>
                  <a:spcPts val="1500"/>
                </a:lnSpc>
                <a:spcBef>
                  <a:spcPts val="1200"/>
                </a:spcBef>
                <a:spcAft>
                  <a:spcPts val="600"/>
                </a:spcAft>
              </a:pPr>
              <a:r>
                <a:rPr lang="zh-TW" altLang="en-US" sz="1600" b="1" dirty="0" smtClean="0">
                  <a:solidFill>
                    <a:srgbClr val="6A5F4E"/>
                  </a:solidFill>
                  <a:latin typeface="Microsoft YaHei" panose="020B0503020204020204" pitchFamily="34" charset="-122"/>
                  <a:ea typeface="Microsoft YaHei" panose="020B0503020204020204" pitchFamily="34" charset="-122"/>
                  <a:cs typeface="Calibri" panose="020F0502020204030204" pitchFamily="34" charset="0"/>
                </a:rPr>
                <a:t>新開發項目</a:t>
              </a:r>
              <a:endParaRPr lang="en-US" altLang="zh-TW" sz="1600" b="1" dirty="0" smtClean="0">
                <a:solidFill>
                  <a:srgbClr val="6A5F4E"/>
                </a:solidFill>
                <a:latin typeface="Microsoft YaHei" panose="020B0503020204020204" pitchFamily="34" charset="-122"/>
                <a:ea typeface="Microsoft YaHei" panose="020B0503020204020204" pitchFamily="34" charset="-122"/>
                <a:cs typeface="Calibri" panose="020F0502020204030204" pitchFamily="34" charset="0"/>
              </a:endParaRPr>
            </a:p>
            <a:p>
              <a:pPr marL="158625" algn="ctr">
                <a:lnSpc>
                  <a:spcPts val="1500"/>
                </a:lnSpc>
                <a:spcBef>
                  <a:spcPts val="1200"/>
                </a:spcBef>
                <a:spcAft>
                  <a:spcPts val="600"/>
                </a:spcAft>
              </a:pPr>
              <a:endParaRPr lang="en-US" altLang="zh-TW" sz="1600" b="1" dirty="0">
                <a:solidFill>
                  <a:srgbClr val="FF0000"/>
                </a:solidFill>
                <a:latin typeface="Microsoft YaHei" panose="020B0503020204020204" pitchFamily="34" charset="-122"/>
                <a:ea typeface="Microsoft YaHei" panose="020B0503020204020204" pitchFamily="34" charset="-122"/>
                <a:cs typeface="Calibri" panose="020F0502020204030204" pitchFamily="34" charset="0"/>
              </a:endParaRPr>
            </a:p>
          </p:txBody>
        </p:sp>
      </p:grpSp>
    </p:spTree>
    <p:extLst>
      <p:ext uri="{BB962C8B-B14F-4D97-AF65-F5344CB8AC3E}">
        <p14:creationId xmlns:p14="http://schemas.microsoft.com/office/powerpoint/2010/main" val="602843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262024" y="1392547"/>
            <a:ext cx="3257957"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b="1" spc="300" dirty="0">
                <a:solidFill>
                  <a:schemeClr val="tx1">
                    <a:lumMod val="85000"/>
                    <a:lumOff val="15000"/>
                  </a:schemeClr>
                </a:solidFill>
                <a:ea typeface="微軟正黑體" panose="020B0604030504040204" pitchFamily="34" charset="-120"/>
              </a:rPr>
              <a:t>發展茶生態休閒產業</a:t>
            </a: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2" name="標題 1"/>
          <p:cNvSpPr>
            <a:spLocks noGrp="1"/>
          </p:cNvSpPr>
          <p:nvPr>
            <p:ph type="title"/>
          </p:nvPr>
        </p:nvSpPr>
        <p:spPr>
          <a:xfrm>
            <a:off x="2063552" y="312630"/>
            <a:ext cx="8229600" cy="740106"/>
          </a:xfrm>
        </p:spPr>
        <p:txBody>
          <a:bodyPr>
            <a:noAutofit/>
          </a:bodyPr>
          <a:lstStyle/>
          <a:p>
            <a:r>
              <a:rPr lang="zh-TW" altLang="en-US" sz="4000" dirty="0">
                <a:latin typeface="Microsoft YaHei" panose="020B0503020204020204" pitchFamily="34" charset="-122"/>
                <a:ea typeface="Microsoft YaHei" panose="020B0503020204020204" pitchFamily="34" charset="-122"/>
              </a:rPr>
              <a:t>土地開發</a:t>
            </a:r>
            <a:r>
              <a:rPr lang="en-US" altLang="zh-TW" sz="4000" dirty="0">
                <a:latin typeface="Microsoft YaHei" panose="020B0503020204020204" pitchFamily="34" charset="-122"/>
                <a:ea typeface="Microsoft YaHei" panose="020B0503020204020204" pitchFamily="34" charset="-122"/>
              </a:rPr>
              <a:t>-</a:t>
            </a:r>
            <a:r>
              <a:rPr lang="zh-TW" altLang="en-US" sz="4000" dirty="0">
                <a:latin typeface="Microsoft YaHei" panose="020B0503020204020204" pitchFamily="34" charset="-122"/>
                <a:ea typeface="Microsoft YaHei" panose="020B0503020204020204" pitchFamily="34" charset="-122"/>
              </a:rPr>
              <a:t>休閒事業未來發展方向</a:t>
            </a:r>
          </a:p>
        </p:txBody>
      </p:sp>
      <p:sp>
        <p:nvSpPr>
          <p:cNvPr id="4" name="圓角矩形 3"/>
          <p:cNvSpPr/>
          <p:nvPr/>
        </p:nvSpPr>
        <p:spPr>
          <a:xfrm>
            <a:off x="355216" y="2060848"/>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rgbClr val="9BBB59"/>
                </a:solidFill>
                <a:latin typeface="+mj-lt"/>
                <a:ea typeface="微軟正黑體" panose="020B0604030504040204" pitchFamily="34" charset="-120"/>
                <a:cs typeface="Arial" panose="020B0604020202020204" pitchFamily="34" charset="0"/>
              </a:rPr>
              <a:t>發展茶生態休閒產業</a:t>
            </a: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，拓展休閒農業籌設項目 </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既有農業設施轉型為休閒據點</a:t>
            </a:r>
          </a:p>
          <a:p>
            <a:pPr marL="444374" indent="-285750">
              <a:lnSpc>
                <a:spcPct val="150000"/>
              </a:lnSpc>
              <a:spcBef>
                <a:spcPts val="800"/>
              </a:spcBef>
              <a:spcAft>
                <a:spcPts val="800"/>
              </a:spcAft>
              <a:buFont typeface="Arial" panose="020B0604020202020204" pitchFamily="34" charset="0"/>
              <a:buChar char="•"/>
            </a:pPr>
            <a:r>
              <a:rPr lang="zh-TW" altLang="en-US" sz="1600" b="1" spc="88" dirty="0">
                <a:solidFill>
                  <a:schemeClr val="tx1">
                    <a:lumMod val="50000"/>
                    <a:lumOff val="50000"/>
                  </a:schemeClr>
                </a:solidFill>
                <a:latin typeface="+mj-lt"/>
                <a:ea typeface="微軟正黑體" panose="020B0604030504040204" pitchFamily="34" charset="-120"/>
                <a:cs typeface="Arial" panose="020B0604020202020204" pitchFamily="34" charset="0"/>
              </a:rPr>
              <a:t>建置完整之休閒事業體系</a:t>
            </a:r>
          </a:p>
        </p:txBody>
      </p:sp>
      <p:sp>
        <p:nvSpPr>
          <p:cNvPr id="3" name="投影片編號版面配置區 3">
            <a:extLst>
              <a:ext uri="{FF2B5EF4-FFF2-40B4-BE49-F238E27FC236}">
                <a16:creationId xmlns:a16="http://schemas.microsoft.com/office/drawing/2014/main" xmlns=""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a16="http://schemas.microsoft.com/office/drawing/2014/main" xmlns=""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35" name="群組 34"/>
          <p:cNvGrpSpPr/>
          <p:nvPr/>
        </p:nvGrpSpPr>
        <p:grpSpPr>
          <a:xfrm>
            <a:off x="3897611" y="1392547"/>
            <a:ext cx="7176985" cy="5132797"/>
            <a:chOff x="3897611" y="1392547"/>
            <a:chExt cx="7176985" cy="5132797"/>
          </a:xfrm>
        </p:grpSpPr>
        <p:cxnSp>
          <p:nvCxnSpPr>
            <p:cNvPr id="45" name="Straight Connector 12">
              <a:extLst>
                <a:ext uri="{FF2B5EF4-FFF2-40B4-BE49-F238E27FC236}">
                  <a16:creationId xmlns:a16="http://schemas.microsoft.com/office/drawing/2014/main" xmlns="" id="{300342E1-CC84-A25B-7F3D-DB32F5A3D0BC}"/>
                </a:ext>
              </a:extLst>
            </p:cNvPr>
            <p:cNvCxnSpPr/>
            <p:nvPr/>
          </p:nvCxnSpPr>
          <p:spPr>
            <a:xfrm>
              <a:off x="8145367" y="1818781"/>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55" name="Straight Connector 21">
              <a:extLst>
                <a:ext uri="{FF2B5EF4-FFF2-40B4-BE49-F238E27FC236}">
                  <a16:creationId xmlns:a16="http://schemas.microsoft.com/office/drawing/2014/main" xmlns="" id="{46FE259C-315A-F8AC-5729-C24BCC2C574B}"/>
                </a:ext>
              </a:extLst>
            </p:cNvPr>
            <p:cNvCxnSpPr>
              <a:cxnSpLocks/>
            </p:cNvCxnSpPr>
            <p:nvPr/>
          </p:nvCxnSpPr>
          <p:spPr>
            <a:xfrm>
              <a:off x="6007993" y="2313312"/>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57" name="圓角矩形 6">
              <a:extLst>
                <a:ext uri="{FF2B5EF4-FFF2-40B4-BE49-F238E27FC236}">
                  <a16:creationId xmlns:a16="http://schemas.microsoft.com/office/drawing/2014/main" xmlns="" id="{48ED456D-3291-CF1A-F871-08B592150DE5}"/>
                </a:ext>
              </a:extLst>
            </p:cNvPr>
            <p:cNvSpPr/>
            <p:nvPr/>
          </p:nvSpPr>
          <p:spPr>
            <a:xfrm>
              <a:off x="6516388" y="1392547"/>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pc="300" dirty="0">
                  <a:solidFill>
                    <a:schemeClr val="tx1">
                      <a:lumMod val="85000"/>
                      <a:lumOff val="15000"/>
                    </a:schemeClr>
                  </a:solidFill>
                  <a:latin typeface="Microsoft YaHei" panose="020B0503020204020204" pitchFamily="34" charset="-122"/>
                  <a:ea typeface="Microsoft YaHei" panose="020B0503020204020204" pitchFamily="34" charset="-122"/>
                </a:rPr>
                <a:t>休閒事業</a:t>
              </a:r>
            </a:p>
          </p:txBody>
        </p:sp>
        <p:grpSp>
          <p:nvGrpSpPr>
            <p:cNvPr id="59" name="Group 63">
              <a:extLst>
                <a:ext uri="{FF2B5EF4-FFF2-40B4-BE49-F238E27FC236}">
                  <a16:creationId xmlns:a16="http://schemas.microsoft.com/office/drawing/2014/main" xmlns="" id="{8E518073-AD27-13B5-6E1E-69E06E062E1F}"/>
                </a:ext>
              </a:extLst>
            </p:cNvPr>
            <p:cNvGrpSpPr/>
            <p:nvPr/>
          </p:nvGrpSpPr>
          <p:grpSpPr>
            <a:xfrm>
              <a:off x="3897611" y="2487186"/>
              <a:ext cx="4152780" cy="4038158"/>
              <a:chOff x="7697503" y="2317640"/>
              <a:chExt cx="4152780" cy="4038158"/>
            </a:xfrm>
          </p:grpSpPr>
          <p:sp>
            <p:nvSpPr>
              <p:cNvPr id="71" name="文字方塊 70"/>
              <p:cNvSpPr txBox="1"/>
              <p:nvPr/>
            </p:nvSpPr>
            <p:spPr>
              <a:xfrm>
                <a:off x="7902467" y="5300202"/>
                <a:ext cx="1162055" cy="230832"/>
              </a:xfrm>
              <a:prstGeom prst="rect">
                <a:avLst/>
              </a:prstGeom>
              <a:noFill/>
            </p:spPr>
            <p:txBody>
              <a:bodyPr wrap="square" rtlCol="0">
                <a:spAutoFit/>
              </a:bodyPr>
              <a:lstStyle/>
              <a:p>
                <a:pPr algn="ctr"/>
                <a:r>
                  <a:rPr lang="zh-TW" altLang="en-US" sz="900" dirty="0">
                    <a:latin typeface="微軟正黑體" panose="020B0604030504040204" pitchFamily="34" charset="-120"/>
                    <a:ea typeface="微軟正黑體" panose="020B0604030504040204" pitchFamily="34" charset="-120"/>
                  </a:rPr>
                  <a:t>合作營運籌辦中</a:t>
                </a:r>
                <a:endParaRPr lang="en-US" altLang="zh-TW" sz="900" dirty="0">
                  <a:latin typeface="微軟正黑體" panose="020B0604030504040204" pitchFamily="34" charset="-120"/>
                  <a:ea typeface="微軟正黑體" panose="020B0604030504040204" pitchFamily="34" charset="-120"/>
                </a:endParaRPr>
              </a:p>
            </p:txBody>
          </p:sp>
          <p:sp>
            <p:nvSpPr>
              <p:cNvPr id="72" name="TextBox 44">
                <a:extLst>
                  <a:ext uri="{FF2B5EF4-FFF2-40B4-BE49-F238E27FC236}">
                    <a16:creationId xmlns:a16="http://schemas.microsoft.com/office/drawing/2014/main" xmlns="" id="{33650616-4C60-CC4C-B856-1224D3A3B232}"/>
                  </a:ext>
                </a:extLst>
              </p:cNvPr>
              <p:cNvSpPr txBox="1"/>
              <p:nvPr/>
            </p:nvSpPr>
            <p:spPr>
              <a:xfrm>
                <a:off x="8710965" y="2317640"/>
                <a:ext cx="2209570" cy="732115"/>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休閒農場核定登記</a:t>
                </a:r>
              </a:p>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觀光休閒營運中</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73" name="Straight Connector 56">
                <a:extLst>
                  <a:ext uri="{FF2B5EF4-FFF2-40B4-BE49-F238E27FC236}">
                    <a16:creationId xmlns:a16="http://schemas.microsoft.com/office/drawing/2014/main" xmlns="" id="{30E190A6-C341-1822-0191-5918587BB7EF}"/>
                  </a:ext>
                </a:extLst>
              </p:cNvPr>
              <p:cNvCxnSpPr>
                <a:cxnSpLocks/>
              </p:cNvCxnSpPr>
              <p:nvPr/>
            </p:nvCxnSpPr>
            <p:spPr>
              <a:xfrm>
                <a:off x="8927465" y="3049755"/>
                <a:ext cx="0" cy="155047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74" name="Straight Connector 58">
                <a:extLst>
                  <a:ext uri="{FF2B5EF4-FFF2-40B4-BE49-F238E27FC236}">
                    <a16:creationId xmlns:a16="http://schemas.microsoft.com/office/drawing/2014/main" xmlns="" id="{84FE926B-6F80-7069-E1D1-A58A8130E96D}"/>
                  </a:ext>
                </a:extLst>
              </p:cNvPr>
              <p:cNvCxnSpPr>
                <a:cxnSpLocks/>
              </p:cNvCxnSpPr>
              <p:nvPr/>
            </p:nvCxnSpPr>
            <p:spPr>
              <a:xfrm>
                <a:off x="10765076" y="3049755"/>
                <a:ext cx="0" cy="155218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75" name="Straight Connector 59">
                <a:extLst>
                  <a:ext uri="{FF2B5EF4-FFF2-40B4-BE49-F238E27FC236}">
                    <a16:creationId xmlns:a16="http://schemas.microsoft.com/office/drawing/2014/main" xmlns="" id="{01C1E047-A3F8-CAAF-72FB-D75CF0D6F9EF}"/>
                  </a:ext>
                </a:extLst>
              </p:cNvPr>
              <p:cNvCxnSpPr>
                <a:cxnSpLocks/>
                <a:endCxn id="81" idx="0"/>
              </p:cNvCxnSpPr>
              <p:nvPr/>
            </p:nvCxnSpPr>
            <p:spPr>
              <a:xfrm>
                <a:off x="9811749" y="3049755"/>
                <a:ext cx="12624" cy="23855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76" name="Group 25">
                <a:extLst>
                  <a:ext uri="{FF2B5EF4-FFF2-40B4-BE49-F238E27FC236}">
                    <a16:creationId xmlns:a16="http://schemas.microsoft.com/office/drawing/2014/main" xmlns="" id="{3D492343-5F30-21A5-08CE-EC18E640C099}"/>
                  </a:ext>
                </a:extLst>
              </p:cNvPr>
              <p:cNvGrpSpPr/>
              <p:nvPr/>
            </p:nvGrpSpPr>
            <p:grpSpPr>
              <a:xfrm>
                <a:off x="9032285" y="5435255"/>
                <a:ext cx="1584175" cy="920543"/>
                <a:chOff x="9032285" y="3356994"/>
                <a:chExt cx="1584175" cy="920543"/>
              </a:xfrm>
            </p:grpSpPr>
            <p:sp>
              <p:nvSpPr>
                <p:cNvPr id="81" name="圓角矩形 80"/>
                <p:cNvSpPr/>
                <p:nvPr/>
              </p:nvSpPr>
              <p:spPr>
                <a:xfrm>
                  <a:off x="9032285" y="3356994"/>
                  <a:ext cx="1584175"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桃園大溪</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石門森林休閒農場</a:t>
                  </a:r>
                </a:p>
              </p:txBody>
            </p:sp>
            <p:sp>
              <p:nvSpPr>
                <p:cNvPr id="82" name="文字方塊 81"/>
                <p:cNvSpPr txBox="1"/>
                <p:nvPr/>
              </p:nvSpPr>
              <p:spPr>
                <a:xfrm>
                  <a:off x="9260560" y="4031316"/>
                  <a:ext cx="1107259" cy="246221"/>
                </a:xfrm>
                <a:prstGeom prst="rect">
                  <a:avLst/>
                </a:prstGeom>
                <a:noFill/>
              </p:spPr>
              <p:txBody>
                <a:bodyPr wrap="square" rtlCol="0">
                  <a:spAutoFit/>
                </a:bodyPr>
                <a:lstStyle/>
                <a:p>
                  <a:pPr algn="r"/>
                  <a:r>
                    <a:rPr lang="zh-TW" altLang="en-US" sz="1000" dirty="0">
                      <a:latin typeface="微軟正黑體" panose="020B0604030504040204" pitchFamily="34" charset="-120"/>
                      <a:ea typeface="微軟正黑體" panose="020B0604030504040204" pitchFamily="34" charset="-120"/>
                    </a:rPr>
                    <a:t>合作營運籌辦中</a:t>
                  </a:r>
                  <a:endParaRPr lang="en-US" altLang="zh-TW" sz="1000" dirty="0">
                    <a:latin typeface="微軟正黑體" panose="020B0604030504040204" pitchFamily="34" charset="-120"/>
                    <a:ea typeface="微軟正黑體" panose="020B0604030504040204" pitchFamily="34" charset="-120"/>
                  </a:endParaRPr>
                </a:p>
              </p:txBody>
            </p:sp>
          </p:grpSp>
          <p:grpSp>
            <p:nvGrpSpPr>
              <p:cNvPr id="77" name="Group 26">
                <a:extLst>
                  <a:ext uri="{FF2B5EF4-FFF2-40B4-BE49-F238E27FC236}">
                    <a16:creationId xmlns:a16="http://schemas.microsoft.com/office/drawing/2014/main" xmlns="" id="{2D85FAF2-FBB2-B1AB-0BE2-58EF9762B057}"/>
                  </a:ext>
                </a:extLst>
              </p:cNvPr>
              <p:cNvGrpSpPr/>
              <p:nvPr/>
            </p:nvGrpSpPr>
            <p:grpSpPr>
              <a:xfrm>
                <a:off x="10255932" y="4601938"/>
                <a:ext cx="1594351" cy="920545"/>
                <a:chOff x="10372110" y="3356992"/>
                <a:chExt cx="1594351" cy="920545"/>
              </a:xfrm>
            </p:grpSpPr>
            <p:sp>
              <p:nvSpPr>
                <p:cNvPr id="79" name="圓角矩形 78"/>
                <p:cNvSpPr/>
                <p:nvPr/>
              </p:nvSpPr>
              <p:spPr>
                <a:xfrm>
                  <a:off x="10372110" y="3356992"/>
                  <a:ext cx="1594351"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苗栗銅鑼</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九湖森林休閒農場</a:t>
                  </a:r>
                  <a:endPar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80" name="文字方塊 79"/>
                <p:cNvSpPr txBox="1"/>
                <p:nvPr/>
              </p:nvSpPr>
              <p:spPr>
                <a:xfrm>
                  <a:off x="10664782" y="4031316"/>
                  <a:ext cx="1008112"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營運中</a:t>
                  </a:r>
                  <a:endParaRPr lang="en-US" altLang="zh-TW" sz="1000" dirty="0">
                    <a:latin typeface="微軟正黑體" panose="020B0604030504040204" pitchFamily="34" charset="-120"/>
                    <a:ea typeface="微軟正黑體" panose="020B0604030504040204" pitchFamily="34" charset="-120"/>
                  </a:endParaRPr>
                </a:p>
              </p:txBody>
            </p:sp>
          </p:grpSp>
          <p:sp>
            <p:nvSpPr>
              <p:cNvPr id="78" name="圓角矩形 77"/>
              <p:cNvSpPr/>
              <p:nvPr/>
            </p:nvSpPr>
            <p:spPr>
              <a:xfrm>
                <a:off x="7697503" y="4601938"/>
                <a:ext cx="1550317" cy="696554"/>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100" dirty="0">
                    <a:solidFill>
                      <a:schemeClr val="tx1">
                        <a:lumMod val="50000"/>
                        <a:lumOff val="50000"/>
                      </a:schemeClr>
                    </a:solidFill>
                    <a:latin typeface="微軟正黑體" panose="020B0604030504040204" pitchFamily="34" charset="-120"/>
                    <a:ea typeface="微軟正黑體" panose="020B0604030504040204" pitchFamily="34" charset="-120"/>
                  </a:rPr>
                  <a:t>新北三峽</a:t>
                </a:r>
                <a: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1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100" dirty="0">
                    <a:solidFill>
                      <a:schemeClr val="tx1">
                        <a:lumMod val="65000"/>
                        <a:lumOff val="35000"/>
                      </a:schemeClr>
                    </a:solidFill>
                    <a:latin typeface="微軟正黑體" panose="020B0604030504040204" pitchFamily="34" charset="-120"/>
                    <a:ea typeface="微軟正黑體" panose="020B0604030504040204" pitchFamily="34" charset="-120"/>
                  </a:rPr>
                  <a:t>熊空森林休閒農場</a:t>
                </a:r>
              </a:p>
            </p:txBody>
          </p:sp>
        </p:grpSp>
        <p:grpSp>
          <p:nvGrpSpPr>
            <p:cNvPr id="60" name="Group 65">
              <a:extLst>
                <a:ext uri="{FF2B5EF4-FFF2-40B4-BE49-F238E27FC236}">
                  <a16:creationId xmlns:a16="http://schemas.microsoft.com/office/drawing/2014/main" xmlns="" id="{5E746010-890E-ED52-5422-2BD1B3D0D639}"/>
                </a:ext>
              </a:extLst>
            </p:cNvPr>
            <p:cNvGrpSpPr/>
            <p:nvPr/>
          </p:nvGrpSpPr>
          <p:grpSpPr>
            <a:xfrm>
              <a:off x="9185602" y="2479101"/>
              <a:ext cx="1888994" cy="2223665"/>
              <a:chOff x="4606216" y="2320120"/>
              <a:chExt cx="1888994" cy="2223665"/>
            </a:xfrm>
          </p:grpSpPr>
          <p:sp>
            <p:nvSpPr>
              <p:cNvPr id="67" name="文字方塊 66"/>
              <p:cNvSpPr txBox="1"/>
              <p:nvPr/>
            </p:nvSpPr>
            <p:spPr>
              <a:xfrm>
                <a:off x="4788649" y="4297564"/>
                <a:ext cx="1584176" cy="246221"/>
              </a:xfrm>
              <a:prstGeom prst="rect">
                <a:avLst/>
              </a:prstGeom>
              <a:noFill/>
            </p:spPr>
            <p:txBody>
              <a:bodyPr wrap="square" rtlCol="0">
                <a:spAutoFit/>
              </a:bodyPr>
              <a:lstStyle/>
              <a:p>
                <a:pPr algn="ctr"/>
                <a:r>
                  <a:rPr lang="zh-TW" altLang="en-US" sz="1000" dirty="0">
                    <a:latin typeface="微軟正黑體" panose="020B0604030504040204" pitchFamily="34" charset="-120"/>
                    <a:ea typeface="微軟正黑體" panose="020B0604030504040204" pitchFamily="34" charset="-120"/>
                  </a:rPr>
                  <a:t>籌辦規劃中</a:t>
                </a:r>
                <a:endParaRPr lang="en-US" altLang="zh-TW" sz="1000" dirty="0">
                  <a:latin typeface="微軟正黑體" panose="020B0604030504040204" pitchFamily="34" charset="-120"/>
                  <a:ea typeface="微軟正黑體" panose="020B0604030504040204" pitchFamily="34" charset="-120"/>
                </a:endParaRPr>
              </a:p>
            </p:txBody>
          </p:sp>
          <p:sp>
            <p:nvSpPr>
              <p:cNvPr id="68" name="TextBox 31">
                <a:extLst>
                  <a:ext uri="{FF2B5EF4-FFF2-40B4-BE49-F238E27FC236}">
                    <a16:creationId xmlns:a16="http://schemas.microsoft.com/office/drawing/2014/main" xmlns="" id="{D598D4AF-39FA-AF3D-5D8E-674DBF969E2C}"/>
                  </a:ext>
                </a:extLst>
              </p:cNvPr>
              <p:cNvSpPr txBox="1"/>
              <p:nvPr/>
            </p:nvSpPr>
            <p:spPr>
              <a:xfrm>
                <a:off x="4606216" y="2320120"/>
                <a:ext cx="1888994" cy="936427"/>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158625" algn="ctr">
                  <a:spcAft>
                    <a:spcPts val="600"/>
                  </a:spcAft>
                </a:pPr>
                <a:r>
                  <a:rPr lang="zh-TW" altLang="en-US" sz="1600" b="1" dirty="0">
                    <a:solidFill>
                      <a:schemeClr val="tx1">
                        <a:lumMod val="75000"/>
                        <a:lumOff val="25000"/>
                      </a:schemeClr>
                    </a:solidFill>
                    <a:latin typeface="微軟正黑體" panose="020B0604030504040204" pitchFamily="34" charset="-120"/>
                    <a:ea typeface="微軟正黑體" panose="020B0604030504040204" pitchFamily="34" charset="-120"/>
                  </a:rPr>
                  <a:t>既有據點轉型</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a:p>
                <a:pPr marL="158625" algn="ctr">
                  <a:spcAft>
                    <a:spcPts val="600"/>
                  </a:spcAft>
                </a:pP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持續投入整備既有</a:t>
                </a:r>
                <a: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
                </a:r>
                <a:b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b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茶文化</a:t>
                </a:r>
                <a:r>
                  <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a:t>
                </a:r>
                <a:r>
                  <a:rPr lang="zh-TW" altLang="en-US"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rPr>
                  <a:t>農業據點</a:t>
                </a:r>
                <a:endParaRPr lang="en-US" altLang="zh-TW" sz="1400" dirty="0">
                  <a:solidFill>
                    <a:schemeClr val="tx1">
                      <a:lumMod val="65000"/>
                      <a:lumOff val="35000"/>
                    </a:schemeClr>
                  </a:solidFill>
                  <a:uFill>
                    <a:solidFill>
                      <a:schemeClr val="tx1">
                        <a:lumMod val="50000"/>
                        <a:lumOff val="50000"/>
                      </a:schemeClr>
                    </a:solidFill>
                  </a:uFill>
                  <a:latin typeface="+mj-lt"/>
                  <a:ea typeface="微軟正黑體" panose="020B0604030504040204" pitchFamily="34" charset="-120"/>
                </a:endParaRPr>
              </a:p>
            </p:txBody>
          </p:sp>
          <p:cxnSp>
            <p:nvCxnSpPr>
              <p:cNvPr id="69" name="Straight Connector 54">
                <a:extLst>
                  <a:ext uri="{FF2B5EF4-FFF2-40B4-BE49-F238E27FC236}">
                    <a16:creationId xmlns:a16="http://schemas.microsoft.com/office/drawing/2014/main" xmlns="" id="{6511A67A-5548-4F4B-08CD-140B604826A7}"/>
                  </a:ext>
                </a:extLst>
              </p:cNvPr>
              <p:cNvCxnSpPr>
                <a:cxnSpLocks/>
              </p:cNvCxnSpPr>
              <p:nvPr/>
            </p:nvCxnSpPr>
            <p:spPr>
              <a:xfrm>
                <a:off x="5550713" y="3257322"/>
                <a:ext cx="1" cy="27630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70" name="圓角矩形 69"/>
              <p:cNvSpPr/>
              <p:nvPr/>
            </p:nvSpPr>
            <p:spPr>
              <a:xfrm>
                <a:off x="4788649" y="3551889"/>
                <a:ext cx="1524127" cy="696554"/>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lnSpc>
                    <a:spcPts val="2000"/>
                  </a:lnSpc>
                  <a:spcBef>
                    <a:spcPts val="600"/>
                  </a:spcBef>
                  <a:spcAft>
                    <a:spcPts val="600"/>
                  </a:spcAft>
                </a:pPr>
                <a:r>
                  <a:rPr lang="zh-TW" altLang="en-US" sz="1200" b="1" spc="300" dirty="0">
                    <a:solidFill>
                      <a:schemeClr val="tx1">
                        <a:lumMod val="50000"/>
                        <a:lumOff val="50000"/>
                      </a:schemeClr>
                    </a:solidFill>
                    <a:latin typeface="微軟正黑體" panose="020B0604030504040204" pitchFamily="34" charset="-120"/>
                    <a:ea typeface="微軟正黑體" panose="020B0604030504040204" pitchFamily="34" charset="-120"/>
                  </a:rPr>
                  <a:t>南投魚池</a:t>
                </a:r>
                <a:r>
                  <a:rPr lang="en-US" altLang="zh-TW" sz="1200" b="1" spc="300"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1200" b="1" spc="300"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1200" b="1" spc="300" dirty="0">
                    <a:solidFill>
                      <a:schemeClr val="tx1">
                        <a:lumMod val="65000"/>
                        <a:lumOff val="35000"/>
                      </a:schemeClr>
                    </a:solidFill>
                    <a:latin typeface="微軟正黑體" panose="020B0604030504040204" pitchFamily="34" charset="-120"/>
                    <a:ea typeface="微軟正黑體" panose="020B0604030504040204" pitchFamily="34" charset="-120"/>
                  </a:rPr>
                  <a:t>鹿篙咖啡莊園</a:t>
                </a:r>
              </a:p>
            </p:txBody>
          </p:sp>
        </p:grpSp>
        <p:cxnSp>
          <p:nvCxnSpPr>
            <p:cNvPr id="64" name="Straight Connector 12">
              <a:extLst>
                <a:ext uri="{FF2B5EF4-FFF2-40B4-BE49-F238E27FC236}">
                  <a16:creationId xmlns:a16="http://schemas.microsoft.com/office/drawing/2014/main" xmlns="" id="{300342E1-CC84-A25B-7F3D-DB32F5A3D0BC}"/>
                </a:ext>
              </a:extLst>
            </p:cNvPr>
            <p:cNvCxnSpPr/>
            <p:nvPr/>
          </p:nvCxnSpPr>
          <p:spPr>
            <a:xfrm>
              <a:off x="6007993" y="230378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66" name="Straight Connector 12">
              <a:extLst>
                <a:ext uri="{FF2B5EF4-FFF2-40B4-BE49-F238E27FC236}">
                  <a16:creationId xmlns:a16="http://schemas.microsoft.com/office/drawing/2014/main" xmlns="" id="{300342E1-CC84-A25B-7F3D-DB32F5A3D0BC}"/>
                </a:ext>
              </a:extLst>
            </p:cNvPr>
            <p:cNvCxnSpPr/>
            <p:nvPr/>
          </p:nvCxnSpPr>
          <p:spPr>
            <a:xfrm>
              <a:off x="10130099" y="2291597"/>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57266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zh-TW" altLang="en-US" sz="4700" b="1" dirty="0">
                <a:solidFill>
                  <a:schemeClr val="lt1"/>
                </a:solidFill>
                <a:cs typeface="+mn-cs"/>
              </a:rPr>
              <a:t>台灣農林</a:t>
            </a:r>
            <a:r>
              <a:rPr kumimoji="1" lang="en-US" altLang="zh-TW" sz="4700" b="1" dirty="0">
                <a:solidFill>
                  <a:schemeClr val="lt1"/>
                </a:solidFill>
                <a:cs typeface="+mn-cs"/>
              </a:rPr>
              <a:t> 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a16="http://schemas.microsoft.com/office/drawing/2014/main" xmlns=""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4300504" cy="3764223"/>
              <a:chOff x="2527300" y="2873218"/>
              <a:chExt cx="5029200" cy="4150230"/>
            </a:xfrm>
          </p:grpSpPr>
          <p:sp>
            <p:nvSpPr>
              <p:cNvPr id="16" name="文字方塊 15"/>
              <p:cNvSpPr txBox="1"/>
              <p:nvPr/>
            </p:nvSpPr>
            <p:spPr>
              <a:xfrm>
                <a:off x="2527300" y="3999977"/>
                <a:ext cx="1828800" cy="407206"/>
              </a:xfrm>
              <a:prstGeom prst="rect">
                <a:avLst/>
              </a:prstGeom>
              <a:noFill/>
              <a:ln>
                <a:noFill/>
              </a:ln>
            </p:spPr>
            <p:txBody>
              <a:bodyPr wrap="square" rtlCol="0">
                <a:spAutoFit/>
              </a:bodyPr>
              <a:lstStyle/>
              <a:p>
                <a:pPr algn="ctr"/>
                <a:r>
                  <a:rPr lang="zh-TW" altLang="en-US" dirty="0">
                    <a:latin typeface="微軟正黑體" panose="020B0604030504040204" pitchFamily="34" charset="-120"/>
                    <a:ea typeface="微軟正黑體" panose="020B0604030504040204" pitchFamily="34" charset="-120"/>
                  </a:rPr>
                  <a:t>環境保護</a:t>
                </a:r>
              </a:p>
            </p:txBody>
          </p:sp>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sp>
            <p:nvSpPr>
              <p:cNvPr id="33" name="文字方塊 32"/>
              <p:cNvSpPr txBox="1"/>
              <p:nvPr/>
            </p:nvSpPr>
            <p:spPr>
              <a:xfrm>
                <a:off x="3136900" y="6600031"/>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公司治理</a:t>
                </a:r>
              </a:p>
            </p:txBody>
          </p:sp>
          <p:sp>
            <p:nvSpPr>
              <p:cNvPr id="34" name="文字方塊 33"/>
              <p:cNvSpPr txBox="1"/>
              <p:nvPr/>
            </p:nvSpPr>
            <p:spPr>
              <a:xfrm>
                <a:off x="5727700" y="5485220"/>
                <a:ext cx="1828800" cy="407206"/>
              </a:xfrm>
              <a:prstGeom prst="rect">
                <a:avLst/>
              </a:prstGeom>
              <a:noFill/>
              <a:ln>
                <a:noFill/>
              </a:ln>
            </p:spPr>
            <p:txBody>
              <a:bodyPr wrap="square" rtlCol="0">
                <a:spAutoFit/>
              </a:bodyPr>
              <a:lstStyle/>
              <a:p>
                <a:pPr algn="ctr"/>
                <a:r>
                  <a:rPr lang="zh-TW" altLang="en-US" dirty="0">
                    <a:solidFill>
                      <a:schemeClr val="bg1"/>
                    </a:solidFill>
                    <a:latin typeface="微軟正黑體" panose="020B0604030504040204" pitchFamily="34" charset="-120"/>
                    <a:ea typeface="微軟正黑體" panose="020B0604030504040204" pitchFamily="34" charset="-120"/>
                  </a:rPr>
                  <a:t>社會責任</a:t>
                </a: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E2E08D-FF1B-4DCE-B2C4-320FAB20F3BF}"/>
              </a:ext>
            </a:extLst>
          </p:cNvPr>
          <p:cNvSpPr>
            <a:spLocks noGrp="1"/>
          </p:cNvSpPr>
          <p:nvPr>
            <p:ph type="title"/>
          </p:nvPr>
        </p:nvSpPr>
        <p:spPr>
          <a:xfrm>
            <a:off x="655062" y="312630"/>
            <a:ext cx="10972800" cy="812114"/>
          </a:xfrm>
        </p:spPr>
        <p:txBody>
          <a:bodyPr>
            <a:noAutofit/>
          </a:bodyPr>
          <a:lstStyle/>
          <a:p>
            <a:r>
              <a:rPr lang="en-US" sz="3200" b="1" dirty="0">
                <a:latin typeface="Calibri" panose="020F0502020204030204" pitchFamily="34" charset="0"/>
                <a:ea typeface="Calibri" panose="020F0502020204030204" pitchFamily="34" charset="0"/>
                <a:cs typeface="Calibri" panose="020F0502020204030204" pitchFamily="34" charset="0"/>
              </a:rPr>
              <a:t>ESG</a:t>
            </a:r>
            <a:r>
              <a:rPr lang="en-US" altLang="zh-TW" sz="3200" b="1" dirty="0">
                <a:latin typeface="Calibri" panose="020F0502020204030204" pitchFamily="34" charset="0"/>
                <a:ea typeface="Calibri" panose="020F0502020204030204" pitchFamily="34" charset="0"/>
                <a:cs typeface="Calibri" panose="020F0502020204030204" pitchFamily="34" charset="0"/>
              </a:rPr>
              <a:t> -</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資源節省及保育</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341262" y="1812748"/>
            <a:ext cx="1800200" cy="696077"/>
          </a:xfrm>
          <a:prstGeom prst="rect">
            <a:avLst/>
          </a:prstGeom>
          <a:ln>
            <a:noFill/>
          </a:ln>
        </p:spPr>
      </p:pic>
      <p:grpSp>
        <p:nvGrpSpPr>
          <p:cNvPr id="36" name="Group 35">
            <a:extLst>
              <a:ext uri="{FF2B5EF4-FFF2-40B4-BE49-F238E27FC236}">
                <a16:creationId xmlns:a16="http://schemas.microsoft.com/office/drawing/2014/main" xmlns="" id="{5BB2B8FD-FACB-BA07-6D15-56C318B9FC75}"/>
              </a:ext>
            </a:extLst>
          </p:cNvPr>
          <p:cNvGrpSpPr/>
          <p:nvPr/>
        </p:nvGrpSpPr>
        <p:grpSpPr>
          <a:xfrm>
            <a:off x="117435" y="1462485"/>
            <a:ext cx="1784078" cy="1685003"/>
            <a:chOff x="705259" y="1177532"/>
            <a:chExt cx="1281856" cy="1210671"/>
          </a:xfrm>
        </p:grpSpPr>
        <p:sp>
          <p:nvSpPr>
            <p:cNvPr id="4" name="Oval 3">
              <a:extLst>
                <a:ext uri="{FF2B5EF4-FFF2-40B4-BE49-F238E27FC236}">
                  <a16:creationId xmlns:a16="http://schemas.microsoft.com/office/drawing/2014/main" xmlns=""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a16="http://schemas.microsoft.com/office/drawing/2014/main" xmlns="" id="{C3445E0B-487C-4274-9058-66449ECE3A08}"/>
                </a:ext>
              </a:extLst>
            </p:cNvPr>
            <p:cNvSpPr>
              <a:spLocks noChangeArrowheads="1"/>
            </p:cNvSpPr>
            <p:nvPr/>
          </p:nvSpPr>
          <p:spPr bwMode="auto">
            <a:xfrm>
              <a:off x="1032754" y="1405628"/>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a16="http://schemas.microsoft.com/office/drawing/2014/main" xmlns="" id="{A8BA2A4E-6295-4911-8EDC-E505FC370E17}"/>
                </a:ext>
              </a:extLst>
            </p:cNvPr>
            <p:cNvSpPr txBox="1"/>
            <p:nvPr/>
          </p:nvSpPr>
          <p:spPr>
            <a:xfrm>
              <a:off x="705259" y="1887615"/>
              <a:ext cx="128185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智慧灌溉</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a16="http://schemas.microsoft.com/office/drawing/2014/main" xmlns="" id="{D8D296DB-8C28-471E-8169-1BE217818844}"/>
              </a:ext>
            </a:extLst>
          </p:cNvPr>
          <p:cNvSpPr txBox="1"/>
          <p:nvPr/>
        </p:nvSpPr>
        <p:spPr>
          <a:xfrm>
            <a:off x="1925269" y="1494330"/>
            <a:ext cx="5023669" cy="152990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組微型氣候感測套件</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用水量減少</a:t>
            </a:r>
            <a:r>
              <a:rPr lang="en-US" altLang="zh-TW" sz="1600" dirty="0">
                <a:latin typeface="Calibri" panose="020F0502020204030204" pitchFamily="34" charset="0"/>
                <a:ea typeface="Calibri" panose="020F0502020204030204" pitchFamily="34" charset="0"/>
                <a:cs typeface="Calibri" panose="020F0502020204030204" pitchFamily="34" charset="0"/>
              </a:rPr>
              <a:t>70%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肥料用量下降</a:t>
            </a:r>
            <a:r>
              <a:rPr lang="en-US" altLang="zh-TW" sz="1600" dirty="0">
                <a:latin typeface="Calibri" panose="020F0502020204030204" pitchFamily="34" charset="0"/>
                <a:ea typeface="Calibri" panose="020F0502020204030204" pitchFamily="34" charset="0"/>
                <a:cs typeface="Calibri" panose="020F0502020204030204" pitchFamily="34" charset="0"/>
              </a:rPr>
              <a:t>50%</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設置儲水裝置，減少地下水資源耗用</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a16="http://schemas.microsoft.com/office/drawing/2014/main" xmlns="" id="{FFF394FB-05DD-8532-D9A8-5F4D081CBFD7}"/>
              </a:ext>
            </a:extLst>
          </p:cNvPr>
          <p:cNvGrpSpPr/>
          <p:nvPr/>
        </p:nvGrpSpPr>
        <p:grpSpPr>
          <a:xfrm>
            <a:off x="6312024" y="1482381"/>
            <a:ext cx="2065122" cy="1685003"/>
            <a:chOff x="611215" y="2571910"/>
            <a:chExt cx="1483786" cy="1210671"/>
          </a:xfrm>
        </p:grpSpPr>
        <p:sp>
          <p:nvSpPr>
            <p:cNvPr id="9" name="Oval 8">
              <a:extLst>
                <a:ext uri="{FF2B5EF4-FFF2-40B4-BE49-F238E27FC236}">
                  <a16:creationId xmlns:a16="http://schemas.microsoft.com/office/drawing/2014/main" xmlns="" id="{A2704330-1B3F-78DC-280C-A7E2E8E05415}"/>
                </a:ext>
              </a:extLst>
            </p:cNvPr>
            <p:cNvSpPr/>
            <p:nvPr/>
          </p:nvSpPr>
          <p:spPr>
            <a:xfrm>
              <a:off x="745530" y="2571910"/>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a16="http://schemas.microsoft.com/office/drawing/2014/main" xmlns="" id="{F4E26C6A-BEC6-429D-BD91-7D22239FF678}"/>
                </a:ext>
              </a:extLst>
            </p:cNvPr>
            <p:cNvSpPr>
              <a:spLocks noChangeArrowheads="1"/>
            </p:cNvSpPr>
            <p:nvPr/>
          </p:nvSpPr>
          <p:spPr bwMode="auto">
            <a:xfrm>
              <a:off x="1118857" y="278092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a16="http://schemas.microsoft.com/office/drawing/2014/main" xmlns="" id="{4BE98E72-E7B7-4816-BB0C-5D4338FC7F7C}"/>
                </a:ext>
              </a:extLst>
            </p:cNvPr>
            <p:cNvSpPr txBox="1"/>
            <p:nvPr/>
          </p:nvSpPr>
          <p:spPr>
            <a:xfrm>
              <a:off x="611215" y="3294894"/>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森林保育</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28" name="TextBox 27">
            <a:extLst>
              <a:ext uri="{FF2B5EF4-FFF2-40B4-BE49-F238E27FC236}">
                <a16:creationId xmlns:a16="http://schemas.microsoft.com/office/drawing/2014/main" xmlns="" id="{0A85020B-9444-4E30-B8C4-6AD6F70EABAB}"/>
              </a:ext>
            </a:extLst>
          </p:cNvPr>
          <p:cNvSpPr txBox="1"/>
          <p:nvPr/>
        </p:nvSpPr>
        <p:spPr>
          <a:xfrm>
            <a:off x="8208847" y="1437429"/>
            <a:ext cx="3409913" cy="1991571"/>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復育</a:t>
            </a:r>
            <a:r>
              <a:rPr lang="en-US" altLang="zh-TW" sz="1600" dirty="0">
                <a:latin typeface="Calibri" panose="020F0502020204030204" pitchFamily="34" charset="0"/>
                <a:ea typeface="Calibri" panose="020F0502020204030204" pitchFamily="34" charset="0"/>
                <a:cs typeface="Calibri" panose="020F0502020204030204" pitchFamily="34" charset="0"/>
              </a:rPr>
              <a:t>475</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公頃的林地</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積極保育原始森林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20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多種台灣特有種生物生活於農林的土地中</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47" name="TextBox 46">
            <a:extLst>
              <a:ext uri="{FF2B5EF4-FFF2-40B4-BE49-F238E27FC236}">
                <a16:creationId xmlns:a16="http://schemas.microsoft.com/office/drawing/2014/main" xmlns="" id="{D9BE5715-0890-4E51-8600-16804A45950B}"/>
              </a:ext>
            </a:extLst>
          </p:cNvPr>
          <p:cNvSpPr txBox="1"/>
          <p:nvPr/>
        </p:nvSpPr>
        <p:spPr>
          <a:xfrm>
            <a:off x="2079785" y="3856074"/>
            <a:ext cx="3944207" cy="193899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太陽能屋頂發電</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功率</a:t>
            </a:r>
            <a:r>
              <a:rPr lang="en-US" sz="1600" dirty="0" smtClean="0">
                <a:latin typeface="Calibri" panose="020F0502020204030204" pitchFamily="34" charset="0"/>
                <a:ea typeface="Calibri" panose="020F0502020204030204" pitchFamily="34" charset="0"/>
                <a:cs typeface="Calibri" panose="020F0502020204030204" pitchFamily="34" charset="0"/>
              </a:rPr>
              <a:t>513</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千瓦</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一年可生產</a:t>
            </a:r>
            <a:r>
              <a:rPr lang="en-US" altLang="zh-TW" sz="1600" dirty="0">
                <a:latin typeface="Calibri" panose="020F0502020204030204" pitchFamily="34" charset="0"/>
                <a:ea typeface="Calibri" panose="020F0502020204030204" pitchFamily="34" charset="0"/>
                <a:cs typeface="Calibri" panose="020F0502020204030204" pitchFamily="34" charset="0"/>
              </a:rPr>
              <a:t>688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百萬瓦小時的電力</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逐步以</a:t>
            </a:r>
            <a:r>
              <a:rPr lang="en-US" altLang="zh-TW" sz="1600" dirty="0">
                <a:latin typeface="Calibri" panose="020F0502020204030204" pitchFamily="34" charset="0"/>
                <a:ea typeface="Calibri" panose="020F0502020204030204" pitchFamily="34" charset="0"/>
                <a:cs typeface="Calibri" panose="020F0502020204030204" pitchFamily="34" charset="0"/>
              </a:rPr>
              <a:t>LED</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燈泡取代傳統燈泡，每年可節省電費約</a:t>
            </a:r>
            <a:r>
              <a:rPr lang="en-US" altLang="zh-TW" sz="1600" dirty="0">
                <a:latin typeface="Calibri" panose="020F0502020204030204" pitchFamily="34" charset="0"/>
                <a:ea typeface="Calibri" panose="020F0502020204030204" pitchFamily="34" charset="0"/>
                <a:cs typeface="Calibri" panose="020F0502020204030204" pitchFamily="34" charset="0"/>
              </a:rPr>
              <a:t>18</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萬台幣</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升級鍋爐設備，提高瓦斯使用效率</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73" name="TextBox 72">
            <a:extLst>
              <a:ext uri="{FF2B5EF4-FFF2-40B4-BE49-F238E27FC236}">
                <a16:creationId xmlns:a16="http://schemas.microsoft.com/office/drawing/2014/main" xmlns="" id="{54285815-1372-46A6-9079-7DEC34D456E8}"/>
              </a:ext>
            </a:extLst>
          </p:cNvPr>
          <p:cNvSpPr txBox="1"/>
          <p:nvPr/>
        </p:nvSpPr>
        <p:spPr>
          <a:xfrm>
            <a:off x="8208847" y="4477935"/>
            <a:ext cx="3419016" cy="7912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自</a:t>
            </a:r>
            <a:r>
              <a:rPr lang="en-US" altLang="zh-TW" sz="1600" dirty="0">
                <a:latin typeface="Calibri" panose="020F0502020204030204" pitchFamily="34" charset="0"/>
                <a:ea typeface="Calibri" panose="020F0502020204030204" pitchFamily="34" charset="0"/>
                <a:cs typeface="Calibri" panose="020F0502020204030204" pitchFamily="34" charset="0"/>
              </a:rPr>
              <a:t>2014</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起，大部分茶包及標籤採用成本較高的可分解包材</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40" name="Group 39">
            <a:extLst>
              <a:ext uri="{FF2B5EF4-FFF2-40B4-BE49-F238E27FC236}">
                <a16:creationId xmlns:a16="http://schemas.microsoft.com/office/drawing/2014/main" xmlns="" id="{C776D163-73F0-E6B6-8644-038497883F7B}"/>
              </a:ext>
            </a:extLst>
          </p:cNvPr>
          <p:cNvGrpSpPr/>
          <p:nvPr/>
        </p:nvGrpSpPr>
        <p:grpSpPr>
          <a:xfrm>
            <a:off x="6312024" y="3894979"/>
            <a:ext cx="2065122" cy="1685003"/>
            <a:chOff x="621915" y="5360667"/>
            <a:chExt cx="1483786" cy="1210671"/>
          </a:xfrm>
        </p:grpSpPr>
        <p:sp>
          <p:nvSpPr>
            <p:cNvPr id="10" name="Oval 9">
              <a:extLst>
                <a:ext uri="{FF2B5EF4-FFF2-40B4-BE49-F238E27FC236}">
                  <a16:creationId xmlns:a16="http://schemas.microsoft.com/office/drawing/2014/main" xmlns=""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xmlns="" id="{26BC3DC0-72D2-4724-B9CB-C7BCB86F62D1}"/>
                </a:ext>
              </a:extLst>
            </p:cNvPr>
            <p:cNvSpPr txBox="1"/>
            <p:nvPr/>
          </p:nvSpPr>
          <p:spPr>
            <a:xfrm>
              <a:off x="621915" y="6051649"/>
              <a:ext cx="1483786" cy="287478"/>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可分解包材</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40" name="Picture 16" descr="Recycle with solid fill">
              <a:extLst>
                <a:ext uri="{FF2B5EF4-FFF2-40B4-BE49-F238E27FC236}">
                  <a16:creationId xmlns:a16="http://schemas.microsoft.com/office/drawing/2014/main" xmlns=""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p:blipFill>
          <p:spPr bwMode="auto">
            <a:xfrm>
              <a:off x="1090742" y="5491552"/>
              <a:ext cx="518633" cy="518633"/>
            </a:xfrm>
            <a:prstGeom prst="rect">
              <a:avLst/>
            </a:prstGeom>
            <a:noFill/>
          </p:spPr>
        </p:pic>
      </p:grpSp>
      <p:pic>
        <p:nvPicPr>
          <p:cNvPr id="5" name="Picture 4" descr="A green and black logo&#10;&#10;Description automatically generated">
            <a:extLst>
              <a:ext uri="{FF2B5EF4-FFF2-40B4-BE49-F238E27FC236}">
                <a16:creationId xmlns:a16="http://schemas.microsoft.com/office/drawing/2014/main" xmlns="" id="{52163C10-86A6-9344-E703-76D213F8925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xmlns=""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a16="http://schemas.microsoft.com/office/drawing/2014/main" xmlns="" id="{1EE2AA90-068F-9D81-39DC-5F52828C7406}"/>
              </a:ext>
            </a:extLst>
          </p:cNvPr>
          <p:cNvGrpSpPr/>
          <p:nvPr/>
        </p:nvGrpSpPr>
        <p:grpSpPr>
          <a:xfrm>
            <a:off x="166973" y="3804008"/>
            <a:ext cx="1685003" cy="1851595"/>
            <a:chOff x="745530" y="3846592"/>
            <a:chExt cx="1210671" cy="1330367"/>
          </a:xfrm>
        </p:grpSpPr>
        <p:sp>
          <p:nvSpPr>
            <p:cNvPr id="27" name="Oval 26">
              <a:extLst>
                <a:ext uri="{FF2B5EF4-FFF2-40B4-BE49-F238E27FC236}">
                  <a16:creationId xmlns:a16="http://schemas.microsoft.com/office/drawing/2014/main" xmlns=""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xmlns="" id="{C988160B-0A60-4011-A43F-341AC5B14F53}"/>
                </a:ext>
              </a:extLst>
            </p:cNvPr>
            <p:cNvSpPr txBox="1"/>
            <p:nvPr/>
          </p:nvSpPr>
          <p:spPr>
            <a:xfrm>
              <a:off x="835528" y="4558918"/>
              <a:ext cx="1010637" cy="508615"/>
            </a:xfrm>
            <a:prstGeom prst="rect">
              <a:avLst/>
            </a:prstGeom>
            <a:noFill/>
          </p:spPr>
          <p:txBody>
            <a:bodyPr wrap="square" rtlCol="0">
              <a:spAutoFit/>
            </a:bodyPr>
            <a:lstStyle/>
            <a:p>
              <a:pPr algn="ctr"/>
              <a:r>
                <a:rPr lang="zh-TW" altLang="en-US" sz="2000" b="1" dirty="0">
                  <a:solidFill>
                    <a:schemeClr val="bg1"/>
                  </a:solidFill>
                  <a:latin typeface="Calibri" panose="020F0502020204030204" pitchFamily="34" charset="0"/>
                  <a:ea typeface="微軟正黑體" panose="020B0604030504040204" pitchFamily="34" charset="-120"/>
                  <a:cs typeface="Calibri" panose="020F0502020204030204" pitchFamily="34" charset="0"/>
                </a:rPr>
                <a:t>高效能源運用</a:t>
              </a:r>
              <a:endParaRPr lang="en-US"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30" name="Picture 29" descr="A white line drawing of a solar panel&#10;&#10;Description automatically generated">
              <a:extLst>
                <a:ext uri="{FF2B5EF4-FFF2-40B4-BE49-F238E27FC236}">
                  <a16:creationId xmlns:a16="http://schemas.microsoft.com/office/drawing/2014/main" xmlns="" id="{3397A82F-78BA-2537-D724-BCC2194107F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3101100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E2E08D-FF1B-4DCE-B2C4-320FAB20F3BF}"/>
              </a:ext>
            </a:extLst>
          </p:cNvPr>
          <p:cNvSpPr>
            <a:spLocks noGrp="1"/>
          </p:cNvSpPr>
          <p:nvPr>
            <p:ph type="title"/>
          </p:nvPr>
        </p:nvSpPr>
        <p:spPr>
          <a:xfrm>
            <a:off x="507481" y="96606"/>
            <a:ext cx="10972800" cy="812114"/>
          </a:xfrm>
        </p:spPr>
        <p:txBody>
          <a:bodyPr>
            <a:noAutofit/>
          </a:bodyPr>
          <a:lstStyle/>
          <a:p>
            <a:r>
              <a:rPr lang="zh-TW" altLang="en-US" sz="3200" b="1" dirty="0">
                <a:latin typeface="Calibri" panose="020F0502020204030204" pitchFamily="34" charset="0"/>
                <a:ea typeface="Microsoft YaHei" panose="020B0503020204020204" pitchFamily="34" charset="-122"/>
                <a:cs typeface="Calibri" panose="020F0502020204030204" pitchFamily="34" charset="0"/>
              </a:rPr>
              <a:t>國際認可的</a:t>
            </a:r>
            <a:r>
              <a:rPr lang="en-US" altLang="zh-TW" sz="3200" b="1" dirty="0">
                <a:latin typeface="Calibri" panose="020F0502020204030204" pitchFamily="34" charset="0"/>
                <a:ea typeface="Calibri" panose="020F0502020204030204" pitchFamily="34" charset="0"/>
                <a:cs typeface="Calibri" panose="020F0502020204030204" pitchFamily="34" charset="0"/>
              </a:rPr>
              <a:t>ESG</a:t>
            </a:r>
            <a:r>
              <a:rPr lang="zh-TW" altLang="en-US" sz="3200" b="1" dirty="0">
                <a:latin typeface="Calibri" panose="020F0502020204030204" pitchFamily="34" charset="0"/>
                <a:ea typeface="Microsoft YaHei" panose="020B0503020204020204" pitchFamily="34" charset="-122"/>
                <a:cs typeface="Calibri" panose="020F0502020204030204" pitchFamily="34" charset="0"/>
              </a:rPr>
              <a:t>表現</a:t>
            </a:r>
            <a:endParaRPr lang="en-US" sz="3200" b="1" dirty="0">
              <a:latin typeface="Calibri" panose="020F0502020204030204" pitchFamily="34"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xmlns="" id="{D8D296DB-8C28-471E-8169-1BE217818844}"/>
              </a:ext>
            </a:extLst>
          </p:cNvPr>
          <p:cNvSpPr txBox="1"/>
          <p:nvPr/>
        </p:nvSpPr>
        <p:spPr>
          <a:xfrm>
            <a:off x="642444" y="2132969"/>
            <a:ext cx="3206198"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 </a:t>
            </a:r>
            <a:r>
              <a:rPr lang="en-US" altLang="zh-TW" sz="1600" dirty="0">
                <a:latin typeface="Calibri" panose="020F0502020204030204" pitchFamily="34" charset="0"/>
                <a:ea typeface="Calibri" panose="020F0502020204030204" pitchFamily="34" charset="0"/>
                <a:cs typeface="Calibri" panose="020F0502020204030204" pitchFamily="34" charset="0"/>
              </a:rPr>
              <a:t>S</a:t>
            </a:r>
            <a:r>
              <a:rPr lang="en-US" sz="1600" dirty="0">
                <a:latin typeface="Calibri" panose="020F0502020204030204" pitchFamily="34" charset="0"/>
                <a:ea typeface="Calibri" panose="020F0502020204030204" pitchFamily="34" charset="0"/>
                <a:cs typeface="Calibri" panose="020F0502020204030204" pitchFamily="34" charset="0"/>
              </a:rPr>
              <a:t>ustainalytics </a:t>
            </a:r>
            <a:r>
              <a:rPr lang="en-US" altLang="zh-TW" sz="1600" dirty="0">
                <a:latin typeface="Calibri" panose="020F0502020204030204" pitchFamily="34" charset="0"/>
                <a:ea typeface="Calibri" panose="020F0502020204030204" pitchFamily="34" charset="0"/>
                <a:cs typeface="Calibri" panose="020F0502020204030204" pitchFamily="34" charset="0"/>
              </a:rPr>
              <a:t>13.5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評分</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在 </a:t>
            </a:r>
            <a:r>
              <a:rPr lang="en-US" altLang="zh-TW" sz="1600" dirty="0">
                <a:latin typeface="Calibri" panose="020F0502020204030204" pitchFamily="34" charset="0"/>
                <a:ea typeface="Calibri" panose="020F0502020204030204" pitchFamily="34" charset="0"/>
                <a:cs typeface="Calibri" panose="020F0502020204030204" pitchFamily="34" charset="0"/>
              </a:rPr>
              <a:t>Sustainalytics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評選的 </a:t>
            </a:r>
            <a:r>
              <a:rPr lang="en-US" altLang="zh-TW" sz="1600" dirty="0">
                <a:latin typeface="Calibri" panose="020F0502020204030204" pitchFamily="34" charset="0"/>
                <a:ea typeface="Calibri" panose="020F0502020204030204" pitchFamily="34" charset="0"/>
                <a:cs typeface="Calibri" panose="020F0502020204030204" pitchFamily="34" charset="0"/>
              </a:rPr>
              <a:t>181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家企業中排名第 </a:t>
            </a:r>
            <a:r>
              <a:rPr lang="en-US" altLang="zh-TW" sz="1600" dirty="0">
                <a:latin typeface="Calibri" panose="020F0502020204030204" pitchFamily="34" charset="0"/>
                <a:ea typeface="Calibri" panose="020F0502020204030204" pitchFamily="34" charset="0"/>
                <a:cs typeface="Calibri" panose="020F0502020204030204" pitchFamily="34" charset="0"/>
              </a:rPr>
              <a:t>2</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43" name="Picture 42">
            <a:extLst>
              <a:ext uri="{FF2B5EF4-FFF2-40B4-BE49-F238E27FC236}">
                <a16:creationId xmlns:a16="http://schemas.microsoft.com/office/drawing/2014/main" xmlns=""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392785"/>
            <a:ext cx="2984965" cy="630042"/>
          </a:xfrm>
          <a:prstGeom prst="rect">
            <a:avLst/>
          </a:prstGeom>
          <a:ln>
            <a:solidFill>
              <a:schemeClr val="tx1"/>
            </a:solidFill>
          </a:ln>
        </p:spPr>
      </p:pic>
      <p:sp>
        <p:nvSpPr>
          <p:cNvPr id="78" name="TextBox 77">
            <a:extLst>
              <a:ext uri="{FF2B5EF4-FFF2-40B4-BE49-F238E27FC236}">
                <a16:creationId xmlns:a16="http://schemas.microsoft.com/office/drawing/2014/main" xmlns="" id="{AD2B2A66-E076-467A-9F15-966227CDF2DF}"/>
              </a:ext>
            </a:extLst>
          </p:cNvPr>
          <p:cNvSpPr txBox="1"/>
          <p:nvPr/>
        </p:nvSpPr>
        <p:spPr>
          <a:xfrm>
            <a:off x="8521378" y="2128457"/>
            <a:ext cx="3176217" cy="830997"/>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通過 </a:t>
            </a:r>
            <a:r>
              <a:rPr lang="en-US" altLang="zh-TW" sz="1600" dirty="0" smtClean="0">
                <a:latin typeface="Calibri" panose="020F0502020204030204" pitchFamily="34" charset="0"/>
                <a:ea typeface="Calibri" panose="020F0502020204030204" pitchFamily="34" charset="0"/>
                <a:cs typeface="Calibri" panose="020F0502020204030204" pitchFamily="34" charset="0"/>
              </a:rPr>
              <a:t>488</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項農藥殘留檢驗</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有機產品</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xmlns="" id="{0A85020B-9444-4E30-B8C4-6AD6F70EABAB}"/>
              </a:ext>
            </a:extLst>
          </p:cNvPr>
          <p:cNvSpPr txBox="1"/>
          <p:nvPr/>
        </p:nvSpPr>
        <p:spPr>
          <a:xfrm>
            <a:off x="1804510" y="5309945"/>
            <a:ext cx="5023669" cy="1200329"/>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sz="1600" dirty="0" smtClean="0">
                <a:latin typeface="Calibri" panose="020F0502020204030204" pitchFamily="34" charset="0"/>
                <a:ea typeface="Calibri" panose="020F0502020204030204" pitchFamily="34" charset="0"/>
                <a:cs typeface="Calibri" panose="020F0502020204030204" pitchFamily="34" charset="0"/>
              </a:rPr>
              <a:t>51.26%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男性員工</a:t>
            </a:r>
            <a:r>
              <a:rPr lang="en-US" altLang="zh-TW" sz="1600" dirty="0">
                <a:latin typeface="Calibri" panose="020F0502020204030204" pitchFamily="34" charset="0"/>
                <a:ea typeface="Calibri" panose="020F0502020204030204" pitchFamily="34" charset="0"/>
                <a:cs typeface="Calibri" panose="020F0502020204030204" pitchFamily="34" charset="0"/>
              </a:rPr>
              <a:t> </a:t>
            </a:r>
            <a:r>
              <a:rPr lang="en-US" sz="1600" dirty="0" smtClean="0">
                <a:latin typeface="Calibri" panose="020F0502020204030204" pitchFamily="34" charset="0"/>
                <a:ea typeface="Calibri" panose="020F0502020204030204" pitchFamily="34" charset="0"/>
                <a:cs typeface="Calibri" panose="020F0502020204030204" pitchFamily="34" charset="0"/>
              </a:rPr>
              <a:t>48.74%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女性員工</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主管級 男女薪酬比 </a:t>
            </a:r>
            <a:r>
              <a:rPr lang="en-US" sz="1600" dirty="0" smtClean="0">
                <a:latin typeface="Calibri" panose="020F0502020204030204" pitchFamily="34" charset="0"/>
                <a:ea typeface="Calibri" panose="020F0502020204030204" pitchFamily="34" charset="0"/>
                <a:cs typeface="Calibri" panose="020F0502020204030204" pitchFamily="34" charset="0"/>
              </a:rPr>
              <a:t>1.11:1</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非主管級 男女薪酬比 </a:t>
            </a:r>
            <a:r>
              <a:rPr lang="en-US" sz="1600" dirty="0" smtClean="0">
                <a:latin typeface="Calibri" panose="020F0502020204030204" pitchFamily="34" charset="0"/>
                <a:ea typeface="Calibri" panose="020F0502020204030204" pitchFamily="34" charset="0"/>
                <a:cs typeface="Calibri" panose="020F0502020204030204" pitchFamily="34" charset="0"/>
              </a:rPr>
              <a:t>0.94:1</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47" name="TextBox 46">
            <a:extLst>
              <a:ext uri="{FF2B5EF4-FFF2-40B4-BE49-F238E27FC236}">
                <a16:creationId xmlns:a16="http://schemas.microsoft.com/office/drawing/2014/main" xmlns="" id="{D9BE5715-0890-4E51-8600-16804A45950B}"/>
              </a:ext>
            </a:extLst>
          </p:cNvPr>
          <p:cNvSpPr txBox="1"/>
          <p:nvPr/>
        </p:nvSpPr>
        <p:spPr>
          <a:xfrm>
            <a:off x="5993881" y="5447519"/>
            <a:ext cx="4333467" cy="792012"/>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新興市場社會責任 </a:t>
            </a:r>
            <a:r>
              <a:rPr lang="en-US" altLang="zh-TW" sz="1600" dirty="0">
                <a:latin typeface="Calibri" panose="020F0502020204030204" pitchFamily="34" charset="0"/>
                <a:ea typeface="Calibri" panose="020F0502020204030204" pitchFamily="34" charset="0"/>
                <a:cs typeface="Calibri" panose="020F0502020204030204" pitchFamily="34" charset="0"/>
              </a:rPr>
              <a:t>Core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納入 </a:t>
            </a:r>
            <a:r>
              <a:rPr lang="en-US" altLang="zh-TW" sz="1600" dirty="0">
                <a:latin typeface="Calibri" panose="020F0502020204030204" pitchFamily="34" charset="0"/>
                <a:ea typeface="Calibri" panose="020F0502020204030204" pitchFamily="34" charset="0"/>
                <a:cs typeface="Calibri" panose="020F0502020204030204" pitchFamily="34" charset="0"/>
              </a:rPr>
              <a:t>DFA</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新興市場永續發展 </a:t>
            </a:r>
            <a:r>
              <a:rPr lang="en-US" altLang="zh-TW" sz="1600" dirty="0">
                <a:latin typeface="Calibri" panose="020F0502020204030204" pitchFamily="34" charset="0"/>
                <a:ea typeface="Calibri" panose="020F0502020204030204" pitchFamily="34" charset="0"/>
                <a:cs typeface="Calibri" panose="020F0502020204030204" pitchFamily="34" charset="0"/>
              </a:rPr>
              <a:t>Core 1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基金</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p:txBody>
      </p:sp>
      <p:sp>
        <p:nvSpPr>
          <p:cNvPr id="5" name="投影片編號版面配置區 3">
            <a:extLst>
              <a:ext uri="{FF2B5EF4-FFF2-40B4-BE49-F238E27FC236}">
                <a16:creationId xmlns:a16="http://schemas.microsoft.com/office/drawing/2014/main" xmlns="" id="{34245202-4686-FD04-16B7-3700889315E1}"/>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pic>
        <p:nvPicPr>
          <p:cNvPr id="6" name="Picture 5" descr="A green and black logo&#10;&#10;Description automatically generated">
            <a:extLst>
              <a:ext uri="{FF2B5EF4-FFF2-40B4-BE49-F238E27FC236}">
                <a16:creationId xmlns:a16="http://schemas.microsoft.com/office/drawing/2014/main" xmlns="" id="{80C49D86-75A1-C568-4A0E-4A2580F254E9}"/>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45" name="Group 44">
            <a:extLst>
              <a:ext uri="{FF2B5EF4-FFF2-40B4-BE49-F238E27FC236}">
                <a16:creationId xmlns:a16="http://schemas.microsoft.com/office/drawing/2014/main" xmlns="" id="{7CBF96E4-F866-0BCA-72AB-4E46F37C39B5}"/>
              </a:ext>
            </a:extLst>
          </p:cNvPr>
          <p:cNvGrpSpPr/>
          <p:nvPr/>
        </p:nvGrpSpPr>
        <p:grpSpPr>
          <a:xfrm>
            <a:off x="671569" y="1180522"/>
            <a:ext cx="3242762" cy="879924"/>
            <a:chOff x="6010935" y="2545638"/>
            <a:chExt cx="3242762" cy="892875"/>
          </a:xfrm>
        </p:grpSpPr>
        <p:sp>
          <p:nvSpPr>
            <p:cNvPr id="46" name="Rectangle: Rounded Corners 45">
              <a:extLst>
                <a:ext uri="{FF2B5EF4-FFF2-40B4-BE49-F238E27FC236}">
                  <a16:creationId xmlns:a16="http://schemas.microsoft.com/office/drawing/2014/main" xmlns=""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a16="http://schemas.microsoft.com/office/drawing/2014/main" xmlns="" id="{9DC49087-A6AC-20CB-540B-B033013EB5B9}"/>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xmlns="" id="{0AD195CB-98A4-FB07-1E67-A7542502537F}"/>
                </a:ext>
              </a:extLst>
            </p:cNvPr>
            <p:cNvSpPr txBox="1"/>
            <p:nvPr/>
          </p:nvSpPr>
          <p:spPr>
            <a:xfrm>
              <a:off x="6577337" y="2782669"/>
              <a:ext cx="2676360" cy="655844"/>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a:t>
              </a: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評分</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99" name="Group 98">
            <a:extLst>
              <a:ext uri="{FF2B5EF4-FFF2-40B4-BE49-F238E27FC236}">
                <a16:creationId xmlns:a16="http://schemas.microsoft.com/office/drawing/2014/main" xmlns="" id="{FBEA6F91-761A-03FC-90AA-E7840E1CDCDE}"/>
              </a:ext>
            </a:extLst>
          </p:cNvPr>
          <p:cNvGrpSpPr/>
          <p:nvPr/>
        </p:nvGrpSpPr>
        <p:grpSpPr>
          <a:xfrm>
            <a:off x="4943872" y="1196752"/>
            <a:ext cx="2617061" cy="2932218"/>
            <a:chOff x="4987112" y="987819"/>
            <a:chExt cx="2617061" cy="2932218"/>
          </a:xfrm>
        </p:grpSpPr>
        <p:sp>
          <p:nvSpPr>
            <p:cNvPr id="68" name="TextBox 67">
              <a:extLst>
                <a:ext uri="{FF2B5EF4-FFF2-40B4-BE49-F238E27FC236}">
                  <a16:creationId xmlns:a16="http://schemas.microsoft.com/office/drawing/2014/main" xmlns="" id="{C6F91ED9-724A-40A4-B010-E946A66D2CC0}"/>
                </a:ext>
              </a:extLst>
            </p:cNvPr>
            <p:cNvSpPr txBox="1"/>
            <p:nvPr/>
          </p:nvSpPr>
          <p:spPr>
            <a:xfrm>
              <a:off x="5023115" y="1900253"/>
              <a:ext cx="2545055" cy="2019784"/>
            </a:xfrm>
            <a:prstGeom prst="rect">
              <a:avLst/>
            </a:prstGeom>
            <a:noFill/>
          </p:spPr>
          <p:txBody>
            <a:bodyPr wrap="square" rtlCol="0">
              <a:spAutoFit/>
            </a:bodyPr>
            <a:lstStyle/>
            <a:p>
              <a:pPr marL="285750" indent="-285750">
                <a:lnSpc>
                  <a:spcPct val="150000"/>
                </a:lnSpc>
                <a:buFont typeface="Wingdings" panose="05000000000000000000" pitchFamily="2" charset="2"/>
                <a:buChar char="ü"/>
              </a:pPr>
              <a:r>
                <a:rPr lang="en-US" altLang="zh-TW" sz="1600" dirty="0" smtClean="0">
                  <a:latin typeface="Calibri" panose="020F0502020204030204" pitchFamily="34" charset="0"/>
                  <a:ea typeface="Calibri" panose="020F0502020204030204" pitchFamily="34" charset="0"/>
                  <a:cs typeface="Calibri" panose="020F0502020204030204" pitchFamily="34" charset="0"/>
                </a:rPr>
                <a:t>ISO22000</a:t>
              </a:r>
              <a:r>
                <a:rPr lang="zh-TW" altLang="en-US" sz="1600" dirty="0" smtClean="0">
                  <a:latin typeface="Calibri" panose="020F0502020204030204" pitchFamily="34" charset="0"/>
                  <a:ea typeface="Calibri" panose="020F0502020204030204" pitchFamily="34" charset="0"/>
                  <a:cs typeface="Calibri" panose="020F0502020204030204" pitchFamily="34" charset="0"/>
                </a:rPr>
                <a:t>、</a:t>
              </a:r>
              <a:r>
                <a:rPr lang="en-US" altLang="zh-TW" sz="1600" dirty="0" smtClean="0">
                  <a:latin typeface="Calibri" panose="020F0502020204030204" pitchFamily="34" charset="0"/>
                  <a:ea typeface="Calibri" panose="020F0502020204030204" pitchFamily="34" charset="0"/>
                  <a:cs typeface="Calibri" panose="020F0502020204030204" pitchFamily="34" charset="0"/>
                </a:rPr>
                <a:t>HACCP</a:t>
              </a:r>
              <a:r>
                <a:rPr lang="zh-TW" altLang="en-US" sz="1600" dirty="0" smtClean="0">
                  <a:latin typeface="Calibri" panose="020F0502020204030204" pitchFamily="34" charset="0"/>
                  <a:ea typeface="Calibri" panose="020F0502020204030204" pitchFamily="34" charset="0"/>
                  <a:cs typeface="Calibri" panose="020F0502020204030204" pitchFamily="34" charset="0"/>
                </a:rPr>
                <a:t>、</a:t>
              </a:r>
              <a:r>
                <a:rPr lang="en-US" altLang="zh-TW" sz="1600" b="1" dirty="0" smtClean="0">
                  <a:latin typeface="Calibri" panose="020F0502020204030204" pitchFamily="34" charset="0"/>
                  <a:ea typeface="Calibri" panose="020F0502020204030204" pitchFamily="34" charset="0"/>
                  <a:cs typeface="Calibri" panose="020F0502020204030204" pitchFamily="34" charset="0"/>
                </a:rPr>
                <a:t>FSSC22000</a:t>
              </a:r>
              <a:r>
                <a:rPr lang="zh-TW" altLang="en-US" sz="1600" b="1" dirty="0" smtClean="0">
                  <a:latin typeface="Calibri" panose="020F0502020204030204" pitchFamily="34" charset="0"/>
                  <a:ea typeface="Calibri" panose="020F0502020204030204" pitchFamily="34" charset="0"/>
                  <a:cs typeface="Calibri" panose="020F0502020204030204" pitchFamily="34" charset="0"/>
                </a:rPr>
                <a:t>及雨林聯盟</a:t>
              </a:r>
              <a:r>
                <a:rPr lang="zh-TW" altLang="en-US" sz="1600" dirty="0" smtClean="0">
                  <a:latin typeface="Calibri" panose="020F0502020204030204" pitchFamily="34" charset="0"/>
                  <a:ea typeface="Microsoft YaHei Light" panose="020B0502040204020203" pitchFamily="34" charset="-122"/>
                  <a:cs typeface="Calibri" panose="020F0502020204030204" pitchFamily="34" charset="0"/>
                </a:rPr>
                <a:t>國際</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食品安全認證</a:t>
              </a: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ct val="150000"/>
                </a:lnSpc>
                <a:buFont typeface="Wingdings" panose="05000000000000000000" pitchFamily="2" charset="2"/>
                <a:buChar char="§"/>
              </a:pPr>
              <a:endParaRPr lang="en-US" altLang="zh-TW" sz="350"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50000"/>
                </a:lnSpc>
                <a:buFont typeface="Wingdings" panose="05000000000000000000" pitchFamily="2" charset="2"/>
                <a:buChar char="ü"/>
              </a:pP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獲</a:t>
              </a:r>
              <a:r>
                <a:rPr lang="en-US" sz="1600" dirty="0">
                  <a:latin typeface="Calibri" panose="020F0502020204030204" pitchFamily="34" charset="0"/>
                  <a:ea typeface="Calibri" panose="020F0502020204030204" pitchFamily="34" charset="0"/>
                  <a:cs typeface="Calibri" panose="020F0502020204030204" pitchFamily="34" charset="0"/>
                </a:rPr>
                <a:t> TQF, HACCP, ISO, BRC, FSC </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供應商認證</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98" name="Group 97">
              <a:extLst>
                <a:ext uri="{FF2B5EF4-FFF2-40B4-BE49-F238E27FC236}">
                  <a16:creationId xmlns:a16="http://schemas.microsoft.com/office/drawing/2014/main" xmlns="" id="{070EB4EF-221A-4B11-E13A-DA8DF475FA14}"/>
                </a:ext>
              </a:extLst>
            </p:cNvPr>
            <p:cNvGrpSpPr/>
            <p:nvPr/>
          </p:nvGrpSpPr>
          <p:grpSpPr>
            <a:xfrm>
              <a:off x="4987112" y="987819"/>
              <a:ext cx="2617061" cy="854319"/>
              <a:chOff x="4971196" y="987819"/>
              <a:chExt cx="2617061" cy="854319"/>
            </a:xfrm>
          </p:grpSpPr>
          <p:sp>
            <p:nvSpPr>
              <p:cNvPr id="52" name="Rectangle: Rounded Corners 51">
                <a:extLst>
                  <a:ext uri="{FF2B5EF4-FFF2-40B4-BE49-F238E27FC236}">
                    <a16:creationId xmlns:a16="http://schemas.microsoft.com/office/drawing/2014/main" xmlns=""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a16="http://schemas.microsoft.com/office/drawing/2014/main" xmlns="" id="{D365627C-24DD-66E2-AF25-6913E4B7E488}"/>
                  </a:ext>
                </a:extLst>
              </p:cNvPr>
              <p:cNvSpPr txBox="1"/>
              <p:nvPr/>
            </p:nvSpPr>
            <p:spPr>
              <a:xfrm>
                <a:off x="5273059" y="1224850"/>
                <a:ext cx="2315198" cy="369332"/>
              </a:xfrm>
              <a:prstGeom prst="rect">
                <a:avLst/>
              </a:prstGeom>
              <a:noFill/>
            </p:spPr>
            <p:txBody>
              <a:bodyPr wrap="square" rtlCol="0">
                <a:spAutoFit/>
              </a:bodyPr>
              <a:lstStyle/>
              <a:p>
                <a:pPr marL="285750" indent="-285750" algn="ctr">
                  <a:buFont typeface="Wingdings" panose="05000000000000000000" pitchFamily="2" charset="2"/>
                  <a:buChar char="§"/>
                </a:pP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國際認證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82" name="Shape 1761">
                <a:extLst>
                  <a:ext uri="{FF2B5EF4-FFF2-40B4-BE49-F238E27FC236}">
                    <a16:creationId xmlns:a16="http://schemas.microsoft.com/office/drawing/2014/main" xmlns=""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grpSp>
      <p:sp>
        <p:nvSpPr>
          <p:cNvPr id="59" name="Rectangle: Rounded Corners 58">
            <a:extLst>
              <a:ext uri="{FF2B5EF4-FFF2-40B4-BE49-F238E27FC236}">
                <a16:creationId xmlns:a16="http://schemas.microsoft.com/office/drawing/2014/main" xmlns="" id="{F5BFC673-326F-1F94-9365-3F66FD7F2C5A}"/>
              </a:ext>
            </a:extLst>
          </p:cNvPr>
          <p:cNvSpPr/>
          <p:nvPr/>
        </p:nvSpPr>
        <p:spPr>
          <a:xfrm>
            <a:off x="8676955" y="1180523"/>
            <a:ext cx="2545054" cy="820218"/>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xmlns="" id="{98198A27-99A7-47E4-2EE5-1753BA9E4DAF}"/>
              </a:ext>
            </a:extLst>
          </p:cNvPr>
          <p:cNvSpPr txBox="1"/>
          <p:nvPr/>
        </p:nvSpPr>
        <p:spPr>
          <a:xfrm>
            <a:off x="9038691" y="1405966"/>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品質保證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63" name="Shape 1847">
            <a:extLst>
              <a:ext uri="{FF2B5EF4-FFF2-40B4-BE49-F238E27FC236}">
                <a16:creationId xmlns:a16="http://schemas.microsoft.com/office/drawing/2014/main" xmlns="" id="{AC51A4FB-F3DD-1E94-11D1-F8F3087DEC19}"/>
              </a:ext>
            </a:extLst>
          </p:cNvPr>
          <p:cNvSpPr/>
          <p:nvPr/>
        </p:nvSpPr>
        <p:spPr>
          <a:xfrm>
            <a:off x="9038691" y="1472011"/>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a16="http://schemas.microsoft.com/office/drawing/2014/main" xmlns="" id="{C1C35942-45D9-4017-53FE-1EE55A3B11E0}"/>
              </a:ext>
            </a:extLst>
          </p:cNvPr>
          <p:cNvGrpSpPr/>
          <p:nvPr/>
        </p:nvGrpSpPr>
        <p:grpSpPr>
          <a:xfrm>
            <a:off x="6888088" y="4294629"/>
            <a:ext cx="2617061" cy="854319"/>
            <a:chOff x="8676955" y="5237661"/>
            <a:chExt cx="2617061" cy="854319"/>
          </a:xfrm>
        </p:grpSpPr>
        <p:sp>
          <p:nvSpPr>
            <p:cNvPr id="77" name="Rectangle: Rounded Corners 76">
              <a:extLst>
                <a:ext uri="{FF2B5EF4-FFF2-40B4-BE49-F238E27FC236}">
                  <a16:creationId xmlns:a16="http://schemas.microsoft.com/office/drawing/2014/main" xmlns=""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a16="http://schemas.microsoft.com/office/drawing/2014/main" xmlns="" id="{C1D161C3-8428-920D-283B-647228660720}"/>
                </a:ext>
              </a:extLst>
            </p:cNvPr>
            <p:cNvSpPr txBox="1"/>
            <p:nvPr/>
          </p:nvSpPr>
          <p:spPr>
            <a:xfrm>
              <a:off x="8978818" y="5474692"/>
              <a:ext cx="2315198"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永續基金</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xmlns="" id="{F8C654DA-0ED8-4068-B239-96149CA98C3F}"/>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9038691" y="5419033"/>
              <a:ext cx="423844" cy="472948"/>
            </a:xfrm>
            <a:prstGeom prst="rect">
              <a:avLst/>
            </a:prstGeom>
          </p:spPr>
        </p:pic>
      </p:grpSp>
      <p:sp>
        <p:nvSpPr>
          <p:cNvPr id="95" name="Rectangle: Rounded Corners 94">
            <a:extLst>
              <a:ext uri="{FF2B5EF4-FFF2-40B4-BE49-F238E27FC236}">
                <a16:creationId xmlns:a16="http://schemas.microsoft.com/office/drawing/2014/main" xmlns="" id="{B6558020-06F3-ACE6-9E90-2CFBCCC7F151}"/>
              </a:ext>
            </a:extLst>
          </p:cNvPr>
          <p:cNvSpPr/>
          <p:nvPr/>
        </p:nvSpPr>
        <p:spPr>
          <a:xfrm>
            <a:off x="2138246"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a16="http://schemas.microsoft.com/office/drawing/2014/main" xmlns="" id="{58B50C25-7CC7-17F6-585E-B626148D32C3}"/>
              </a:ext>
            </a:extLst>
          </p:cNvPr>
          <p:cNvSpPr txBox="1"/>
          <p:nvPr/>
        </p:nvSpPr>
        <p:spPr>
          <a:xfrm>
            <a:off x="2950195" y="4531660"/>
            <a:ext cx="1928271" cy="369332"/>
          </a:xfrm>
          <a:prstGeom prst="rect">
            <a:avLst/>
          </a:prstGeom>
          <a:noFill/>
        </p:spPr>
        <p:txBody>
          <a:bodyPr wrap="square" rtlCol="0">
            <a:spAutoFit/>
          </a:bodyPr>
          <a:lstStyle/>
          <a:p>
            <a:pPr algn="ctr"/>
            <a:r>
              <a:rPr lang="zh-TW" altLang="en-US" sz="1800" b="1" dirty="0">
                <a:solidFill>
                  <a:schemeClr val="bg1"/>
                </a:solidFill>
                <a:latin typeface="Calibri" panose="020F0502020204030204" pitchFamily="34" charset="0"/>
                <a:ea typeface="Microsoft YaHei" panose="020B0503020204020204" pitchFamily="34" charset="-122"/>
                <a:cs typeface="Calibri" panose="020F0502020204030204" pitchFamily="34" charset="0"/>
              </a:rPr>
              <a:t>多樣性與平等</a:t>
            </a:r>
            <a:endPar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01" name="Picture 100" descr="A symbol of two people&#10;&#10;Description automatically generated">
            <a:extLst>
              <a:ext uri="{FF2B5EF4-FFF2-40B4-BE49-F238E27FC236}">
                <a16:creationId xmlns:a16="http://schemas.microsoft.com/office/drawing/2014/main" xmlns="" id="{348D163D-EE5B-CD4F-1FFF-26C83E5C4DC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14608" y="4148428"/>
            <a:ext cx="1148714" cy="1148714"/>
          </a:xfrm>
          <a:prstGeom prst="rect">
            <a:avLst/>
          </a:prstGeom>
        </p:spPr>
      </p:pic>
    </p:spTree>
    <p:extLst>
      <p:ext uri="{BB962C8B-B14F-4D97-AF65-F5344CB8AC3E}">
        <p14:creationId xmlns:p14="http://schemas.microsoft.com/office/powerpoint/2010/main" val="3220780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2" name="標題 1"/>
          <p:cNvSpPr>
            <a:spLocks noGrp="1"/>
          </p:cNvSpPr>
          <p:nvPr>
            <p:ph type="title"/>
          </p:nvPr>
        </p:nvSpPr>
        <p:spPr>
          <a:xfrm>
            <a:off x="479376" y="576249"/>
            <a:ext cx="10972800" cy="812114"/>
          </a:xfrm>
        </p:spPr>
        <p:txBody>
          <a:bodyPr/>
          <a:lstStyle/>
          <a:p>
            <a:r>
              <a:rPr lang="zh-TW" altLang="en-US" b="1" dirty="0" smtClean="0"/>
              <a:t>鹿篙咖啡莊園獲得永續示範莊園獎</a:t>
            </a:r>
            <a:endParaRPr lang="zh-TW" altLang="en-US" b="1" dirty="0"/>
          </a:p>
        </p:txBody>
      </p:sp>
      <p:sp>
        <p:nvSpPr>
          <p:cNvPr id="9" name="文字方塊 8"/>
          <p:cNvSpPr txBox="1"/>
          <p:nvPr/>
        </p:nvSpPr>
        <p:spPr>
          <a:xfrm>
            <a:off x="2999656" y="4320798"/>
            <a:ext cx="5548794"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1" i="0" u="none" strike="noStrike" kern="1200" cap="none" spc="0" normalizeH="0" baseline="0" noProof="0" dirty="0">
              <a:ln>
                <a:noFill/>
              </a:ln>
              <a:solidFill>
                <a:srgbClr val="FF0000"/>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1" i="0" u="none" strike="noStrike" kern="1200" cap="none" spc="0" normalizeH="0" baseline="0" noProof="0" dirty="0" smtClean="0">
              <a:ln>
                <a:noFill/>
              </a:ln>
              <a:solidFill>
                <a:srgbClr val="FF0000"/>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獲得「永續示範莊園獎」之十大莊園</a:t>
            </a:r>
            <a:r>
              <a:rPr kumimoji="0" lang="zh-TW" altLang="en-US" sz="1800" b="0" i="0" u="none" strike="noStrike" kern="1200" cap="none" spc="0" normalizeH="0" baseline="0" noProof="0" dirty="0" smtClean="0">
                <a:ln>
                  <a:noFill/>
                </a:ln>
                <a:solidFill>
                  <a:prstClr val="black"/>
                </a:solidFill>
                <a:effectLst/>
                <a:uLnTx/>
                <a:uFillTx/>
                <a:latin typeface="新細明體" panose="02020500000000000000" pitchFamily="18" charset="-120"/>
                <a:ea typeface="新細明體" panose="02020500000000000000" pitchFamily="18" charset="-120"/>
                <a:cs typeface="+mn-cs"/>
              </a:rPr>
              <a:t>，將</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由農業部農村發展及水土保持署進一步</a:t>
            </a:r>
            <a:r>
              <a:rPr kumimoji="0" lang="zh-TW" altLang="en-US" sz="1800" b="0" i="0" u="none" strike="noStrike" kern="1200" cap="none" spc="0" normalizeH="0" baseline="0" noProof="0" dirty="0" smtClean="0">
                <a:ln>
                  <a:noFill/>
                </a:ln>
                <a:solidFill>
                  <a:prstClr val="black"/>
                </a:solidFill>
                <a:effectLst/>
                <a:uLnTx/>
                <a:uFillTx/>
                <a:latin typeface="新細明體" panose="02020500000000000000" pitchFamily="18" charset="-120"/>
                <a:ea typeface="新細明體" panose="02020500000000000000" pitchFamily="18" charset="-120"/>
                <a:cs typeface="+mn-cs"/>
              </a:rPr>
              <a:t>輔導、參加</a:t>
            </a:r>
            <a:r>
              <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SCAJ</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日本東京國際咖啡展覽宣傳曝光</a:t>
            </a:r>
            <a:r>
              <a:rPr kumimoji="0" lang="zh-TW" altLang="en-US" sz="1800" b="0" i="0" u="none" strike="noStrike" kern="1200" cap="none" spc="0" normalizeH="0" baseline="0" noProof="0" dirty="0" smtClean="0">
                <a:ln>
                  <a:noFill/>
                </a:ln>
                <a:solidFill>
                  <a:prstClr val="black"/>
                </a:solidFill>
                <a:effectLst/>
                <a:uLnTx/>
                <a:uFillTx/>
                <a:latin typeface="新細明體" panose="02020500000000000000" pitchFamily="18" charset="-120"/>
                <a:ea typeface="新細明體" panose="02020500000000000000" pitchFamily="18" charset="-120"/>
                <a:cs typeface="+mn-cs"/>
              </a:rPr>
              <a:t>，提升</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台灣精品國產咖啡</a:t>
            </a:r>
            <a:r>
              <a:rPr kumimoji="0" lang="zh-TW" altLang="en-US" sz="1800" b="0" i="0" u="none" strike="noStrike" kern="1200" cap="none" spc="0" normalizeH="0" baseline="0" noProof="0" dirty="0" smtClean="0">
                <a:ln>
                  <a:noFill/>
                </a:ln>
                <a:solidFill>
                  <a:prstClr val="black"/>
                </a:solidFill>
                <a:effectLst/>
                <a:uLnTx/>
                <a:uFillTx/>
                <a:latin typeface="新細明體" panose="02020500000000000000" pitchFamily="18" charset="-120"/>
                <a:ea typeface="新細明體" panose="02020500000000000000" pitchFamily="18" charset="-120"/>
                <a:cs typeface="+mn-cs"/>
              </a:rPr>
              <a:t>在國際</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市場的知名度</a:t>
            </a:r>
            <a:r>
              <a:rPr kumimoji="0" lang="zh-TW" altLang="en-US" sz="1800" b="0" i="0" u="none" strike="noStrike" kern="1200" cap="none" spc="0" normalizeH="0" baseline="0" noProof="0" dirty="0" smtClean="0">
                <a:ln>
                  <a:noFill/>
                </a:ln>
                <a:solidFill>
                  <a:prstClr val="black"/>
                </a:solidFill>
                <a:effectLst/>
                <a:uLnTx/>
                <a:uFillTx/>
                <a:latin typeface="新細明體" panose="02020500000000000000" pitchFamily="18" charset="-120"/>
                <a:ea typeface="新細明體" panose="02020500000000000000" pitchFamily="18" charset="-120"/>
                <a:cs typeface="+mn-cs"/>
              </a:rPr>
              <a:t>。</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FF0000"/>
              </a:solidFill>
              <a:effectLst/>
              <a:uLnTx/>
              <a:uFillTx/>
              <a:latin typeface="新細明體" panose="02020500000000000000" pitchFamily="18" charset="-120"/>
              <a:ea typeface="新細明體" panose="02020500000000000000" pitchFamily="18" charset="-120"/>
              <a:cs typeface="+mn-cs"/>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72274" y="4005064"/>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608" y="1139382"/>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
        <p:nvSpPr>
          <p:cNvPr id="3" name="矩形 2"/>
          <p:cNvSpPr/>
          <p:nvPr/>
        </p:nvSpPr>
        <p:spPr>
          <a:xfrm>
            <a:off x="4063200" y="1871111"/>
            <a:ext cx="5752536" cy="150810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smtClean="0">
                <a:ln>
                  <a:noFill/>
                </a:ln>
                <a:solidFill>
                  <a:prstClr val="black"/>
                </a:solidFill>
                <a:effectLst/>
                <a:uLnTx/>
                <a:uFillTx/>
                <a:latin typeface="Abadi"/>
                <a:ea typeface="Microsoft JhengHei Light"/>
                <a:cs typeface="+mn-cs"/>
              </a:rPr>
              <a:t> </a:t>
            </a:r>
            <a:r>
              <a:rPr kumimoji="0" lang="en-US" altLang="zh-TW" sz="20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新細明體" panose="02020500000000000000" pitchFamily="18" charset="-120"/>
                <a:ea typeface="新細明體" panose="02020500000000000000" pitchFamily="18" charset="-120"/>
                <a:cs typeface="+mn-cs"/>
              </a:rPr>
              <a:t>2024</a:t>
            </a:r>
            <a:r>
              <a:rPr kumimoji="0" lang="zh-TW" altLang="en-US" sz="20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新細明體" panose="02020500000000000000" pitchFamily="18" charset="-120"/>
                <a:ea typeface="新細明體" panose="02020500000000000000" pitchFamily="18" charset="-120"/>
                <a:cs typeface="+mn-cs"/>
              </a:rPr>
              <a:t>永續農村精品咖啡莊園</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經過全台咖啡生產者（莊園）激烈競爭，針對各莊園</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在環境永續、經濟永續及社會永續三大面向評比，遴</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選前</a:t>
            </a:r>
            <a:r>
              <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10</a:t>
            </a: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家指標性永續臺灣咖啡莊園，頒發「永續示範莊</a:t>
            </a:r>
            <a:endParaRPr kumimoji="0" lang="en-US" altLang="zh-TW"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 園獎」。</a:t>
            </a:r>
          </a:p>
        </p:txBody>
      </p:sp>
    </p:spTree>
    <p:extLst>
      <p:ext uri="{BB962C8B-B14F-4D97-AF65-F5344CB8AC3E}">
        <p14:creationId xmlns:p14="http://schemas.microsoft.com/office/powerpoint/2010/main" val="4761119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a16="http://schemas.microsoft.com/office/drawing/2014/main" xmlns="" id="{D137CB5D-2082-9093-2822-FB2FB4AB9CE1}"/>
              </a:ext>
            </a:extLst>
          </p:cNvPr>
          <p:cNvSpPr txBox="1"/>
          <p:nvPr/>
        </p:nvSpPr>
        <p:spPr>
          <a:xfrm>
            <a:off x="407368" y="332656"/>
            <a:ext cx="7344816" cy="923330"/>
          </a:xfrm>
          <a:prstGeom prst="rect">
            <a:avLst/>
          </a:prstGeom>
          <a:noFill/>
        </p:spPr>
        <p:txBody>
          <a:bodyPr wrap="square" rtlCol="0">
            <a:spAutoFit/>
          </a:bodyPr>
          <a:lstStyle/>
          <a:p>
            <a:r>
              <a:rPr lang="zh-TW" altLang="en-US" sz="5400" b="1" dirty="0">
                <a:solidFill>
                  <a:schemeClr val="bg1"/>
                </a:solidFill>
                <a:latin typeface="微軟正黑體" panose="020B0604030504040204" pitchFamily="34" charset="-120"/>
                <a:ea typeface="微軟正黑體" panose="020B0604030504040204" pitchFamily="34" charset="-120"/>
              </a:rPr>
              <a:t>財務數字</a:t>
            </a:r>
          </a:p>
        </p:txBody>
      </p:sp>
    </p:spTree>
    <p:extLst>
      <p:ext uri="{BB962C8B-B14F-4D97-AF65-F5344CB8AC3E}">
        <p14:creationId xmlns:p14="http://schemas.microsoft.com/office/powerpoint/2010/main" val="920548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年損益表</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1109661138"/>
              </p:ext>
            </p:extLst>
          </p:nvPr>
        </p:nvGraphicFramePr>
        <p:xfrm>
          <a:off x="407368" y="902525"/>
          <a:ext cx="11377266" cy="5818953"/>
        </p:xfrm>
        <a:graphic>
          <a:graphicData uri="http://schemas.openxmlformats.org/drawingml/2006/table">
            <a:tbl>
              <a:tblPr/>
              <a:tblGrid>
                <a:gridCol w="2606838">
                  <a:extLst>
                    <a:ext uri="{9D8B030D-6E8A-4147-A177-3AD203B41FA5}">
                      <a16:colId xmlns:a16="http://schemas.microsoft.com/office/drawing/2014/main" xmlns="" val="20000"/>
                    </a:ext>
                  </a:extLst>
                </a:gridCol>
                <a:gridCol w="947941">
                  <a:extLst>
                    <a:ext uri="{9D8B030D-6E8A-4147-A177-3AD203B41FA5}">
                      <a16:colId xmlns:a16="http://schemas.microsoft.com/office/drawing/2014/main" xmlns="" val="20003"/>
                    </a:ext>
                  </a:extLst>
                </a:gridCol>
                <a:gridCol w="829449">
                  <a:extLst>
                    <a:ext uri="{9D8B030D-6E8A-4147-A177-3AD203B41FA5}">
                      <a16:colId xmlns:a16="http://schemas.microsoft.com/office/drawing/2014/main" xmlns="" val="20004"/>
                    </a:ext>
                  </a:extLst>
                </a:gridCol>
                <a:gridCol w="947941">
                  <a:extLst>
                    <a:ext uri="{9D8B030D-6E8A-4147-A177-3AD203B41FA5}">
                      <a16:colId xmlns:a16="http://schemas.microsoft.com/office/drawing/2014/main" xmlns="" val="20005"/>
                    </a:ext>
                  </a:extLst>
                </a:gridCol>
                <a:gridCol w="829449">
                  <a:extLst>
                    <a:ext uri="{9D8B030D-6E8A-4147-A177-3AD203B41FA5}">
                      <a16:colId xmlns:a16="http://schemas.microsoft.com/office/drawing/2014/main" xmlns="" val="20006"/>
                    </a:ext>
                  </a:extLst>
                </a:gridCol>
                <a:gridCol w="1135786">
                  <a:extLst>
                    <a:ext uri="{9D8B030D-6E8A-4147-A177-3AD203B41FA5}">
                      <a16:colId xmlns:a16="http://schemas.microsoft.com/office/drawing/2014/main" xmlns="" val="3781349039"/>
                    </a:ext>
                  </a:extLst>
                </a:gridCol>
                <a:gridCol w="167632">
                  <a:extLst>
                    <a:ext uri="{9D8B030D-6E8A-4147-A177-3AD203B41FA5}">
                      <a16:colId xmlns:a16="http://schemas.microsoft.com/office/drawing/2014/main" xmlns="" val="20007"/>
                    </a:ext>
                  </a:extLst>
                </a:gridCol>
                <a:gridCol w="782446">
                  <a:extLst>
                    <a:ext uri="{9D8B030D-6E8A-4147-A177-3AD203B41FA5}">
                      <a16:colId xmlns:a16="http://schemas.microsoft.com/office/drawing/2014/main" xmlns="" val="20010"/>
                    </a:ext>
                  </a:extLst>
                </a:gridCol>
                <a:gridCol w="782446">
                  <a:extLst>
                    <a:ext uri="{9D8B030D-6E8A-4147-A177-3AD203B41FA5}">
                      <a16:colId xmlns:a16="http://schemas.microsoft.com/office/drawing/2014/main" xmlns="" val="20011"/>
                    </a:ext>
                  </a:extLst>
                </a:gridCol>
                <a:gridCol w="782446">
                  <a:extLst>
                    <a:ext uri="{9D8B030D-6E8A-4147-A177-3AD203B41FA5}">
                      <a16:colId xmlns:a16="http://schemas.microsoft.com/office/drawing/2014/main" xmlns="" val="20012"/>
                    </a:ext>
                  </a:extLst>
                </a:gridCol>
                <a:gridCol w="782446">
                  <a:extLst>
                    <a:ext uri="{9D8B030D-6E8A-4147-A177-3AD203B41FA5}">
                      <a16:colId xmlns:a16="http://schemas.microsoft.com/office/drawing/2014/main" xmlns="" val="20013"/>
                    </a:ext>
                  </a:extLst>
                </a:gridCol>
                <a:gridCol w="782446">
                  <a:extLst>
                    <a:ext uri="{9D8B030D-6E8A-4147-A177-3AD203B41FA5}">
                      <a16:colId xmlns:a16="http://schemas.microsoft.com/office/drawing/2014/main" xmlns="" val="696370212"/>
                    </a:ext>
                  </a:extLst>
                </a:gridCol>
              </a:tblGrid>
              <a:tr h="249868">
                <a:tc rowSpan="2">
                  <a:txBody>
                    <a:bodyPr/>
                    <a:lstStyle/>
                    <a:p>
                      <a:pPr algn="l" fontAlgn="ct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新台幣 </a:t>
                      </a: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 </a:t>
                      </a:r>
                      <a:r>
                        <a:rPr lang="zh-TW" altLang="en-US" sz="1400" b="1" i="0" u="none" strike="noStrike" dirty="0">
                          <a:solidFill>
                            <a:srgbClr val="FFFFFF"/>
                          </a:solidFill>
                          <a:effectLst/>
                          <a:latin typeface="Calibri" panose="020F0502020204030204" pitchFamily="34" charset="0"/>
                          <a:ea typeface="微軟正黑體" panose="020B0604030504040204" pitchFamily="34" charset="-120"/>
                          <a:cs typeface="Calibri" panose="020F0502020204030204" pitchFamily="34" charset="0"/>
                        </a:rPr>
                        <a:t>百萬</a:t>
                      </a:r>
                      <a:endPar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smtClean="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smtClean="0">
                          <a:solidFill>
                            <a:srgbClr val="FFFFFF"/>
                          </a:solidFill>
                          <a:effectLst/>
                          <a:latin typeface="Calibri"/>
                        </a:rPr>
                        <a:t>2</a:t>
                      </a:r>
                      <a:r>
                        <a:rPr lang="en-US" altLang="zh-TW" sz="1500" b="1" i="0" u="none" strike="noStrike" dirty="0" smtClean="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97B953"/>
                    </a:solidFill>
                  </a:tcPr>
                </a:tc>
                <a:tc gridSpan="5">
                  <a:txBody>
                    <a:bodyPr/>
                    <a:lstStyle/>
                    <a:p>
                      <a:pPr algn="ctr" fontAlgn="b"/>
                      <a:r>
                        <a:rPr lang="zh-TW" altLang="en-US" sz="1400" b="1" i="0" u="none" strike="noStrike" dirty="0">
                          <a:solidFill>
                            <a:srgbClr val="FFFFFF"/>
                          </a:solidFill>
                          <a:effectLst/>
                          <a:latin typeface="微軟正黑體" panose="020B0604030504040204" pitchFamily="34" charset="-120"/>
                          <a:ea typeface="微軟正黑體" panose="020B0604030504040204" pitchFamily="34" charset="-120"/>
                        </a:rPr>
                        <a:t>年成長</a:t>
                      </a:r>
                      <a:r>
                        <a:rPr lang="en-US" altLang="zh-TW" sz="1400" b="1" i="0" u="none" strike="noStrike" dirty="0">
                          <a:solidFill>
                            <a:srgbClr val="FFFFFF"/>
                          </a:solidFill>
                          <a:effectLst/>
                          <a:latin typeface="微軟正黑體" panose="020B0604030504040204" pitchFamily="34" charset="-120"/>
                          <a:ea typeface="微軟正黑體" panose="020B0604030504040204" pitchFamily="34" charset="-120"/>
                        </a:rPr>
                        <a:t> </a:t>
                      </a:r>
                      <a:r>
                        <a:rPr lang="en-US" altLang="zh-TW" sz="1400" b="1" i="0" u="none" strike="noStrike" dirty="0">
                          <a:solidFill>
                            <a:srgbClr val="FFFFFF"/>
                          </a:solidFill>
                          <a:effectLst/>
                          <a:latin typeface="+mn-lt"/>
                        </a:rPr>
                        <a:t>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0"/>
                  </a:ext>
                </a:extLst>
              </a:tr>
              <a:tr h="46751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smtClean="0">
                          <a:solidFill>
                            <a:srgbClr val="FFFFFF"/>
                          </a:solidFill>
                          <a:effectLst/>
                          <a:latin typeface="Calibri"/>
                        </a:rPr>
                        <a:t>202</a:t>
                      </a:r>
                      <a:r>
                        <a:rPr lang="en-US" altLang="zh-TW" sz="1500" b="1" i="0" u="none" strike="noStrike" dirty="0" smtClean="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smtClean="0">
                          <a:solidFill>
                            <a:srgbClr val="FFFFFF"/>
                          </a:solidFill>
                          <a:effectLst/>
                          <a:latin typeface="Calibri"/>
                        </a:rPr>
                        <a:t>2</a:t>
                      </a:r>
                      <a:r>
                        <a:rPr lang="en-US" altLang="zh-TW" sz="1500" b="1" i="0" u="none" strike="noStrike" dirty="0" smtClean="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1"/>
                  </a:ext>
                </a:extLst>
              </a:tr>
              <a:tr h="496769">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營收</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380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433</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14</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2"/>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138</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162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17</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-125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-60</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(15)</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52</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4"/>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稅前淨利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-292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-175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3,339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82</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40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稅後淨利</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-287</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-175</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6,500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82</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6"/>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每股盈餘</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-0.36</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smtClean="0">
                          <a:solidFill>
                            <a:srgbClr val="000000"/>
                          </a:solidFill>
                          <a:effectLst/>
                          <a:latin typeface="Calibri" panose="020F0502020204030204" pitchFamily="34" charset="0"/>
                          <a:ea typeface="新細明體" panose="02020500000000000000" pitchFamily="18" charset="-120"/>
                        </a:rPr>
                        <a:t>-0.22</a:t>
                      </a:r>
                      <a:endParaRPr lang="en-US" altLang="zh-TW" sz="1400" b="0" i="0" u="none" strike="noStrike" dirty="0">
                        <a:solidFill>
                          <a:srgbClr val="000000"/>
                        </a:solidFill>
                        <a:effectLst/>
                        <a:latin typeface="Calibri" panose="020F0502020204030204" pitchFamily="34" charset="0"/>
                        <a:ea typeface="新細明體" panose="02020500000000000000" pitchFamily="18" charset="-12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7,000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82</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r h="301214">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08"/>
                  </a:ext>
                </a:extLst>
              </a:tr>
              <a:tr h="301214">
                <a:tc>
                  <a:txBody>
                    <a:bodyPr/>
                    <a:lstStyle/>
                    <a:p>
                      <a:pPr algn="l" fontAlgn="b"/>
                      <a:r>
                        <a:rPr lang="zh-TW" altLang="en-US" sz="1500" b="1" i="0" u="none" strike="noStrike" dirty="0">
                          <a:solidFill>
                            <a:schemeClr val="bg1"/>
                          </a:solidFill>
                          <a:effectLst/>
                          <a:latin typeface="Calibri" panose="020F0502020204030204" pitchFamily="34" charset="0"/>
                          <a:ea typeface="微軟正黑體" panose="020B0604030504040204" pitchFamily="34" charset="-120"/>
                          <a:cs typeface="Calibri" panose="020F0502020204030204" pitchFamily="34" charset="0"/>
                        </a:rPr>
                        <a:t>重要財務比率</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09"/>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毛利率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37</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0"/>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營業利益率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(33)</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(14)</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1"/>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營業費用率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69</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51</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2"/>
                  </a:ext>
                </a:extLst>
              </a:tr>
              <a:tr h="444708">
                <a:tc>
                  <a:txBody>
                    <a:bodyPr/>
                    <a:lstStyle/>
                    <a:p>
                      <a:pPr algn="l" fontAlgn="b"/>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淨利率</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(76)</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smtClean="0">
                          <a:solidFill>
                            <a:srgbClr val="000000"/>
                          </a:solidFill>
                          <a:effectLst/>
                          <a:latin typeface="Calibri" panose="020F0502020204030204" pitchFamily="34" charset="0"/>
                          <a:ea typeface="新細明體" panose="02020500000000000000" pitchFamily="18" charset="-120"/>
                          <a:cs typeface="+mn-cs"/>
                        </a:rPr>
                        <a:t>(40)</a:t>
                      </a:r>
                      <a:endPar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xmlns="" val="10013"/>
                  </a:ext>
                </a:extLst>
              </a:tr>
            </a:tbl>
          </a:graphicData>
        </a:graphic>
      </p:graphicFrame>
      <p:sp>
        <p:nvSpPr>
          <p:cNvPr id="3" name="投影片編號版面配置區 3">
            <a:extLst>
              <a:ext uri="{FF2B5EF4-FFF2-40B4-BE49-F238E27FC236}">
                <a16:creationId xmlns:a16="http://schemas.microsoft.com/office/drawing/2014/main" xmlns=""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a16="http://schemas.microsoft.com/office/drawing/2014/main" xmlns=""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a16="http://schemas.microsoft.com/office/drawing/2014/main" xmlns=""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rPr>
              <a:t>5</a:t>
            </a:r>
            <a:r>
              <a:rPr lang="zh-TW" altLang="en-US" b="1" dirty="0">
                <a:solidFill>
                  <a:srgbClr val="3C4444"/>
                </a:solidFill>
                <a:effectLst>
                  <a:outerShdw blurRad="38100" dist="38100" dir="2700000" algn="tl">
                    <a:srgbClr val="000000">
                      <a:alpha val="43137"/>
                    </a:srgbClr>
                  </a:outerShdw>
                </a:effectLst>
              </a:rPr>
              <a:t>年資產負債表</a:t>
            </a:r>
            <a:endParaRPr lang="zh-TW" altLang="en-US" dirty="0">
              <a:latin typeface="Microsoft YaHei" panose="020B0503020204020204" pitchFamily="34" charset="-122"/>
              <a:ea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3247599070"/>
              </p:ext>
            </p:extLst>
          </p:nvPr>
        </p:nvGraphicFramePr>
        <p:xfrm>
          <a:off x="335360" y="980728"/>
          <a:ext cx="11233247" cy="5652094"/>
        </p:xfrm>
        <a:graphic>
          <a:graphicData uri="http://schemas.openxmlformats.org/drawingml/2006/table">
            <a:tbl>
              <a:tblPr/>
              <a:tblGrid>
                <a:gridCol w="2777900">
                  <a:extLst>
                    <a:ext uri="{9D8B030D-6E8A-4147-A177-3AD203B41FA5}">
                      <a16:colId xmlns:a16="http://schemas.microsoft.com/office/drawing/2014/main" xmlns="" val="20000"/>
                    </a:ext>
                  </a:extLst>
                </a:gridCol>
                <a:gridCol w="826925">
                  <a:extLst>
                    <a:ext uri="{9D8B030D-6E8A-4147-A177-3AD203B41FA5}">
                      <a16:colId xmlns:a16="http://schemas.microsoft.com/office/drawing/2014/main" xmlns="" val="20003"/>
                    </a:ext>
                  </a:extLst>
                </a:gridCol>
                <a:gridCol w="826925">
                  <a:extLst>
                    <a:ext uri="{9D8B030D-6E8A-4147-A177-3AD203B41FA5}">
                      <a16:colId xmlns:a16="http://schemas.microsoft.com/office/drawing/2014/main" xmlns="" val="20004"/>
                    </a:ext>
                  </a:extLst>
                </a:gridCol>
                <a:gridCol w="826925">
                  <a:extLst>
                    <a:ext uri="{9D8B030D-6E8A-4147-A177-3AD203B41FA5}">
                      <a16:colId xmlns:a16="http://schemas.microsoft.com/office/drawing/2014/main" xmlns="" val="20005"/>
                    </a:ext>
                  </a:extLst>
                </a:gridCol>
                <a:gridCol w="826925">
                  <a:extLst>
                    <a:ext uri="{9D8B030D-6E8A-4147-A177-3AD203B41FA5}">
                      <a16:colId xmlns:a16="http://schemas.microsoft.com/office/drawing/2014/main" xmlns="" val="20006"/>
                    </a:ext>
                  </a:extLst>
                </a:gridCol>
                <a:gridCol w="907283">
                  <a:extLst>
                    <a:ext uri="{9D8B030D-6E8A-4147-A177-3AD203B41FA5}">
                      <a16:colId xmlns:a16="http://schemas.microsoft.com/office/drawing/2014/main" xmlns="" val="20008"/>
                    </a:ext>
                  </a:extLst>
                </a:gridCol>
                <a:gridCol w="831276">
                  <a:extLst>
                    <a:ext uri="{9D8B030D-6E8A-4147-A177-3AD203B41FA5}">
                      <a16:colId xmlns:a16="http://schemas.microsoft.com/office/drawing/2014/main" xmlns="" val="20010"/>
                    </a:ext>
                  </a:extLst>
                </a:gridCol>
                <a:gridCol w="852272">
                  <a:extLst>
                    <a:ext uri="{9D8B030D-6E8A-4147-A177-3AD203B41FA5}">
                      <a16:colId xmlns:a16="http://schemas.microsoft.com/office/drawing/2014/main" xmlns="" val="20011"/>
                    </a:ext>
                  </a:extLst>
                </a:gridCol>
                <a:gridCol w="852272">
                  <a:extLst>
                    <a:ext uri="{9D8B030D-6E8A-4147-A177-3AD203B41FA5}">
                      <a16:colId xmlns:a16="http://schemas.microsoft.com/office/drawing/2014/main" xmlns="" val="20012"/>
                    </a:ext>
                  </a:extLst>
                </a:gridCol>
                <a:gridCol w="852272">
                  <a:extLst>
                    <a:ext uri="{9D8B030D-6E8A-4147-A177-3AD203B41FA5}">
                      <a16:colId xmlns:a16="http://schemas.microsoft.com/office/drawing/2014/main" xmlns="" val="1617308606"/>
                    </a:ext>
                  </a:extLst>
                </a:gridCol>
                <a:gridCol w="852272">
                  <a:extLst>
                    <a:ext uri="{9D8B030D-6E8A-4147-A177-3AD203B41FA5}">
                      <a16:colId xmlns:a16="http://schemas.microsoft.com/office/drawing/2014/main" xmlns="" val="20013"/>
                    </a:ext>
                  </a:extLst>
                </a:gridCol>
              </a:tblGrid>
              <a:tr h="245170">
                <a:tc rowSpan="2">
                  <a:txBody>
                    <a:bodyPr/>
                    <a:lstStyle/>
                    <a:p>
                      <a:pPr algn="l" fontAlgn="ctr"/>
                      <a:r>
                        <a:rPr lang="zh-TW" altLang="en-US" sz="1400" b="1" dirty="0">
                          <a:solidFill>
                            <a:schemeClr val="bg1"/>
                          </a:solidFill>
                          <a:latin typeface="Calibri" panose="020F0502020204030204" pitchFamily="34" charset="0"/>
                          <a:ea typeface="+mj-ea"/>
                          <a:cs typeface="Calibri" panose="020F0502020204030204" pitchFamily="34" charset="0"/>
                        </a:rPr>
                        <a:t>新台幣</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zh-TW" altLang="en-US" sz="1400" b="1" dirty="0">
                          <a:solidFill>
                            <a:schemeClr val="bg1"/>
                          </a:solidFill>
                          <a:latin typeface="Calibri" panose="020F0502020204030204" pitchFamily="34" charset="0"/>
                          <a:ea typeface="+mj-ea"/>
                          <a:cs typeface="Calibri" panose="020F0502020204030204" pitchFamily="34" charset="0"/>
                        </a:rPr>
                        <a:t>百萬</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2023</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2024</a:t>
                      </a: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gridSpan="5">
                  <a:txBody>
                    <a:bodyPr/>
                    <a:lstStyle/>
                    <a:p>
                      <a:pPr algn="ctr" fontAlgn="b"/>
                      <a:r>
                        <a:rPr lang="zh-TW" altLang="en-US" sz="1400" b="1" dirty="0">
                          <a:solidFill>
                            <a:schemeClr val="bg1"/>
                          </a:solidFill>
                          <a:latin typeface="Calibri" panose="020F0502020204030204" pitchFamily="34" charset="0"/>
                          <a:cs typeface="Calibri" panose="020F0502020204030204" pitchFamily="34" charset="0"/>
                        </a:rPr>
                        <a:t>年成長</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xmlns=""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2024</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xmlns="" val="10001"/>
                  </a:ext>
                </a:extLst>
              </a:tr>
              <a:tr h="436215">
                <a:tc>
                  <a:txBody>
                    <a:bodyPr/>
                    <a:lstStyle/>
                    <a:p>
                      <a:pPr algn="l" fontAlgn="b"/>
                      <a:r>
                        <a:rPr lang="zh-TW" altLang="en-US" sz="1400" dirty="0">
                          <a:latin typeface="Calibri" panose="020F0502020204030204" pitchFamily="34" charset="0"/>
                          <a:ea typeface="+mj-ea"/>
                          <a:cs typeface="Calibri" panose="020F0502020204030204" pitchFamily="34" charset="0"/>
                        </a:rPr>
                        <a:t>總資產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21,580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21,380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(1)</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2"/>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現金及約當現金</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151</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55</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(64)</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3"/>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應收帳款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(12)</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4"/>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存貨</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964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1,024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6</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5"/>
                  </a:ext>
                </a:extLst>
              </a:tr>
              <a:tr h="341139">
                <a:tc>
                  <a:txBody>
                    <a:bodyPr/>
                    <a:lstStyle/>
                    <a:p>
                      <a:pPr algn="l" fontAlgn="b"/>
                      <a:r>
                        <a:rPr lang="zh-TW" altLang="en-US" sz="1400" dirty="0">
                          <a:latin typeface="Calibri" panose="020F0502020204030204" pitchFamily="34" charset="0"/>
                          <a:ea typeface="+mj-ea"/>
                          <a:cs typeface="Calibri" panose="020F0502020204030204" pitchFamily="34" charset="0"/>
                        </a:rPr>
                        <a:t>固定資產</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6,226</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6,103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(2)</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6"/>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負債總額</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8,875</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8,846</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(0.3) </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7"/>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銀行貸款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5,188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5,099</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(2)</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08"/>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應付帳款</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smtClean="0">
                          <a:solidFill>
                            <a:srgbClr val="000000"/>
                          </a:solidFill>
                          <a:effectLst/>
                          <a:latin typeface="Calibri"/>
                        </a:rPr>
                        <a:t>(23)</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9"/>
                  </a:ext>
                </a:extLst>
              </a:tr>
              <a:tr h="353222">
                <a:tc>
                  <a:txBody>
                    <a:bodyPr/>
                    <a:lstStyle/>
                    <a:p>
                      <a:pPr algn="l" fontAlgn="b"/>
                      <a:r>
                        <a:rPr lang="zh-TW" altLang="en-US" sz="1400" dirty="0">
                          <a:latin typeface="Calibri" panose="020F0502020204030204" pitchFamily="34" charset="0"/>
                          <a:ea typeface="+mj-ea"/>
                          <a:cs typeface="Calibri" panose="020F0502020204030204" pitchFamily="34" charset="0"/>
                        </a:rPr>
                        <a:t>股東權益</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12,705</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smtClean="0">
                          <a:latin typeface="Calibri" panose="020F0502020204030204" pitchFamily="34" charset="0"/>
                          <a:ea typeface="Calibri" panose="020F0502020204030204" pitchFamily="34" charset="0"/>
                          <a:cs typeface="Calibri" panose="020F0502020204030204" pitchFamily="34" charset="0"/>
                        </a:rPr>
                        <a:t>12,534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smtClean="0">
                          <a:solidFill>
                            <a:srgbClr val="000000"/>
                          </a:solidFill>
                          <a:effectLst/>
                          <a:latin typeface="Calibri"/>
                        </a:rPr>
                        <a:t>(1.3)</a:t>
                      </a:r>
                      <a:endParaRPr lang="en-US" altLang="zh-TW" sz="1400" b="0" i="0" u="none" strike="noStrike" dirty="0">
                        <a:solidFill>
                          <a:srgbClr val="000000"/>
                        </a:solidFill>
                        <a:effectLst/>
                        <a:latin typeface="Calibri"/>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xmlns=""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xmlns="" val="10011"/>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應收帳款天期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32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27</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2"/>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存貨天期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1,460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1,352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3"/>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應付帳款天期</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20</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16</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4"/>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權益報酬率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(2.2)</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(1.4)</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5"/>
                  </a:ext>
                </a:extLst>
              </a:tr>
              <a:tr h="282577">
                <a:tc>
                  <a:txBody>
                    <a:bodyPr/>
                    <a:lstStyle/>
                    <a:p>
                      <a:pPr algn="l" fontAlgn="b"/>
                      <a:r>
                        <a:rPr lang="zh-TW" altLang="en-US" sz="1400" dirty="0">
                          <a:latin typeface="Calibri" panose="020F0502020204030204" pitchFamily="34" charset="0"/>
                          <a:ea typeface="+mj-ea"/>
                          <a:cs typeface="Calibri" panose="020F0502020204030204" pitchFamily="34" charset="0"/>
                        </a:rPr>
                        <a:t>資產報酬率</a:t>
                      </a:r>
                      <a:r>
                        <a:rPr lang="en-US" sz="1400" dirty="0">
                          <a:latin typeface="Calibri" panose="020F0502020204030204" pitchFamily="34" charset="0"/>
                          <a:ea typeface="Calibri" panose="020F0502020204030204" pitchFamily="34" charset="0"/>
                          <a:cs typeface="Calibri" panose="020F0502020204030204" pitchFamily="34" charset="0"/>
                        </a:rPr>
                        <a:t> (%)</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(0.8)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smtClean="0">
                          <a:latin typeface="Calibri" panose="020F0502020204030204" pitchFamily="34" charset="0"/>
                          <a:ea typeface="Calibri" panose="020F0502020204030204" pitchFamily="34" charset="0"/>
                          <a:cs typeface="Calibri" panose="020F0502020204030204" pitchFamily="34" charset="0"/>
                        </a:rPr>
                        <a:t>(0.3)</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xmlns="" val="10016"/>
                  </a:ext>
                </a:extLst>
              </a:tr>
            </a:tbl>
          </a:graphicData>
        </a:graphic>
      </p:graphicFrame>
      <p:sp>
        <p:nvSpPr>
          <p:cNvPr id="3" name="投影片編號版面配置區 3">
            <a:extLst>
              <a:ext uri="{FF2B5EF4-FFF2-40B4-BE49-F238E27FC236}">
                <a16:creationId xmlns:a16="http://schemas.microsoft.com/office/drawing/2014/main" xmlns=""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a16="http://schemas.microsoft.com/office/drawing/2014/main" xmlns=""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a16="http://schemas.microsoft.com/office/drawing/2014/main" xmlns=""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fld id="{E7AD4EBB-4127-4CA3-968A-4AF5F2E4D2D5}" type="slidenum">
              <a:rPr lang="en-US" altLang="zh-TW" smtClean="0"/>
              <a:pPr/>
              <a:t>25</a:t>
            </a:fld>
            <a:endParaRPr lang="en-US" altLang="zh-TW"/>
          </a:p>
        </p:txBody>
      </p:sp>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6421"/>
            <a:ext cx="12192000" cy="6851579"/>
          </a:xfrm>
          <a:prstGeom prst="rect">
            <a:avLst/>
          </a:prstGeom>
          <a:noFill/>
          <a:ln w="9525">
            <a:noFill/>
            <a:miter lim="800000"/>
            <a:headEnd/>
            <a:tailEnd/>
          </a:ln>
        </p:spPr>
      </p:pic>
      <p:sp>
        <p:nvSpPr>
          <p:cNvPr id="5" name="文字方塊 4">
            <a:extLst>
              <a:ext uri="{FF2B5EF4-FFF2-40B4-BE49-F238E27FC236}">
                <a16:creationId xmlns:a16="http://schemas.microsoft.com/office/drawing/2014/main" xmlns="" id="{E2887462-AB97-46B9-B800-5FE11D20B4D5}"/>
              </a:ext>
            </a:extLst>
          </p:cNvPr>
          <p:cNvSpPr txBox="1"/>
          <p:nvPr/>
        </p:nvSpPr>
        <p:spPr>
          <a:xfrm>
            <a:off x="4603911" y="4314857"/>
            <a:ext cx="5457333" cy="2543143"/>
          </a:xfrm>
          <a:prstGeom prst="rect">
            <a:avLst/>
          </a:prstGeom>
          <a:noFill/>
        </p:spPr>
        <p:txBody>
          <a:bodyPr wrap="square" lIns="80147" tIns="40074" rIns="80147" bIns="40074" rtlCol="0">
            <a:spAutoFit/>
          </a:bodyPr>
          <a:lstStyle/>
          <a:p>
            <a:pPr algn="ctr"/>
            <a:r>
              <a:rPr lang="en-US" altLang="zh-TW" sz="8000" dirty="0">
                <a:solidFill>
                  <a:schemeClr val="bg1"/>
                </a:solidFill>
                <a:latin typeface="Candara Light" panose="020E0502030303020204" pitchFamily="34" charset="0"/>
              </a:rPr>
              <a:t>THANK</a:t>
            </a:r>
          </a:p>
          <a:p>
            <a:pPr algn="ctr"/>
            <a:r>
              <a:rPr lang="en-US" altLang="zh-TW" sz="8000" dirty="0">
                <a:solidFill>
                  <a:schemeClr val="bg1"/>
                </a:solidFill>
                <a:latin typeface="Candara Light" panose="020E0502030303020204" pitchFamily="34" charset="0"/>
              </a:rPr>
              <a:t>YOU</a:t>
            </a:r>
          </a:p>
        </p:txBody>
      </p:sp>
      <p:sp>
        <p:nvSpPr>
          <p:cNvPr id="3" name="Rectangle 2">
            <a:extLst>
              <a:ext uri="{FF2B5EF4-FFF2-40B4-BE49-F238E27FC236}">
                <a16:creationId xmlns:a16="http://schemas.microsoft.com/office/drawing/2014/main" xmlns="" id="{C148E68E-91B8-B21A-EE33-515A42CEF9FA}"/>
              </a:ext>
            </a:extLst>
          </p:cNvPr>
          <p:cNvSpPr/>
          <p:nvPr/>
        </p:nvSpPr>
        <p:spPr>
          <a:xfrm>
            <a:off x="1080" y="6420"/>
            <a:ext cx="4583831" cy="6821790"/>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8" name="TextBox 7">
            <a:extLst>
              <a:ext uri="{FF2B5EF4-FFF2-40B4-BE49-F238E27FC236}">
                <a16:creationId xmlns:a16="http://schemas.microsoft.com/office/drawing/2014/main" xmlns="" id="{D060923A-32FB-EF7C-4A42-3E526D6D0B5D}"/>
              </a:ext>
            </a:extLst>
          </p:cNvPr>
          <p:cNvSpPr txBox="1"/>
          <p:nvPr/>
        </p:nvSpPr>
        <p:spPr>
          <a:xfrm>
            <a:off x="379542" y="4522131"/>
            <a:ext cx="3773323" cy="880618"/>
          </a:xfrm>
          <a:prstGeom prst="rect">
            <a:avLst/>
          </a:prstGeom>
          <a:noFill/>
        </p:spPr>
        <p:txBody>
          <a:bodyPr wrap="square" rtlCol="0">
            <a:spAutoFit/>
          </a:bodyPr>
          <a:lstStyle/>
          <a:p>
            <a:pPr algn="ctr"/>
            <a:r>
              <a:rPr lang="zh-TW" altLang="en-US" sz="2400" dirty="0">
                <a:solidFill>
                  <a:schemeClr val="bg1"/>
                </a:solidFill>
                <a:latin typeface="微軟正黑體" panose="020B0604030504040204" pitchFamily="34" charset="-120"/>
                <a:ea typeface="微軟正黑體" panose="020B0604030504040204" pitchFamily="34" charset="-120"/>
              </a:rPr>
              <a:t>新竹縣湖口鄉中華路</a:t>
            </a:r>
            <a:r>
              <a:rPr lang="en-US" altLang="zh-TW" sz="2400" dirty="0">
                <a:solidFill>
                  <a:schemeClr val="bg1"/>
                </a:solidFill>
                <a:latin typeface="微軟正黑體" panose="020B0604030504040204" pitchFamily="34" charset="-120"/>
                <a:ea typeface="微軟正黑體" panose="020B0604030504040204" pitchFamily="34" charset="-120"/>
              </a:rPr>
              <a:t>3</a:t>
            </a:r>
            <a:r>
              <a:rPr lang="zh-TW" altLang="en-US" sz="2400" dirty="0">
                <a:solidFill>
                  <a:schemeClr val="bg1"/>
                </a:solidFill>
                <a:latin typeface="微軟正黑體" panose="020B0604030504040204" pitchFamily="34" charset="-120"/>
                <a:ea typeface="微軟正黑體" panose="020B0604030504040204" pitchFamily="34" charset="-120"/>
              </a:rPr>
              <a:t>號</a:t>
            </a:r>
            <a:r>
              <a:rPr lang="en-US" altLang="zh-CN" sz="2400" dirty="0">
                <a:solidFill>
                  <a:schemeClr val="bg1"/>
                </a:solidFill>
                <a:latin typeface="微軟正黑體" panose="020B0604030504040204" pitchFamily="34" charset="-120"/>
                <a:ea typeface="微軟正黑體" panose="020B0604030504040204" pitchFamily="34" charset="-120"/>
              </a:rPr>
              <a:t>+886-3-6591188</a:t>
            </a:r>
          </a:p>
          <a:p>
            <a:pPr algn="ctr"/>
            <a:r>
              <a:rPr lang="en-US" altLang="zh-TW" sz="2400" dirty="0">
                <a:solidFill>
                  <a:schemeClr val="bg1"/>
                </a:solidFill>
                <a:latin typeface="微軟正黑體" panose="020B0604030504040204" pitchFamily="34" charset="-120"/>
                <a:ea typeface="微軟正黑體" panose="020B0604030504040204" pitchFamily="34" charset="-120"/>
                <a:hlinkClick r:id="rId4">
                  <a:extLst>
                    <a:ext uri="{A12FA001-AC4F-418D-AE19-62706E023703}">
                      <ahyp:hlinkClr xmlns="" xmlns:ahyp="http://schemas.microsoft.com/office/drawing/2018/hyperlinkcolor" val="tx"/>
                    </a:ext>
                  </a:extLst>
                </a:hlinkClick>
              </a:rPr>
              <a:t>www.ttch.com.tw</a:t>
            </a:r>
            <a:endParaRPr lang="en-US" altLang="zh-TW" sz="2400" dirty="0">
              <a:solidFill>
                <a:schemeClr val="bg1"/>
              </a:solidFill>
              <a:latin typeface="微軟正黑體" panose="020B0604030504040204" pitchFamily="34" charset="-120"/>
              <a:ea typeface="微軟正黑體" panose="020B0604030504040204" pitchFamily="34" charset="-120"/>
            </a:endParaRPr>
          </a:p>
        </p:txBody>
      </p:sp>
      <p:pic>
        <p:nvPicPr>
          <p:cNvPr id="15" name="Picture 14" descr="A logo with green leaves and text&#10;&#10;Description automatically generated">
            <a:extLst>
              <a:ext uri="{FF2B5EF4-FFF2-40B4-BE49-F238E27FC236}">
                <a16:creationId xmlns:a16="http://schemas.microsoft.com/office/drawing/2014/main" xmlns="" id="{19E27198-0FCE-3289-DB5D-BAD252422FF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201" y="595990"/>
            <a:ext cx="3225588" cy="2849188"/>
          </a:xfrm>
          <a:prstGeom prst="rect">
            <a:avLst/>
          </a:prstGeom>
        </p:spPr>
      </p:pic>
    </p:spTree>
    <p:extLst>
      <p:ext uri="{BB962C8B-B14F-4D97-AF65-F5344CB8AC3E}">
        <p14:creationId xmlns:p14="http://schemas.microsoft.com/office/powerpoint/2010/main" val="340741672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171873</TotalTime>
  <Words>2627</Words>
  <Application>Microsoft Office PowerPoint</Application>
  <PresentationFormat>寬螢幕</PresentationFormat>
  <Paragraphs>606</Paragraphs>
  <Slides>25</Slides>
  <Notes>15</Notes>
  <HiddenSlides>0</HiddenSlides>
  <MMClips>0</MMClips>
  <ScaleCrop>false</ScaleCrop>
  <HeadingPairs>
    <vt:vector size="6" baseType="variant">
      <vt:variant>
        <vt:lpstr>使用字型</vt:lpstr>
      </vt:variant>
      <vt:variant>
        <vt:i4>14</vt:i4>
      </vt:variant>
      <vt:variant>
        <vt:lpstr>佈景主題</vt:lpstr>
      </vt:variant>
      <vt:variant>
        <vt:i4>3</vt:i4>
      </vt:variant>
      <vt:variant>
        <vt:lpstr>投影片標題</vt:lpstr>
      </vt:variant>
      <vt:variant>
        <vt:i4>25</vt:i4>
      </vt:variant>
    </vt:vector>
  </HeadingPairs>
  <TitlesOfParts>
    <vt:vector size="42" baseType="lpstr">
      <vt:lpstr>Abadi</vt:lpstr>
      <vt:lpstr>Candara Light</vt:lpstr>
      <vt:lpstr>Microsoft JhengHei Light</vt:lpstr>
      <vt:lpstr>Microsoft YaHei</vt:lpstr>
      <vt:lpstr>Microsoft YaHei Light</vt:lpstr>
      <vt:lpstr>宋体</vt:lpstr>
      <vt:lpstr>微軟正黑體</vt:lpstr>
      <vt:lpstr>微軟正黑體</vt:lpstr>
      <vt:lpstr>新細明體</vt:lpstr>
      <vt:lpstr>Arial</vt:lpstr>
      <vt:lpstr>Arial Black</vt:lpstr>
      <vt:lpstr>Calibri</vt:lpstr>
      <vt:lpstr>Courier New</vt:lpstr>
      <vt:lpstr>Wingdings</vt:lpstr>
      <vt:lpstr>Office 佈景主題</vt:lpstr>
      <vt:lpstr>1_Office 佈景主題</vt:lpstr>
      <vt:lpstr>2_Office 佈景主題</vt:lpstr>
      <vt:lpstr>PowerPoint 簡報</vt:lpstr>
      <vt:lpstr>Disclaimer</vt:lpstr>
      <vt:lpstr>PowerPoint 簡報</vt:lpstr>
      <vt:lpstr>優秀的領導者–吳清源董事長 </vt:lpstr>
      <vt:lpstr>台灣農林發展策略</vt:lpstr>
      <vt:lpstr>PowerPoint 簡報</vt:lpstr>
      <vt:lpstr>維持台灣第一的品質與產量</vt:lpstr>
      <vt:lpstr>台灣第一的智慧茶園 – 老埤農場</vt:lpstr>
      <vt:lpstr>PowerPoint 簡報</vt:lpstr>
      <vt:lpstr>觀光休閒事業</vt:lpstr>
      <vt:lpstr>PowerPoint 簡報</vt:lpstr>
      <vt:lpstr>提升利潤率</vt:lpstr>
      <vt:lpstr>PowerPoint 簡報</vt:lpstr>
      <vt:lpstr>土地開發 [大型開發項目]</vt:lpstr>
      <vt:lpstr>土地開發-大型開發項目未來發展方向</vt:lpstr>
      <vt:lpstr>土地開發-休閒事業未來發展方向</vt:lpstr>
      <vt:lpstr>台灣農林 ESG</vt:lpstr>
      <vt:lpstr>ESG -資源節省及保育</vt:lpstr>
      <vt:lpstr>國際認可的ESG表現</vt:lpstr>
      <vt:lpstr>鹿篙咖啡莊園獲得永續示範莊園獎</vt:lpstr>
      <vt:lpstr>PowerPoint 簡報</vt:lpstr>
      <vt:lpstr>5年損益表</vt:lpstr>
      <vt:lpstr>5年資產負債表</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461</cp:revision>
  <cp:lastPrinted>2023-11-15T03:54:47Z</cp:lastPrinted>
  <dcterms:created xsi:type="dcterms:W3CDTF">2020-12-01T07:00:35Z</dcterms:created>
  <dcterms:modified xsi:type="dcterms:W3CDTF">2025-04-25T07:05:56Z</dcterms:modified>
</cp:coreProperties>
</file>