
<file path=[Content_Types].xml><?xml version="1.0" encoding="utf-8"?>
<Types xmlns="http://schemas.openxmlformats.org/package/2006/content-types">
  <Default Extension="png" ContentType="image/png"/>
  <Default Extension="svg" ContentType="image/svg+xml"/>
  <Default Extension="emf" ContentType="image/x-emf"/>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1" r:id="rId2"/>
    <p:sldMasterId id="2147483674" r:id="rId3"/>
  </p:sldMasterIdLst>
  <p:notesMasterIdLst>
    <p:notesMasterId r:id="rId29"/>
  </p:notesMasterIdLst>
  <p:handoutMasterIdLst>
    <p:handoutMasterId r:id="rId30"/>
  </p:handoutMasterIdLst>
  <p:sldIdLst>
    <p:sldId id="382" r:id="rId4"/>
    <p:sldId id="303" r:id="rId5"/>
    <p:sldId id="276" r:id="rId6"/>
    <p:sldId id="383" r:id="rId7"/>
    <p:sldId id="384" r:id="rId8"/>
    <p:sldId id="385" r:id="rId9"/>
    <p:sldId id="386" r:id="rId10"/>
    <p:sldId id="387" r:id="rId11"/>
    <p:sldId id="388" r:id="rId12"/>
    <p:sldId id="389" r:id="rId13"/>
    <p:sldId id="396" r:id="rId14"/>
    <p:sldId id="355" r:id="rId15"/>
    <p:sldId id="391" r:id="rId16"/>
    <p:sldId id="366" r:id="rId17"/>
    <p:sldId id="397" r:id="rId18"/>
    <p:sldId id="377" r:id="rId19"/>
    <p:sldId id="379" r:id="rId20"/>
    <p:sldId id="392" r:id="rId21"/>
    <p:sldId id="393" r:id="rId22"/>
    <p:sldId id="381" r:id="rId23"/>
    <p:sldId id="395" r:id="rId24"/>
    <p:sldId id="360" r:id="rId25"/>
    <p:sldId id="361" r:id="rId26"/>
    <p:sldId id="342" r:id="rId27"/>
    <p:sldId id="394" r:id="rId28"/>
  </p:sldIdLst>
  <p:sldSz cx="12192000" cy="6858000"/>
  <p:notesSz cx="6797675" cy="9926638"/>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19D85"/>
    <a:srgbClr val="0000FF"/>
    <a:srgbClr val="B3CC82"/>
    <a:srgbClr val="97B953"/>
    <a:srgbClr val="C3D89C"/>
    <a:srgbClr val="9BBB59"/>
    <a:srgbClr val="33CC33"/>
    <a:srgbClr val="66FF66"/>
    <a:srgbClr val="595959"/>
    <a:srgbClr val="6A5F4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FF5F0F5-FBFA-4C85-8104-A30AA925CC3F}" v="17" dt="2025-04-23T06:16:52.678"/>
  </p1510:revLst>
</p1510:revInfo>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中等深淺樣式 2 - 輔色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9DCAF9ED-07DC-4A11-8D7F-57B35C25682E}" styleName="Medium Style 1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2278" autoAdjust="0"/>
    <p:restoredTop sz="91363" autoAdjust="0"/>
  </p:normalViewPr>
  <p:slideViewPr>
    <p:cSldViewPr>
      <p:cViewPr varScale="1">
        <p:scale>
          <a:sx n="47" d="100"/>
          <a:sy n="47" d="100"/>
        </p:scale>
        <p:origin x="77" y="68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tableStyles" Target="tableStyle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viewProps" Target="view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microsoft.com/office/2015/10/relationships/revisionInfo" Target="revisionInfo.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presProps" Target="pres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handoutMaster" Target="handoutMasters/handoutMaster1.xml"/><Relationship Id="rId35"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erry Huang" userId="3e31f0f67de36803" providerId="LiveId" clId="{BFF5F0F5-FBFA-4C85-8104-A30AA925CC3F}"/>
    <pc:docChg chg="undo redo custSel addSld delSld modSld modMainMaster">
      <pc:chgData name="Jerry Huang" userId="3e31f0f67de36803" providerId="LiveId" clId="{BFF5F0F5-FBFA-4C85-8104-A30AA925CC3F}" dt="2025-04-23T06:57:15.777" v="741" actId="20577"/>
      <pc:docMkLst>
        <pc:docMk/>
      </pc:docMkLst>
      <pc:sldChg chg="delSp modSp mod">
        <pc:chgData name="Jerry Huang" userId="3e31f0f67de36803" providerId="LiveId" clId="{BFF5F0F5-FBFA-4C85-8104-A30AA925CC3F}" dt="2025-04-23T06:41:07.140" v="711" actId="478"/>
        <pc:sldMkLst>
          <pc:docMk/>
          <pc:sldMk cId="3420248714" sldId="276"/>
        </pc:sldMkLst>
        <pc:spChg chg="mod">
          <ac:chgData name="Jerry Huang" userId="3e31f0f67de36803" providerId="LiveId" clId="{BFF5F0F5-FBFA-4C85-8104-A30AA925CC3F}" dt="2025-04-22T02:39:32.587" v="76" actId="20577"/>
          <ac:spMkLst>
            <pc:docMk/>
            <pc:sldMk cId="3420248714" sldId="276"/>
            <ac:spMk id="5" creationId="{E94FB1CF-CE4E-7BF0-7420-E98B33878672}"/>
          </ac:spMkLst>
        </pc:spChg>
        <pc:picChg chg="del">
          <ac:chgData name="Jerry Huang" userId="3e31f0f67de36803" providerId="LiveId" clId="{BFF5F0F5-FBFA-4C85-8104-A30AA925CC3F}" dt="2025-04-23T06:41:07.140" v="711" actId="478"/>
          <ac:picMkLst>
            <pc:docMk/>
            <pc:sldMk cId="3420248714" sldId="276"/>
            <ac:picMk id="21" creationId="{7B50E670-E801-37E4-BD1C-A96E29F572FB}"/>
          </ac:picMkLst>
        </pc:picChg>
      </pc:sldChg>
      <pc:sldChg chg="add del setBg">
        <pc:chgData name="Jerry Huang" userId="3e31f0f67de36803" providerId="LiveId" clId="{BFF5F0F5-FBFA-4C85-8104-A30AA925CC3F}" dt="2025-04-22T02:45:37.766" v="86" actId="47"/>
        <pc:sldMkLst>
          <pc:docMk/>
          <pc:sldMk cId="537845176" sldId="350"/>
        </pc:sldMkLst>
      </pc:sldChg>
      <pc:sldChg chg="modSp">
        <pc:chgData name="Jerry Huang" userId="3e31f0f67de36803" providerId="LiveId" clId="{BFF5F0F5-FBFA-4C85-8104-A30AA925CC3F}" dt="2025-04-22T02:53:35.391" v="102"/>
        <pc:sldMkLst>
          <pc:docMk/>
          <pc:sldMk cId="2742624342" sldId="355"/>
        </pc:sldMkLst>
        <pc:graphicFrameChg chg="mod">
          <ac:chgData name="Jerry Huang" userId="3e31f0f67de36803" providerId="LiveId" clId="{BFF5F0F5-FBFA-4C85-8104-A30AA925CC3F}" dt="2025-04-22T02:53:35.391" v="102"/>
          <ac:graphicFrameMkLst>
            <pc:docMk/>
            <pc:sldMk cId="2742624342" sldId="355"/>
            <ac:graphicFrameMk id="4" creationId="{00000000-0000-0000-0000-000000000000}"/>
          </ac:graphicFrameMkLst>
        </pc:graphicFrameChg>
      </pc:sldChg>
      <pc:sldChg chg="modSp mod">
        <pc:chgData name="Jerry Huang" userId="3e31f0f67de36803" providerId="LiveId" clId="{BFF5F0F5-FBFA-4C85-8104-A30AA925CC3F}" dt="2025-04-22T03:29:59.754" v="263"/>
        <pc:sldMkLst>
          <pc:docMk/>
          <pc:sldMk cId="2871130610" sldId="360"/>
        </pc:sldMkLst>
        <pc:graphicFrameChg chg="mod modGraphic">
          <ac:chgData name="Jerry Huang" userId="3e31f0f67de36803" providerId="LiveId" clId="{BFF5F0F5-FBFA-4C85-8104-A30AA925CC3F}" dt="2025-04-22T03:29:59.754" v="263"/>
          <ac:graphicFrameMkLst>
            <pc:docMk/>
            <pc:sldMk cId="2871130610" sldId="360"/>
            <ac:graphicFrameMk id="4" creationId="{00000000-0000-0000-0000-000000000000}"/>
          </ac:graphicFrameMkLst>
        </pc:graphicFrameChg>
      </pc:sldChg>
      <pc:sldChg chg="modSp mod">
        <pc:chgData name="Jerry Huang" userId="3e31f0f67de36803" providerId="LiveId" clId="{BFF5F0F5-FBFA-4C85-8104-A30AA925CC3F}" dt="2025-04-22T03:31:25.531" v="279" actId="20577"/>
        <pc:sldMkLst>
          <pc:docMk/>
          <pc:sldMk cId="2817743028" sldId="361"/>
        </pc:sldMkLst>
        <pc:graphicFrameChg chg="mod modGraphic">
          <ac:chgData name="Jerry Huang" userId="3e31f0f67de36803" providerId="LiveId" clId="{BFF5F0F5-FBFA-4C85-8104-A30AA925CC3F}" dt="2025-04-22T03:31:25.531" v="279" actId="20577"/>
          <ac:graphicFrameMkLst>
            <pc:docMk/>
            <pc:sldMk cId="2817743028" sldId="361"/>
            <ac:graphicFrameMk id="4" creationId="{00000000-0000-0000-0000-000000000000}"/>
          </ac:graphicFrameMkLst>
        </pc:graphicFrameChg>
      </pc:sldChg>
      <pc:sldChg chg="modSp mod">
        <pc:chgData name="Jerry Huang" userId="3e31f0f67de36803" providerId="LiveId" clId="{BFF5F0F5-FBFA-4C85-8104-A30AA925CC3F}" dt="2025-04-23T06:04:37.948" v="557" actId="20577"/>
        <pc:sldMkLst>
          <pc:docMk/>
          <pc:sldMk cId="3650216578" sldId="366"/>
        </pc:sldMkLst>
        <pc:spChg chg="mod">
          <ac:chgData name="Jerry Huang" userId="3e31f0f67de36803" providerId="LiveId" clId="{BFF5F0F5-FBFA-4C85-8104-A30AA925CC3F}" dt="2025-04-23T06:00:40.870" v="518" actId="20577"/>
          <ac:spMkLst>
            <pc:docMk/>
            <pc:sldMk cId="3650216578" sldId="366"/>
            <ac:spMk id="89" creationId="{EEFA3C6B-F4D0-9C1D-9251-AE8CA0E801E2}"/>
          </ac:spMkLst>
        </pc:spChg>
        <pc:spChg chg="mod">
          <ac:chgData name="Jerry Huang" userId="3e31f0f67de36803" providerId="LiveId" clId="{BFF5F0F5-FBFA-4C85-8104-A30AA925CC3F}" dt="2025-04-23T06:04:37.948" v="557" actId="20577"/>
          <ac:spMkLst>
            <pc:docMk/>
            <pc:sldMk cId="3650216578" sldId="366"/>
            <ac:spMk id="95" creationId="{029FA865-F6E1-B347-9CE6-D84A6E14EA6B}"/>
          </ac:spMkLst>
        </pc:spChg>
        <pc:spChg chg="mod">
          <ac:chgData name="Jerry Huang" userId="3e31f0f67de36803" providerId="LiveId" clId="{BFF5F0F5-FBFA-4C85-8104-A30AA925CC3F}" dt="2025-04-22T03:16:24.248" v="186" actId="20577"/>
          <ac:spMkLst>
            <pc:docMk/>
            <pc:sldMk cId="3650216578" sldId="366"/>
            <ac:spMk id="103" creationId="{AE0B1384-1C9B-A344-6CD6-01CBA269FD91}"/>
          </ac:spMkLst>
        </pc:spChg>
        <pc:spChg chg="mod">
          <ac:chgData name="Jerry Huang" userId="3e31f0f67de36803" providerId="LiveId" clId="{BFF5F0F5-FBFA-4C85-8104-A30AA925CC3F}" dt="2025-04-22T02:56:05.894" v="178" actId="1037"/>
          <ac:spMkLst>
            <pc:docMk/>
            <pc:sldMk cId="3650216578" sldId="366"/>
            <ac:spMk id="115" creationId="{DD139E06-6659-2C86-97D9-22BE9678D165}"/>
          </ac:spMkLst>
        </pc:spChg>
        <pc:spChg chg="mod">
          <ac:chgData name="Jerry Huang" userId="3e31f0f67de36803" providerId="LiveId" clId="{BFF5F0F5-FBFA-4C85-8104-A30AA925CC3F}" dt="2025-04-22T02:56:05.894" v="178" actId="1037"/>
          <ac:spMkLst>
            <pc:docMk/>
            <pc:sldMk cId="3650216578" sldId="366"/>
            <ac:spMk id="122" creationId="{26B00B52-E6A3-226A-4347-BBDB78CF7D61}"/>
          </ac:spMkLst>
        </pc:spChg>
      </pc:sldChg>
      <pc:sldChg chg="del">
        <pc:chgData name="Jerry Huang" userId="3e31f0f67de36803" providerId="LiveId" clId="{BFF5F0F5-FBFA-4C85-8104-A30AA925CC3F}" dt="2025-04-23T06:14:15.331" v="691" actId="47"/>
        <pc:sldMkLst>
          <pc:docMk/>
          <pc:sldMk cId="3965148423" sldId="367"/>
        </pc:sldMkLst>
      </pc:sldChg>
      <pc:sldChg chg="modSp mod">
        <pc:chgData name="Jerry Huang" userId="3e31f0f67de36803" providerId="LiveId" clId="{BFF5F0F5-FBFA-4C85-8104-A30AA925CC3F}" dt="2025-04-23T06:14:55.024" v="702" actId="1035"/>
        <pc:sldMkLst>
          <pc:docMk/>
          <pc:sldMk cId="863773911" sldId="377"/>
        </pc:sldMkLst>
        <pc:spChg chg="mod">
          <ac:chgData name="Jerry Huang" userId="3e31f0f67de36803" providerId="LiveId" clId="{BFF5F0F5-FBFA-4C85-8104-A30AA925CC3F}" dt="2025-04-23T06:14:55.024" v="702" actId="1035"/>
          <ac:spMkLst>
            <pc:docMk/>
            <pc:sldMk cId="863773911" sldId="377"/>
            <ac:spMk id="6" creationId="{48ED456D-3291-CF1A-F871-08B592150DE5}"/>
          </ac:spMkLst>
        </pc:spChg>
        <pc:grpChg chg="mod">
          <ac:chgData name="Jerry Huang" userId="3e31f0f67de36803" providerId="LiveId" clId="{BFF5F0F5-FBFA-4C85-8104-A30AA925CC3F}" dt="2025-04-23T06:14:55.024" v="702" actId="1035"/>
          <ac:grpSpMkLst>
            <pc:docMk/>
            <pc:sldMk cId="863773911" sldId="377"/>
            <ac:grpSpMk id="64" creationId="{8E518073-AD27-13B5-6E1E-69E06E062E1F}"/>
          </ac:grpSpMkLst>
        </pc:grpChg>
        <pc:grpChg chg="mod">
          <ac:chgData name="Jerry Huang" userId="3e31f0f67de36803" providerId="LiveId" clId="{BFF5F0F5-FBFA-4C85-8104-A30AA925CC3F}" dt="2025-04-23T06:14:55.024" v="702" actId="1035"/>
          <ac:grpSpMkLst>
            <pc:docMk/>
            <pc:sldMk cId="863773911" sldId="377"/>
            <ac:grpSpMk id="66" creationId="{5E746010-890E-ED52-5422-2BD1B3D0D639}"/>
          </ac:grpSpMkLst>
        </pc:grpChg>
        <pc:cxnChg chg="mod">
          <ac:chgData name="Jerry Huang" userId="3e31f0f67de36803" providerId="LiveId" clId="{BFF5F0F5-FBFA-4C85-8104-A30AA925CC3F}" dt="2025-04-23T06:14:55.024" v="702" actId="1035"/>
          <ac:cxnSpMkLst>
            <pc:docMk/>
            <pc:sldMk cId="863773911" sldId="377"/>
            <ac:cxnSpMk id="13" creationId="{300342E1-CC84-A25B-7F3D-DB32F5A3D0BC}"/>
          </ac:cxnSpMkLst>
        </pc:cxnChg>
        <pc:cxnChg chg="mod">
          <ac:chgData name="Jerry Huang" userId="3e31f0f67de36803" providerId="LiveId" clId="{BFF5F0F5-FBFA-4C85-8104-A30AA925CC3F}" dt="2025-04-23T06:14:55.024" v="702" actId="1035"/>
          <ac:cxnSpMkLst>
            <pc:docMk/>
            <pc:sldMk cId="863773911" sldId="377"/>
            <ac:cxnSpMk id="22" creationId="{46FE259C-315A-F8AC-5729-C24BCC2C574B}"/>
          </ac:cxnSpMkLst>
        </pc:cxnChg>
        <pc:cxnChg chg="mod">
          <ac:chgData name="Jerry Huang" userId="3e31f0f67de36803" providerId="LiveId" clId="{BFF5F0F5-FBFA-4C85-8104-A30AA925CC3F}" dt="2025-04-23T06:14:55.024" v="702" actId="1035"/>
          <ac:cxnSpMkLst>
            <pc:docMk/>
            <pc:sldMk cId="863773911" sldId="377"/>
            <ac:cxnSpMk id="33" creationId="{300342E1-CC84-A25B-7F3D-DB32F5A3D0BC}"/>
          </ac:cxnSpMkLst>
        </pc:cxnChg>
        <pc:cxnChg chg="mod">
          <ac:chgData name="Jerry Huang" userId="3e31f0f67de36803" providerId="LiveId" clId="{BFF5F0F5-FBFA-4C85-8104-A30AA925CC3F}" dt="2025-04-23T06:14:55.024" v="702" actId="1035"/>
          <ac:cxnSpMkLst>
            <pc:docMk/>
            <pc:sldMk cId="863773911" sldId="377"/>
            <ac:cxnSpMk id="35" creationId="{300342E1-CC84-A25B-7F3D-DB32F5A3D0BC}"/>
          </ac:cxnSpMkLst>
        </pc:cxnChg>
      </pc:sldChg>
      <pc:sldChg chg="modSp mod">
        <pc:chgData name="Jerry Huang" userId="3e31f0f67de36803" providerId="LiveId" clId="{BFF5F0F5-FBFA-4C85-8104-A30AA925CC3F}" dt="2025-04-22T03:29:25.700" v="256" actId="20577"/>
        <pc:sldMkLst>
          <pc:docMk/>
          <pc:sldMk cId="3084408107" sldId="381"/>
        </pc:sldMkLst>
        <pc:spChg chg="mod">
          <ac:chgData name="Jerry Huang" userId="3e31f0f67de36803" providerId="LiveId" clId="{BFF5F0F5-FBFA-4C85-8104-A30AA925CC3F}" dt="2025-04-22T03:29:25.700" v="256" actId="20577"/>
          <ac:spMkLst>
            <pc:docMk/>
            <pc:sldMk cId="3084408107" sldId="381"/>
            <ac:spMk id="9" creationId="{00000000-0000-0000-0000-000000000000}"/>
          </ac:spMkLst>
        </pc:spChg>
      </pc:sldChg>
      <pc:sldChg chg="modSp mod">
        <pc:chgData name="Jerry Huang" userId="3e31f0f67de36803" providerId="LiveId" clId="{BFF5F0F5-FBFA-4C85-8104-A30AA925CC3F}" dt="2025-04-22T05:54:09.651" v="485" actId="20577"/>
        <pc:sldMkLst>
          <pc:docMk/>
          <pc:sldMk cId="53690491" sldId="382"/>
        </pc:sldMkLst>
        <pc:spChg chg="mod">
          <ac:chgData name="Jerry Huang" userId="3e31f0f67de36803" providerId="LiveId" clId="{BFF5F0F5-FBFA-4C85-8104-A30AA925CC3F}" dt="2025-04-22T05:54:09.651" v="485" actId="20577"/>
          <ac:spMkLst>
            <pc:docMk/>
            <pc:sldMk cId="53690491" sldId="382"/>
            <ac:spMk id="4" creationId="{00000000-0000-0000-0000-000000000000}"/>
          </ac:spMkLst>
        </pc:spChg>
      </pc:sldChg>
      <pc:sldChg chg="modSp mod">
        <pc:chgData name="Jerry Huang" userId="3e31f0f67de36803" providerId="LiveId" clId="{BFF5F0F5-FBFA-4C85-8104-A30AA925CC3F}" dt="2025-04-22T02:39:22.733" v="75" actId="20577"/>
        <pc:sldMkLst>
          <pc:docMk/>
          <pc:sldMk cId="2460266138" sldId="383"/>
        </pc:sldMkLst>
        <pc:spChg chg="mod">
          <ac:chgData name="Jerry Huang" userId="3e31f0f67de36803" providerId="LiveId" clId="{BFF5F0F5-FBFA-4C85-8104-A30AA925CC3F}" dt="2025-04-22T02:39:22.733" v="75" actId="20577"/>
          <ac:spMkLst>
            <pc:docMk/>
            <pc:sldMk cId="2460266138" sldId="383"/>
            <ac:spMk id="5" creationId="{730BA66F-5F7D-6039-6906-4B9D5AE91717}"/>
          </ac:spMkLst>
        </pc:spChg>
      </pc:sldChg>
      <pc:sldChg chg="modSp mod">
        <pc:chgData name="Jerry Huang" userId="3e31f0f67de36803" providerId="LiveId" clId="{BFF5F0F5-FBFA-4C85-8104-A30AA925CC3F}" dt="2025-04-23T05:57:13.702" v="508" actId="20577"/>
        <pc:sldMkLst>
          <pc:docMk/>
          <pc:sldMk cId="2473258653" sldId="384"/>
        </pc:sldMkLst>
        <pc:spChg chg="mod">
          <ac:chgData name="Jerry Huang" userId="3e31f0f67de36803" providerId="LiveId" clId="{BFF5F0F5-FBFA-4C85-8104-A30AA925CC3F}" dt="2025-04-23T05:57:13.702" v="508" actId="20577"/>
          <ac:spMkLst>
            <pc:docMk/>
            <pc:sldMk cId="2473258653" sldId="384"/>
            <ac:spMk id="6" creationId="{00000000-0000-0000-0000-000000000000}"/>
          </ac:spMkLst>
        </pc:spChg>
        <pc:spChg chg="mod">
          <ac:chgData name="Jerry Huang" userId="3e31f0f67de36803" providerId="LiveId" clId="{BFF5F0F5-FBFA-4C85-8104-A30AA925CC3F}" dt="2025-04-22T02:52:49.400" v="101" actId="20577"/>
          <ac:spMkLst>
            <pc:docMk/>
            <pc:sldMk cId="2473258653" sldId="384"/>
            <ac:spMk id="8" creationId="{00000000-0000-0000-0000-000000000000}"/>
          </ac:spMkLst>
        </pc:spChg>
      </pc:sldChg>
      <pc:sldChg chg="del">
        <pc:chgData name="Jerry Huang" userId="3e31f0f67de36803" providerId="LiveId" clId="{BFF5F0F5-FBFA-4C85-8104-A30AA925CC3F}" dt="2025-04-22T02:45:47.559" v="88" actId="47"/>
        <pc:sldMkLst>
          <pc:docMk/>
          <pc:sldMk cId="195235340" sldId="390"/>
        </pc:sldMkLst>
      </pc:sldChg>
      <pc:sldChg chg="delSp modSp mod">
        <pc:chgData name="Jerry Huang" userId="3e31f0f67de36803" providerId="LiveId" clId="{BFF5F0F5-FBFA-4C85-8104-A30AA925CC3F}" dt="2025-04-23T06:57:05.414" v="740" actId="20577"/>
        <pc:sldMkLst>
          <pc:docMk/>
          <pc:sldMk cId="2150332788" sldId="392"/>
        </pc:sldMkLst>
        <pc:spChg chg="mod">
          <ac:chgData name="Jerry Huang" userId="3e31f0f67de36803" providerId="LiveId" clId="{BFF5F0F5-FBFA-4C85-8104-A30AA925CC3F}" dt="2025-04-23T06:57:05.414" v="740" actId="20577"/>
          <ac:spMkLst>
            <pc:docMk/>
            <pc:sldMk cId="2150332788" sldId="392"/>
            <ac:spMk id="47" creationId="{D9BE5715-0890-4E51-8600-16804A45950B}"/>
          </ac:spMkLst>
        </pc:spChg>
        <pc:picChg chg="del">
          <ac:chgData name="Jerry Huang" userId="3e31f0f67de36803" providerId="LiveId" clId="{BFF5F0F5-FBFA-4C85-8104-A30AA925CC3F}" dt="2025-04-23T06:16:23.857" v="707" actId="478"/>
          <ac:picMkLst>
            <pc:docMk/>
            <pc:sldMk cId="2150332788" sldId="392"/>
            <ac:picMk id="5" creationId="{52163C10-86A6-9344-E703-76D213F8925C}"/>
          </ac:picMkLst>
        </pc:picChg>
      </pc:sldChg>
      <pc:sldChg chg="delSp modSp mod">
        <pc:chgData name="Jerry Huang" userId="3e31f0f67de36803" providerId="LiveId" clId="{BFF5F0F5-FBFA-4C85-8104-A30AA925CC3F}" dt="2025-04-23T06:57:15.777" v="741" actId="20577"/>
        <pc:sldMkLst>
          <pc:docMk/>
          <pc:sldMk cId="781302429" sldId="393"/>
        </pc:sldMkLst>
        <pc:spChg chg="mod">
          <ac:chgData name="Jerry Huang" userId="3e31f0f67de36803" providerId="LiveId" clId="{BFF5F0F5-FBFA-4C85-8104-A30AA925CC3F}" dt="2025-04-22T03:24:05.222" v="245" actId="6549"/>
          <ac:spMkLst>
            <pc:docMk/>
            <pc:sldMk cId="781302429" sldId="393"/>
            <ac:spMk id="28" creationId="{0A85020B-9444-4E30-B8C4-6AD6F70EABAB}"/>
          </ac:spMkLst>
        </pc:spChg>
        <pc:spChg chg="mod">
          <ac:chgData name="Jerry Huang" userId="3e31f0f67de36803" providerId="LiveId" clId="{BFF5F0F5-FBFA-4C85-8104-A30AA925CC3F}" dt="2025-04-23T06:16:13.903" v="705" actId="1036"/>
          <ac:spMkLst>
            <pc:docMk/>
            <pc:sldMk cId="781302429" sldId="393"/>
            <ac:spMk id="50" creationId="{0AD195CB-98A4-FB07-1E67-A7542502537F}"/>
          </ac:spMkLst>
        </pc:spChg>
        <pc:spChg chg="mod">
          <ac:chgData name="Jerry Huang" userId="3e31f0f67de36803" providerId="LiveId" clId="{BFF5F0F5-FBFA-4C85-8104-A30AA925CC3F}" dt="2025-04-23T06:16:13.903" v="705" actId="1036"/>
          <ac:spMkLst>
            <pc:docMk/>
            <pc:sldMk cId="781302429" sldId="393"/>
            <ac:spMk id="52" creationId="{109B9DB5-6F16-E067-42A9-E4C7E9927B73}"/>
          </ac:spMkLst>
        </pc:spChg>
        <pc:spChg chg="mod">
          <ac:chgData name="Jerry Huang" userId="3e31f0f67de36803" providerId="LiveId" clId="{BFF5F0F5-FBFA-4C85-8104-A30AA925CC3F}" dt="2025-04-23T06:16:13.903" v="705" actId="1036"/>
          <ac:spMkLst>
            <pc:docMk/>
            <pc:sldMk cId="781302429" sldId="393"/>
            <ac:spMk id="56" creationId="{D365627C-24DD-66E2-AF25-6913E4B7E488}"/>
          </ac:spMkLst>
        </pc:spChg>
        <pc:spChg chg="mod">
          <ac:chgData name="Jerry Huang" userId="3e31f0f67de36803" providerId="LiveId" clId="{BFF5F0F5-FBFA-4C85-8104-A30AA925CC3F}" dt="2025-04-23T06:16:13.903" v="705" actId="1036"/>
          <ac:spMkLst>
            <pc:docMk/>
            <pc:sldMk cId="781302429" sldId="393"/>
            <ac:spMk id="59" creationId="{F5BFC673-326F-1F94-9365-3F66FD7F2C5A}"/>
          </ac:spMkLst>
        </pc:spChg>
        <pc:spChg chg="mod">
          <ac:chgData name="Jerry Huang" userId="3e31f0f67de36803" providerId="LiveId" clId="{BFF5F0F5-FBFA-4C85-8104-A30AA925CC3F}" dt="2025-04-23T06:16:13.903" v="705" actId="1036"/>
          <ac:spMkLst>
            <pc:docMk/>
            <pc:sldMk cId="781302429" sldId="393"/>
            <ac:spMk id="60" creationId="{98198A27-99A7-47E4-2EE5-1753BA9E4DAF}"/>
          </ac:spMkLst>
        </pc:spChg>
        <pc:spChg chg="mod">
          <ac:chgData name="Jerry Huang" userId="3e31f0f67de36803" providerId="LiveId" clId="{BFF5F0F5-FBFA-4C85-8104-A30AA925CC3F}" dt="2025-04-23T06:16:13.903" v="705" actId="1036"/>
          <ac:spMkLst>
            <pc:docMk/>
            <pc:sldMk cId="781302429" sldId="393"/>
            <ac:spMk id="63" creationId="{AC51A4FB-F3DD-1E94-11D1-F8F3087DEC19}"/>
          </ac:spMkLst>
        </pc:spChg>
        <pc:spChg chg="mod">
          <ac:chgData name="Jerry Huang" userId="3e31f0f67de36803" providerId="LiveId" clId="{BFF5F0F5-FBFA-4C85-8104-A30AA925CC3F}" dt="2025-04-23T06:57:15.777" v="741" actId="20577"/>
          <ac:spMkLst>
            <pc:docMk/>
            <pc:sldMk cId="781302429" sldId="393"/>
            <ac:spMk id="68" creationId="{C6F91ED9-724A-40A4-B010-E946A66D2CC0}"/>
          </ac:spMkLst>
        </pc:spChg>
        <pc:spChg chg="mod">
          <ac:chgData name="Jerry Huang" userId="3e31f0f67de36803" providerId="LiveId" clId="{BFF5F0F5-FBFA-4C85-8104-A30AA925CC3F}" dt="2025-04-23T06:17:31.465" v="710" actId="20577"/>
          <ac:spMkLst>
            <pc:docMk/>
            <pc:sldMk cId="781302429" sldId="393"/>
            <ac:spMk id="78" creationId="{AD2B2A66-E076-467A-9F15-966227CDF2DF}"/>
          </ac:spMkLst>
        </pc:spChg>
        <pc:spChg chg="mod">
          <ac:chgData name="Jerry Huang" userId="3e31f0f67de36803" providerId="LiveId" clId="{BFF5F0F5-FBFA-4C85-8104-A30AA925CC3F}" dt="2025-04-23T06:16:13.903" v="705" actId="1036"/>
          <ac:spMkLst>
            <pc:docMk/>
            <pc:sldMk cId="781302429" sldId="393"/>
            <ac:spMk id="79" creationId="{C1D161C3-8428-920D-283B-647228660720}"/>
          </ac:spMkLst>
        </pc:spChg>
        <pc:spChg chg="mod">
          <ac:chgData name="Jerry Huang" userId="3e31f0f67de36803" providerId="LiveId" clId="{BFF5F0F5-FBFA-4C85-8104-A30AA925CC3F}" dt="2025-04-23T06:16:13.903" v="705" actId="1036"/>
          <ac:spMkLst>
            <pc:docMk/>
            <pc:sldMk cId="781302429" sldId="393"/>
            <ac:spMk id="82" creationId="{CD9B1874-AEA3-4688-9D66-3868F0DD6375}"/>
          </ac:spMkLst>
        </pc:spChg>
        <pc:spChg chg="mod">
          <ac:chgData name="Jerry Huang" userId="3e31f0f67de36803" providerId="LiveId" clId="{BFF5F0F5-FBFA-4C85-8104-A30AA925CC3F}" dt="2025-04-23T06:16:13.903" v="705" actId="1036"/>
          <ac:spMkLst>
            <pc:docMk/>
            <pc:sldMk cId="781302429" sldId="393"/>
            <ac:spMk id="95" creationId="{B6558020-06F3-ACE6-9E90-2CFBCCC7F151}"/>
          </ac:spMkLst>
        </pc:spChg>
        <pc:picChg chg="del">
          <ac:chgData name="Jerry Huang" userId="3e31f0f67de36803" providerId="LiveId" clId="{BFF5F0F5-FBFA-4C85-8104-A30AA925CC3F}" dt="2025-04-23T06:16:16.416" v="706" actId="478"/>
          <ac:picMkLst>
            <pc:docMk/>
            <pc:sldMk cId="781302429" sldId="393"/>
            <ac:picMk id="6" creationId="{80C49D86-75A1-C568-4A0E-4A2580F254E9}"/>
          </ac:picMkLst>
        </pc:picChg>
      </pc:sldChg>
      <pc:sldChg chg="modSp add mod">
        <pc:chgData name="Jerry Huang" userId="3e31f0f67de36803" providerId="LiveId" clId="{BFF5F0F5-FBFA-4C85-8104-A30AA925CC3F}" dt="2025-04-22T02:45:42.635" v="87"/>
        <pc:sldMkLst>
          <pc:docMk/>
          <pc:sldMk cId="2972803916" sldId="396"/>
        </pc:sldMkLst>
        <pc:spChg chg="mod">
          <ac:chgData name="Jerry Huang" userId="3e31f0f67de36803" providerId="LiveId" clId="{BFF5F0F5-FBFA-4C85-8104-A30AA925CC3F}" dt="2025-04-22T02:45:42.635" v="87"/>
          <ac:spMkLst>
            <pc:docMk/>
            <pc:sldMk cId="2972803916" sldId="396"/>
            <ac:spMk id="5" creationId="{00000000-0000-0000-0000-000000000000}"/>
          </ac:spMkLst>
        </pc:spChg>
      </pc:sldChg>
      <pc:sldChg chg="addSp delSp modSp add mod">
        <pc:chgData name="Jerry Huang" userId="3e31f0f67de36803" providerId="LiveId" clId="{BFF5F0F5-FBFA-4C85-8104-A30AA925CC3F}" dt="2025-04-23T06:56:39.129" v="738"/>
        <pc:sldMkLst>
          <pc:docMk/>
          <pc:sldMk cId="602843768" sldId="397"/>
        </pc:sldMkLst>
        <pc:spChg chg="mod">
          <ac:chgData name="Jerry Huang" userId="3e31f0f67de36803" providerId="LiveId" clId="{BFF5F0F5-FBFA-4C85-8104-A30AA925CC3F}" dt="2025-04-23T06:12:23.026" v="666" actId="20577"/>
          <ac:spMkLst>
            <pc:docMk/>
            <pc:sldMk cId="602843768" sldId="397"/>
            <ac:spMk id="2" creationId="{00000000-0000-0000-0000-000000000000}"/>
          </ac:spMkLst>
        </pc:spChg>
        <pc:spChg chg="mod">
          <ac:chgData name="Jerry Huang" userId="3e31f0f67de36803" providerId="LiveId" clId="{BFF5F0F5-FBFA-4C85-8104-A30AA925CC3F}" dt="2025-04-22T03:17:47.116" v="209"/>
          <ac:spMkLst>
            <pc:docMk/>
            <pc:sldMk cId="602843768" sldId="397"/>
            <ac:spMk id="4" creationId="{00000000-0000-0000-0000-000000000000}"/>
          </ac:spMkLst>
        </pc:spChg>
        <pc:spChg chg="add mod">
          <ac:chgData name="Jerry Huang" userId="3e31f0f67de36803" providerId="LiveId" clId="{BFF5F0F5-FBFA-4C85-8104-A30AA925CC3F}" dt="2025-04-23T06:56:24.391" v="736" actId="20577"/>
          <ac:spMkLst>
            <pc:docMk/>
            <pc:sldMk cId="602843768" sldId="397"/>
            <ac:spMk id="6" creationId="{C966CF38-10E0-EC0E-071F-15797E58BD02}"/>
          </ac:spMkLst>
        </pc:spChg>
        <pc:spChg chg="mod">
          <ac:chgData name="Jerry Huang" userId="3e31f0f67de36803" providerId="LiveId" clId="{BFF5F0F5-FBFA-4C85-8104-A30AA925CC3F}" dt="2025-04-22T03:31:26.079" v="280"/>
          <ac:spMkLst>
            <pc:docMk/>
            <pc:sldMk cId="602843768" sldId="397"/>
            <ac:spMk id="8" creationId="{BA9B3918-8C27-88E0-52F6-2F575AD61FD7}"/>
          </ac:spMkLst>
        </pc:spChg>
        <pc:spChg chg="add mod">
          <ac:chgData name="Jerry Huang" userId="3e31f0f67de36803" providerId="LiveId" clId="{BFF5F0F5-FBFA-4C85-8104-A30AA925CC3F}" dt="2025-04-23T06:56:39.129" v="738"/>
          <ac:spMkLst>
            <pc:docMk/>
            <pc:sldMk cId="602843768" sldId="397"/>
            <ac:spMk id="9" creationId="{13D056DF-52A2-3C90-A2D8-44D4F277E0C3}"/>
          </ac:spMkLst>
        </pc:spChg>
        <pc:spChg chg="mod">
          <ac:chgData name="Jerry Huang" userId="3e31f0f67de36803" providerId="LiveId" clId="{BFF5F0F5-FBFA-4C85-8104-A30AA925CC3F}" dt="2025-04-23T06:03:44.148" v="551" actId="1076"/>
          <ac:spMkLst>
            <pc:docMk/>
            <pc:sldMk cId="602843768" sldId="397"/>
            <ac:spMk id="100" creationId="{00000000-0000-0000-0000-000000000000}"/>
          </ac:spMkLst>
        </pc:spChg>
        <pc:spChg chg="mod">
          <ac:chgData name="Jerry Huang" userId="3e31f0f67de36803" providerId="LiveId" clId="{BFF5F0F5-FBFA-4C85-8104-A30AA925CC3F}" dt="2025-04-23T06:14:26.129" v="692" actId="207"/>
          <ac:spMkLst>
            <pc:docMk/>
            <pc:sldMk cId="602843768" sldId="397"/>
            <ac:spMk id="101" creationId="{00000000-0000-0000-0000-000000000000}"/>
          </ac:spMkLst>
        </pc:spChg>
        <pc:spChg chg="mod">
          <ac:chgData name="Jerry Huang" userId="3e31f0f67de36803" providerId="LiveId" clId="{BFF5F0F5-FBFA-4C85-8104-A30AA925CC3F}" dt="2025-04-22T03:32:51.839" v="302" actId="1036"/>
          <ac:spMkLst>
            <pc:docMk/>
            <pc:sldMk cId="602843768" sldId="397"/>
            <ac:spMk id="102" creationId="{00000000-0000-0000-0000-000000000000}"/>
          </ac:spMkLst>
        </pc:spChg>
        <pc:spChg chg="del mod">
          <ac:chgData name="Jerry Huang" userId="3e31f0f67de36803" providerId="LiveId" clId="{BFF5F0F5-FBFA-4C85-8104-A30AA925CC3F}" dt="2025-04-22T03:44:43.847" v="441" actId="478"/>
          <ac:spMkLst>
            <pc:docMk/>
            <pc:sldMk cId="602843768" sldId="397"/>
            <ac:spMk id="103" creationId="{00000000-0000-0000-0000-000000000000}"/>
          </ac:spMkLst>
        </pc:spChg>
        <pc:spChg chg="mod">
          <ac:chgData name="Jerry Huang" userId="3e31f0f67de36803" providerId="LiveId" clId="{BFF5F0F5-FBFA-4C85-8104-A30AA925CC3F}" dt="2025-04-23T06:14:04.665" v="690" actId="20577"/>
          <ac:spMkLst>
            <pc:docMk/>
            <pc:sldMk cId="602843768" sldId="397"/>
            <ac:spMk id="105" creationId="{D598D4AF-39FA-AF3D-5D8E-674DBF969E2C}"/>
          </ac:spMkLst>
        </pc:spChg>
        <pc:spChg chg="mod">
          <ac:chgData name="Jerry Huang" userId="3e31f0f67de36803" providerId="LiveId" clId="{BFF5F0F5-FBFA-4C85-8104-A30AA925CC3F}" dt="2025-04-22T03:17:34.387" v="208"/>
          <ac:spMkLst>
            <pc:docMk/>
            <pc:sldMk cId="602843768" sldId="397"/>
            <ac:spMk id="106" creationId="{4A9B5094-F87B-C5CD-346B-4D66E5FB7CE0}"/>
          </ac:spMkLst>
        </pc:spChg>
        <pc:spChg chg="mod">
          <ac:chgData name="Jerry Huang" userId="3e31f0f67de36803" providerId="LiveId" clId="{BFF5F0F5-FBFA-4C85-8104-A30AA925CC3F}" dt="2025-04-23T06:56:31.799" v="737"/>
          <ac:spMkLst>
            <pc:docMk/>
            <pc:sldMk cId="602843768" sldId="397"/>
            <ac:spMk id="111" creationId="{00000000-0000-0000-0000-000000000000}"/>
          </ac:spMkLst>
        </pc:spChg>
        <pc:spChg chg="del mod">
          <ac:chgData name="Jerry Huang" userId="3e31f0f67de36803" providerId="LiveId" clId="{BFF5F0F5-FBFA-4C85-8104-A30AA925CC3F}" dt="2025-04-22T03:44:53.791" v="444" actId="478"/>
          <ac:spMkLst>
            <pc:docMk/>
            <pc:sldMk cId="602843768" sldId="397"/>
            <ac:spMk id="112" creationId="{00000000-0000-0000-0000-000000000000}"/>
          </ac:spMkLst>
        </pc:spChg>
        <pc:spChg chg="mod">
          <ac:chgData name="Jerry Huang" userId="3e31f0f67de36803" providerId="LiveId" clId="{BFF5F0F5-FBFA-4C85-8104-A30AA925CC3F}" dt="2025-04-22T03:35:07.824" v="324" actId="2711"/>
          <ac:spMkLst>
            <pc:docMk/>
            <pc:sldMk cId="602843768" sldId="397"/>
            <ac:spMk id="113" creationId="{00000000-0000-0000-0000-000000000000}"/>
          </ac:spMkLst>
        </pc:spChg>
        <pc:spChg chg="mod">
          <ac:chgData name="Jerry Huang" userId="3e31f0f67de36803" providerId="LiveId" clId="{BFF5F0F5-FBFA-4C85-8104-A30AA925CC3F}" dt="2025-04-22T03:34:56.772" v="322" actId="1076"/>
          <ac:spMkLst>
            <pc:docMk/>
            <pc:sldMk cId="602843768" sldId="397"/>
            <ac:spMk id="114" creationId="{00000000-0000-0000-0000-000000000000}"/>
          </ac:spMkLst>
        </pc:spChg>
        <pc:spChg chg="mod">
          <ac:chgData name="Jerry Huang" userId="3e31f0f67de36803" providerId="LiveId" clId="{BFF5F0F5-FBFA-4C85-8104-A30AA925CC3F}" dt="2025-04-23T06:10:15.807" v="654" actId="1076"/>
          <ac:spMkLst>
            <pc:docMk/>
            <pc:sldMk cId="602843768" sldId="397"/>
            <ac:spMk id="116" creationId="{00000000-0000-0000-0000-000000000000}"/>
          </ac:spMkLst>
        </pc:spChg>
        <pc:spChg chg="mod">
          <ac:chgData name="Jerry Huang" userId="3e31f0f67de36803" providerId="LiveId" clId="{BFF5F0F5-FBFA-4C85-8104-A30AA925CC3F}" dt="2025-04-23T06:14:39.425" v="696" actId="207"/>
          <ac:spMkLst>
            <pc:docMk/>
            <pc:sldMk cId="602843768" sldId="397"/>
            <ac:spMk id="123" creationId="{00000000-0000-0000-0000-000000000000}"/>
          </ac:spMkLst>
        </pc:spChg>
        <pc:spChg chg="mod">
          <ac:chgData name="Jerry Huang" userId="3e31f0f67de36803" providerId="LiveId" clId="{BFF5F0F5-FBFA-4C85-8104-A30AA925CC3F}" dt="2025-04-23T06:11:44.939" v="657" actId="207"/>
          <ac:spMkLst>
            <pc:docMk/>
            <pc:sldMk cId="602843768" sldId="397"/>
            <ac:spMk id="126" creationId="{33650616-4C60-CC4C-B856-1224D3A3B232}"/>
          </ac:spMkLst>
        </pc:spChg>
        <pc:spChg chg="mod">
          <ac:chgData name="Jerry Huang" userId="3e31f0f67de36803" providerId="LiveId" clId="{BFF5F0F5-FBFA-4C85-8104-A30AA925CC3F}" dt="2025-04-23T06:11:56.386" v="660" actId="207"/>
          <ac:spMkLst>
            <pc:docMk/>
            <pc:sldMk cId="602843768" sldId="397"/>
            <ac:spMk id="128" creationId="{33650616-4C60-CC4C-B856-1224D3A3B232}"/>
          </ac:spMkLst>
        </pc:spChg>
        <pc:grpChg chg="mod">
          <ac:chgData name="Jerry Huang" userId="3e31f0f67de36803" providerId="LiveId" clId="{BFF5F0F5-FBFA-4C85-8104-A30AA925CC3F}" dt="2025-04-22T03:32:13.192" v="288" actId="1076"/>
          <ac:grpSpMkLst>
            <pc:docMk/>
            <pc:sldMk cId="602843768" sldId="397"/>
            <ac:grpSpMk id="99" creationId="{00000000-0000-0000-0000-000000000000}"/>
          </ac:grpSpMkLst>
        </pc:grpChg>
        <pc:cxnChg chg="mod">
          <ac:chgData name="Jerry Huang" userId="3e31f0f67de36803" providerId="LiveId" clId="{BFF5F0F5-FBFA-4C85-8104-A30AA925CC3F}" dt="2025-04-23T06:13:15.287" v="671" actId="21"/>
          <ac:cxnSpMkLst>
            <pc:docMk/>
            <pc:sldMk cId="602843768" sldId="397"/>
            <ac:cxnSpMk id="107" creationId="{6511A67A-5548-4F4B-08CD-140B604826A7}"/>
          </ac:cxnSpMkLst>
        </pc:cxnChg>
        <pc:cxnChg chg="mod">
          <ac:chgData name="Jerry Huang" userId="3e31f0f67de36803" providerId="LiveId" clId="{BFF5F0F5-FBFA-4C85-8104-A30AA925CC3F}" dt="2025-04-23T06:13:15.287" v="671" actId="21"/>
          <ac:cxnSpMkLst>
            <pc:docMk/>
            <pc:sldMk cId="602843768" sldId="397"/>
            <ac:cxnSpMk id="109" creationId="{367F4A95-8141-0583-C9EE-147E906A2E24}"/>
          </ac:cxnSpMkLst>
        </pc:cxnChg>
        <pc:cxnChg chg="mod">
          <ac:chgData name="Jerry Huang" userId="3e31f0f67de36803" providerId="LiveId" clId="{BFF5F0F5-FBFA-4C85-8104-A30AA925CC3F}" dt="2025-04-23T06:03:50.368" v="552" actId="403"/>
          <ac:cxnSpMkLst>
            <pc:docMk/>
            <pc:sldMk cId="602843768" sldId="397"/>
            <ac:cxnSpMk id="117" creationId="{367F4A95-8141-0583-C9EE-147E906A2E24}"/>
          </ac:cxnSpMkLst>
        </pc:cxnChg>
        <pc:cxnChg chg="mod">
          <ac:chgData name="Jerry Huang" userId="3e31f0f67de36803" providerId="LiveId" clId="{BFF5F0F5-FBFA-4C85-8104-A30AA925CC3F}" dt="2025-04-22T03:35:38.336" v="358" actId="20577"/>
          <ac:cxnSpMkLst>
            <pc:docMk/>
            <pc:sldMk cId="602843768" sldId="397"/>
            <ac:cxnSpMk id="119" creationId="{367F4A95-8141-0583-C9EE-147E906A2E24}"/>
          </ac:cxnSpMkLst>
        </pc:cxnChg>
      </pc:sldChg>
      <pc:sldMasterChg chg="modSldLayout">
        <pc:chgData name="Jerry Huang" userId="3e31f0f67de36803" providerId="LiveId" clId="{BFF5F0F5-FBFA-4C85-8104-A30AA925CC3F}" dt="2025-04-23T06:16:52.678" v="709"/>
        <pc:sldMasterMkLst>
          <pc:docMk/>
          <pc:sldMasterMk cId="3905772799" sldId="2147483661"/>
        </pc:sldMasterMkLst>
        <pc:sldLayoutChg chg="addSp delSp modSp">
          <pc:chgData name="Jerry Huang" userId="3e31f0f67de36803" providerId="LiveId" clId="{BFF5F0F5-FBFA-4C85-8104-A30AA925CC3F}" dt="2025-04-23T06:16:52.678" v="709"/>
          <pc:sldLayoutMkLst>
            <pc:docMk/>
            <pc:sldMasterMk cId="3905772799" sldId="2147483661"/>
            <pc:sldLayoutMk cId="2822555616" sldId="2147483663"/>
          </pc:sldLayoutMkLst>
          <pc:picChg chg="add mod">
            <ac:chgData name="Jerry Huang" userId="3e31f0f67de36803" providerId="LiveId" clId="{BFF5F0F5-FBFA-4C85-8104-A30AA925CC3F}" dt="2025-04-23T06:16:52.678" v="709"/>
            <ac:picMkLst>
              <pc:docMk/>
              <pc:sldMasterMk cId="3905772799" sldId="2147483661"/>
              <pc:sldLayoutMk cId="2822555616" sldId="2147483663"/>
              <ac:picMk id="7" creationId="{B06F581D-77CF-F686-3AD0-62C4CA04E039}"/>
            </ac:picMkLst>
          </pc:picChg>
          <pc:picChg chg="del">
            <ac:chgData name="Jerry Huang" userId="3e31f0f67de36803" providerId="LiveId" clId="{BFF5F0F5-FBFA-4C85-8104-A30AA925CC3F}" dt="2025-04-23T06:16:52.380" v="708" actId="478"/>
            <ac:picMkLst>
              <pc:docMk/>
              <pc:sldMasterMk cId="3905772799" sldId="2147483661"/>
              <pc:sldLayoutMk cId="2822555616" sldId="2147483663"/>
              <ac:picMk id="2050" creationId="{00000000-0000-0000-0000-000000000000}"/>
            </ac:picMkLst>
          </pc:picChg>
        </pc:sldLayoutChg>
      </pc:sldMaster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sz="quarter" idx="1"/>
          </p:nvPr>
        </p:nvSpPr>
        <p:spPr>
          <a:xfrm>
            <a:off x="3849688" y="0"/>
            <a:ext cx="2946400" cy="496888"/>
          </a:xfrm>
          <a:prstGeom prst="rect">
            <a:avLst/>
          </a:prstGeom>
        </p:spPr>
        <p:txBody>
          <a:bodyPr vert="horz" lIns="91440" tIns="45720" rIns="91440" bIns="45720" rtlCol="0"/>
          <a:lstStyle>
            <a:lvl1pPr algn="r">
              <a:defRPr sz="1200"/>
            </a:lvl1pPr>
          </a:lstStyle>
          <a:p>
            <a:fld id="{BA00FC84-009E-4226-9C0E-CA73E76BD848}" type="datetimeFigureOut">
              <a:rPr lang="zh-TW" altLang="en-US" smtClean="0"/>
              <a:t>2025/4/24</a:t>
            </a:fld>
            <a:endParaRPr lang="zh-TW" altLang="en-US"/>
          </a:p>
        </p:txBody>
      </p:sp>
      <p:sp>
        <p:nvSpPr>
          <p:cNvPr id="4" name="頁尾版面配置區 3"/>
          <p:cNvSpPr>
            <a:spLocks noGrp="1"/>
          </p:cNvSpPr>
          <p:nvPr>
            <p:ph type="ftr" sz="quarter" idx="2"/>
          </p:nvPr>
        </p:nvSpPr>
        <p:spPr>
          <a:xfrm>
            <a:off x="0" y="9428163"/>
            <a:ext cx="2946400" cy="496887"/>
          </a:xfrm>
          <a:prstGeom prst="rect">
            <a:avLst/>
          </a:prstGeom>
        </p:spPr>
        <p:txBody>
          <a:bodyPr vert="horz" lIns="91440" tIns="45720" rIns="91440" bIns="45720" rtlCol="0" anchor="b"/>
          <a:lstStyle>
            <a:lvl1pPr algn="l">
              <a:defRPr sz="1200"/>
            </a:lvl1pPr>
          </a:lstStyle>
          <a:p>
            <a:endParaRPr lang="zh-TW" altLang="en-US"/>
          </a:p>
        </p:txBody>
      </p:sp>
      <p:sp>
        <p:nvSpPr>
          <p:cNvPr id="5" name="投影片編號版面配置區 4"/>
          <p:cNvSpPr>
            <a:spLocks noGrp="1"/>
          </p:cNvSpPr>
          <p:nvPr>
            <p:ph type="sldNum" sz="quarter" idx="3"/>
          </p:nvPr>
        </p:nvSpPr>
        <p:spPr>
          <a:xfrm>
            <a:off x="3849688" y="9428163"/>
            <a:ext cx="2946400" cy="496887"/>
          </a:xfrm>
          <a:prstGeom prst="rect">
            <a:avLst/>
          </a:prstGeom>
        </p:spPr>
        <p:txBody>
          <a:bodyPr vert="horz" lIns="91440" tIns="45720" rIns="91440" bIns="45720" rtlCol="0" anchor="b"/>
          <a:lstStyle>
            <a:lvl1pPr algn="r">
              <a:defRPr sz="1200"/>
            </a:lvl1pPr>
          </a:lstStyle>
          <a:p>
            <a:fld id="{8FBDEE73-FA19-4956-9F00-71508AFEE82A}" type="slidenum">
              <a:rPr lang="zh-TW" altLang="en-US" smtClean="0"/>
              <a:t>‹#›</a:t>
            </a:fld>
            <a:endParaRPr lang="zh-TW" altLang="en-US"/>
          </a:p>
        </p:txBody>
      </p:sp>
    </p:spTree>
    <p:extLst>
      <p:ext uri="{BB962C8B-B14F-4D97-AF65-F5344CB8AC3E}">
        <p14:creationId xmlns:p14="http://schemas.microsoft.com/office/powerpoint/2010/main" val="333124628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CDDA0EC6-843E-43A1-8D98-F663077E50A5}" type="datetimeFigureOut">
              <a:rPr lang="zh-TW" altLang="en-US" smtClean="0"/>
              <a:t>2025/4/24</a:t>
            </a:fld>
            <a:endParaRPr lang="zh-TW" altLang="en-US"/>
          </a:p>
        </p:txBody>
      </p:sp>
      <p:sp>
        <p:nvSpPr>
          <p:cNvPr id="4" name="投影片圖像版面配置區 3"/>
          <p:cNvSpPr>
            <a:spLocks noGrp="1" noRot="1" noChangeAspect="1"/>
          </p:cNvSpPr>
          <p:nvPr>
            <p:ph type="sldImg" idx="2"/>
          </p:nvPr>
        </p:nvSpPr>
        <p:spPr>
          <a:xfrm>
            <a:off x="90488" y="744538"/>
            <a:ext cx="6616700" cy="3722687"/>
          </a:xfrm>
          <a:prstGeom prst="rect">
            <a:avLst/>
          </a:prstGeom>
          <a:noFill/>
          <a:ln w="12700">
            <a:solidFill>
              <a:prstClr val="black"/>
            </a:solidFill>
          </a:ln>
        </p:spPr>
        <p:txBody>
          <a:bodyPr vert="horz" lIns="91440" tIns="45720" rIns="91440" bIns="45720" rtlCol="0" anchor="ctr"/>
          <a:lstStyle/>
          <a:p>
            <a:endParaRPr lang="zh-TW" altLang="en-US"/>
          </a:p>
        </p:txBody>
      </p:sp>
      <p:sp>
        <p:nvSpPr>
          <p:cNvPr id="5" name="備忘稿版面配置區 4"/>
          <p:cNvSpPr>
            <a:spLocks noGrp="1"/>
          </p:cNvSpPr>
          <p:nvPr>
            <p:ph type="body" sz="quarter" idx="3"/>
          </p:nvPr>
        </p:nvSpPr>
        <p:spPr>
          <a:xfrm>
            <a:off x="679768" y="4715153"/>
            <a:ext cx="5438140" cy="4466987"/>
          </a:xfrm>
          <a:prstGeom prst="rect">
            <a:avLst/>
          </a:prstGeom>
        </p:spPr>
        <p:txBody>
          <a:bodyPr vert="horz" lIns="91440" tIns="45720" rIns="91440" bIns="45720" rtlCol="0"/>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6" name="頁尾版面配置區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D1E4793E-47D4-4897-9566-D2DD95C823BC}" type="slidenum">
              <a:rPr lang="zh-TW" altLang="en-US" smtClean="0"/>
              <a:t>‹#›</a:t>
            </a:fld>
            <a:endParaRPr lang="zh-TW" altLang="en-US"/>
          </a:p>
        </p:txBody>
      </p:sp>
    </p:spTree>
    <p:extLst>
      <p:ext uri="{BB962C8B-B14F-4D97-AF65-F5344CB8AC3E}">
        <p14:creationId xmlns:p14="http://schemas.microsoft.com/office/powerpoint/2010/main" val="28642681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90488" y="744538"/>
            <a:ext cx="6616700" cy="3722687"/>
          </a:xfrm>
        </p:spPr>
      </p:sp>
      <p:sp>
        <p:nvSpPr>
          <p:cNvPr id="3" name="備忘稿版面配置區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zh-TW" altLang="en-US" dirty="0"/>
          </a:p>
        </p:txBody>
      </p:sp>
      <p:sp>
        <p:nvSpPr>
          <p:cNvPr id="4" name="投影片編號版面配置區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1E4793E-47D4-4897-9566-D2DD95C823BC}" type="slidenum">
              <a:rPr kumimoji="0" lang="zh-TW" altLang="en-US" sz="1200" b="0" i="0" u="none" strike="noStrike" kern="1200" cap="none" spc="0" normalizeH="0" baseline="0" noProof="0" smtClean="0">
                <a:ln>
                  <a:noFill/>
                </a:ln>
                <a:solidFill>
                  <a:prstClr val="black"/>
                </a:solidFill>
                <a:effectLst/>
                <a:uLnTx/>
                <a:uFillTx/>
                <a:latin typeface="Calibri"/>
                <a:ea typeface="新細明體" panose="02020500000000000000" pitchFamily="18" charset="-120"/>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zh-TW" altLang="en-US" sz="1200" b="0" i="0" u="none" strike="noStrike" kern="1200" cap="none" spc="0" normalizeH="0" baseline="0" noProof="0">
              <a:ln>
                <a:noFill/>
              </a:ln>
              <a:solidFill>
                <a:prstClr val="black"/>
              </a:solidFill>
              <a:effectLst/>
              <a:uLnTx/>
              <a:uFillTx/>
              <a:latin typeface="Calibri"/>
              <a:ea typeface="新細明體" panose="02020500000000000000" pitchFamily="18" charset="-120"/>
              <a:cs typeface="+mn-cs"/>
            </a:endParaRPr>
          </a:p>
        </p:txBody>
      </p:sp>
    </p:spTree>
    <p:extLst>
      <p:ext uri="{BB962C8B-B14F-4D97-AF65-F5344CB8AC3E}">
        <p14:creationId xmlns:p14="http://schemas.microsoft.com/office/powerpoint/2010/main" val="173906911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a:xfrm>
            <a:off x="90488" y="744538"/>
            <a:ext cx="6616700" cy="3722687"/>
          </a:xfrm>
        </p:spPr>
      </p:sp>
      <p:sp>
        <p:nvSpPr>
          <p:cNvPr id="3" name="備忘稿版面配置區 2"/>
          <p:cNvSpPr>
            <a:spLocks noGrp="1"/>
          </p:cNvSpPr>
          <p:nvPr>
            <p:ph type="body" idx="1"/>
          </p:nvPr>
        </p:nvSpPr>
        <p:spPr/>
        <p:txBody>
          <a:bodyPr/>
          <a:lstStyle/>
          <a:p>
            <a:pPr marL="0" indent="0">
              <a:buNone/>
            </a:pPr>
            <a:endParaRPr lang="zh-TW" altLang="en-US" dirty="0"/>
          </a:p>
        </p:txBody>
      </p:sp>
      <p:sp>
        <p:nvSpPr>
          <p:cNvPr id="4" name="投影片編號版面配置區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1E4793E-47D4-4897-9566-D2DD95C823BC}" type="slidenum">
              <a:rPr kumimoji="0" lang="zh-TW" altLang="en-US" sz="1200" b="0" i="0" u="none" strike="noStrike" kern="1200" cap="none" spc="0" normalizeH="0" baseline="0" noProof="0" smtClean="0">
                <a:ln>
                  <a:noFill/>
                </a:ln>
                <a:solidFill>
                  <a:prstClr val="black"/>
                </a:solidFill>
                <a:effectLst/>
                <a:uLnTx/>
                <a:uFillTx/>
                <a:latin typeface="Calibri"/>
                <a:ea typeface="新細明體" panose="02020500000000000000" pitchFamily="18" charset="-120"/>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zh-TW" altLang="en-US" sz="1200" b="0" i="0" u="none" strike="noStrike" kern="1200" cap="none" spc="0" normalizeH="0" baseline="0" noProof="0">
              <a:ln>
                <a:noFill/>
              </a:ln>
              <a:solidFill>
                <a:prstClr val="black"/>
              </a:solidFill>
              <a:effectLst/>
              <a:uLnTx/>
              <a:uFillTx/>
              <a:latin typeface="Calibri"/>
              <a:ea typeface="新細明體" panose="02020500000000000000" pitchFamily="18" charset="-120"/>
              <a:cs typeface="+mn-cs"/>
            </a:endParaRPr>
          </a:p>
        </p:txBody>
      </p:sp>
    </p:spTree>
    <p:extLst>
      <p:ext uri="{BB962C8B-B14F-4D97-AF65-F5344CB8AC3E}">
        <p14:creationId xmlns:p14="http://schemas.microsoft.com/office/powerpoint/2010/main" val="251516999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90488" y="744538"/>
            <a:ext cx="6616700" cy="3722687"/>
          </a:xfrm>
        </p:spPr>
      </p:sp>
      <p:sp>
        <p:nvSpPr>
          <p:cNvPr id="3" name="備忘稿版面配置區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zh-TW" altLang="en-US" dirty="0"/>
          </a:p>
        </p:txBody>
      </p:sp>
      <p:sp>
        <p:nvSpPr>
          <p:cNvPr id="4" name="投影片編號版面配置區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1E4793E-47D4-4897-9566-D2DD95C823BC}" type="slidenum">
              <a:rPr kumimoji="0" lang="zh-TW" altLang="en-US" sz="1200" b="0" i="0" u="none" strike="noStrike" kern="1200" cap="none" spc="0" normalizeH="0" baseline="0" noProof="0" smtClean="0">
                <a:ln>
                  <a:noFill/>
                </a:ln>
                <a:solidFill>
                  <a:prstClr val="black"/>
                </a:solidFill>
                <a:effectLst/>
                <a:uLnTx/>
                <a:uFillTx/>
                <a:latin typeface="Calibri"/>
                <a:ea typeface="新細明體" panose="02020500000000000000" pitchFamily="18" charset="-120"/>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zh-TW" altLang="en-US" sz="1200" b="0" i="0" u="none" strike="noStrike" kern="1200" cap="none" spc="0" normalizeH="0" baseline="0" noProof="0">
              <a:ln>
                <a:noFill/>
              </a:ln>
              <a:solidFill>
                <a:prstClr val="black"/>
              </a:solidFill>
              <a:effectLst/>
              <a:uLnTx/>
              <a:uFillTx/>
              <a:latin typeface="Calibri"/>
              <a:ea typeface="新細明體" panose="02020500000000000000" pitchFamily="18" charset="-120"/>
              <a:cs typeface="+mn-cs"/>
            </a:endParaRPr>
          </a:p>
        </p:txBody>
      </p:sp>
    </p:spTree>
    <p:extLst>
      <p:ext uri="{BB962C8B-B14F-4D97-AF65-F5344CB8AC3E}">
        <p14:creationId xmlns:p14="http://schemas.microsoft.com/office/powerpoint/2010/main" val="13318791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a:xfrm>
            <a:off x="90488" y="744538"/>
            <a:ext cx="6616700" cy="3722687"/>
          </a:xfrm>
        </p:spPr>
      </p:sp>
      <p:sp>
        <p:nvSpPr>
          <p:cNvPr id="3" name="備忘稿版面配置區 2"/>
          <p:cNvSpPr>
            <a:spLocks noGrp="1"/>
          </p:cNvSpPr>
          <p:nvPr>
            <p:ph type="body" idx="1"/>
          </p:nvPr>
        </p:nvSpPr>
        <p:spPr/>
        <p:txBody>
          <a:bodyPr/>
          <a:lstStyle/>
          <a:p>
            <a:r>
              <a:rPr lang="zh-TW" altLang="en-US" dirty="0"/>
              <a:t>銘栗</a:t>
            </a:r>
            <a:r>
              <a:rPr lang="en-US" altLang="zh-TW" dirty="0"/>
              <a:t>:</a:t>
            </a:r>
            <a:r>
              <a:rPr lang="zh-TW" altLang="en-US" dirty="0"/>
              <a:t>建議刪熊空，因為已委外出租</a:t>
            </a:r>
          </a:p>
        </p:txBody>
      </p:sp>
      <p:sp>
        <p:nvSpPr>
          <p:cNvPr id="4" name="投影片編號版面配置區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1E4793E-47D4-4897-9566-D2DD95C823BC}" type="slidenum">
              <a:rPr kumimoji="0" lang="zh-TW" altLang="en-US" sz="1200" b="0" i="0" u="none" strike="noStrike" kern="1200" cap="none" spc="0" normalizeH="0" baseline="0" noProof="0" smtClean="0">
                <a:ln>
                  <a:noFill/>
                </a:ln>
                <a:solidFill>
                  <a:prstClr val="black"/>
                </a:solidFill>
                <a:effectLst/>
                <a:uLnTx/>
                <a:uFillTx/>
                <a:latin typeface="Calibri"/>
                <a:ea typeface="新細明體" panose="02020500000000000000" pitchFamily="18" charset="-120"/>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zh-TW" altLang="en-US" sz="1200" b="0" i="0" u="none" strike="noStrike" kern="1200" cap="none" spc="0" normalizeH="0" baseline="0" noProof="0">
              <a:ln>
                <a:noFill/>
              </a:ln>
              <a:solidFill>
                <a:prstClr val="black"/>
              </a:solidFill>
              <a:effectLst/>
              <a:uLnTx/>
              <a:uFillTx/>
              <a:latin typeface="Calibri"/>
              <a:ea typeface="新細明體" panose="02020500000000000000" pitchFamily="18" charset="-120"/>
              <a:cs typeface="+mn-cs"/>
            </a:endParaRPr>
          </a:p>
        </p:txBody>
      </p:sp>
    </p:spTree>
    <p:extLst>
      <p:ext uri="{BB962C8B-B14F-4D97-AF65-F5344CB8AC3E}">
        <p14:creationId xmlns:p14="http://schemas.microsoft.com/office/powerpoint/2010/main" val="57980488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90488" y="744538"/>
            <a:ext cx="6616700" cy="3722687"/>
          </a:xfrm>
        </p:spPr>
      </p:sp>
      <p:sp>
        <p:nvSpPr>
          <p:cNvPr id="3" name="備忘稿版面配置區 2"/>
          <p:cNvSpPr>
            <a:spLocks noGrp="1"/>
          </p:cNvSpPr>
          <p:nvPr>
            <p:ph type="body" idx="1"/>
          </p:nvPr>
        </p:nvSpPr>
        <p:spPr/>
        <p:txBody>
          <a:bodyPr/>
          <a:lstStyle/>
          <a:p>
            <a:r>
              <a:rPr lang="en-US" altLang="zh-TW" dirty="0"/>
              <a:t>2017</a:t>
            </a:r>
            <a:r>
              <a:rPr lang="zh-TW" altLang="en-US" dirty="0"/>
              <a:t>年主要有竹南土地存貨出售，故營收及利益高達</a:t>
            </a:r>
            <a:r>
              <a:rPr lang="en-US" altLang="zh-TW" dirty="0"/>
              <a:t>22</a:t>
            </a:r>
            <a:r>
              <a:rPr lang="zh-TW" altLang="en-US" dirty="0"/>
              <a:t>億及</a:t>
            </a:r>
            <a:r>
              <a:rPr lang="en-US" altLang="zh-TW" dirty="0"/>
              <a:t>3.8</a:t>
            </a:r>
            <a:r>
              <a:rPr lang="zh-TW" altLang="en-US" dirty="0"/>
              <a:t>億</a:t>
            </a:r>
            <a:endParaRPr lang="en-US" altLang="zh-TW" dirty="0"/>
          </a:p>
          <a:p>
            <a:r>
              <a:rPr lang="en-US" altLang="zh-TW" dirty="0"/>
              <a:t>2021</a:t>
            </a:r>
            <a:r>
              <a:rPr lang="zh-TW" altLang="en-US" dirty="0"/>
              <a:t>年老埤</a:t>
            </a:r>
            <a:r>
              <a:rPr lang="zh-TW" altLang="en-US" sz="1200" dirty="0"/>
              <a:t>製茶⼯廠建設完成，相關利用率較低，連帶使毛利率由</a:t>
            </a:r>
            <a:r>
              <a:rPr lang="en-US" altLang="zh-TW" sz="1200" dirty="0"/>
              <a:t>2020</a:t>
            </a:r>
            <a:r>
              <a:rPr lang="zh-TW" altLang="en-US" sz="1200" dirty="0"/>
              <a:t>年的</a:t>
            </a:r>
            <a:r>
              <a:rPr lang="en-US" altLang="zh-TW" sz="1200" dirty="0"/>
              <a:t>40%</a:t>
            </a:r>
            <a:r>
              <a:rPr lang="zh-TW" altLang="en-US" sz="1200" dirty="0"/>
              <a:t>下降到</a:t>
            </a:r>
            <a:r>
              <a:rPr lang="en-US" altLang="zh-TW" sz="1200" dirty="0"/>
              <a:t>2021</a:t>
            </a:r>
            <a:r>
              <a:rPr lang="zh-TW" altLang="en-US" sz="1200" dirty="0"/>
              <a:t>年的</a:t>
            </a:r>
            <a:r>
              <a:rPr lang="en-US" altLang="zh-TW" sz="1200" dirty="0"/>
              <a:t>32%</a:t>
            </a:r>
            <a:r>
              <a:rPr lang="zh-TW" altLang="en-US" sz="1200" dirty="0"/>
              <a:t>，連帶營業虧損由</a:t>
            </a:r>
            <a:r>
              <a:rPr lang="en-US" altLang="zh-TW" sz="1200" dirty="0"/>
              <a:t>2020</a:t>
            </a:r>
            <a:r>
              <a:rPr lang="zh-TW" altLang="en-US" sz="1200" dirty="0"/>
              <a:t>年的</a:t>
            </a:r>
            <a:r>
              <a:rPr lang="en-US" altLang="zh-TW" sz="1200" dirty="0"/>
              <a:t>1.48E</a:t>
            </a:r>
            <a:r>
              <a:rPr lang="zh-TW" altLang="en-US" sz="1200" dirty="0"/>
              <a:t>增加到</a:t>
            </a:r>
            <a:r>
              <a:rPr lang="en-US" altLang="zh-TW" sz="1200" dirty="0"/>
              <a:t>2021</a:t>
            </a:r>
            <a:r>
              <a:rPr lang="zh-TW" altLang="en-US" sz="1200" dirty="0"/>
              <a:t>年的</a:t>
            </a:r>
            <a:r>
              <a:rPr lang="en-US" altLang="zh-TW" sz="1200" dirty="0"/>
              <a:t>1.82E</a:t>
            </a:r>
          </a:p>
          <a:p>
            <a:r>
              <a:rPr lang="en-US" altLang="zh-TW" sz="1200" dirty="0"/>
              <a:t>2022</a:t>
            </a:r>
            <a:r>
              <a:rPr lang="zh-TW" altLang="en-US" sz="1200" dirty="0"/>
              <a:t>年將毛利率較低工程部門減少接單，同時受惠茶葉訂單增加，使毛利率由</a:t>
            </a:r>
            <a:r>
              <a:rPr lang="en-US" altLang="zh-TW" sz="1200" dirty="0"/>
              <a:t>2021</a:t>
            </a:r>
            <a:r>
              <a:rPr lang="zh-TW" altLang="en-US" sz="1200" dirty="0"/>
              <a:t>年的</a:t>
            </a:r>
            <a:r>
              <a:rPr lang="en-US" altLang="zh-TW" sz="1200" dirty="0"/>
              <a:t>32%</a:t>
            </a:r>
            <a:r>
              <a:rPr lang="zh-TW" altLang="en-US" sz="1200" dirty="0"/>
              <a:t>上升到</a:t>
            </a:r>
            <a:r>
              <a:rPr lang="en-US" altLang="zh-TW" sz="1200" dirty="0"/>
              <a:t>2022</a:t>
            </a:r>
            <a:r>
              <a:rPr lang="zh-TW" altLang="en-US" sz="1200" dirty="0"/>
              <a:t>年</a:t>
            </a:r>
            <a:r>
              <a:rPr lang="en-US" altLang="zh-TW" sz="1200" dirty="0"/>
              <a:t>44%</a:t>
            </a:r>
            <a:r>
              <a:rPr lang="zh-TW" altLang="en-US" sz="1200" dirty="0"/>
              <a:t>，連帶營業虧損由</a:t>
            </a:r>
            <a:r>
              <a:rPr lang="en-US" altLang="zh-TW" sz="1200" dirty="0"/>
              <a:t>2021</a:t>
            </a:r>
            <a:r>
              <a:rPr lang="zh-TW" altLang="en-US" sz="1200" dirty="0"/>
              <a:t>年的</a:t>
            </a:r>
            <a:r>
              <a:rPr lang="en-US" altLang="zh-TW" sz="1200" dirty="0"/>
              <a:t>1.82E</a:t>
            </a:r>
            <a:r>
              <a:rPr lang="zh-TW" altLang="en-US" sz="1200" dirty="0"/>
              <a:t>減少到</a:t>
            </a:r>
            <a:r>
              <a:rPr lang="en-US" altLang="zh-TW" sz="1200" dirty="0"/>
              <a:t>2022</a:t>
            </a:r>
            <a:r>
              <a:rPr lang="zh-TW" altLang="en-US" sz="1200" dirty="0"/>
              <a:t>年的</a:t>
            </a:r>
            <a:r>
              <a:rPr lang="en-US" altLang="zh-TW" sz="1200" dirty="0"/>
              <a:t>1.55E</a:t>
            </a:r>
          </a:p>
          <a:p>
            <a:pPr marL="0" marR="0" indent="0" algn="l" defTabSz="914400" rtl="0" eaLnBrk="1" fontAlgn="auto" latinLnBrk="0" hangingPunct="1">
              <a:lnSpc>
                <a:spcPct val="100000"/>
              </a:lnSpc>
              <a:spcBef>
                <a:spcPts val="0"/>
              </a:spcBef>
              <a:spcAft>
                <a:spcPts val="0"/>
              </a:spcAft>
              <a:buClrTx/>
              <a:buSzTx/>
              <a:buFontTx/>
              <a:buNone/>
              <a:tabLst/>
              <a:defRPr/>
            </a:pPr>
            <a:r>
              <a:rPr lang="en-US" altLang="zh-TW" sz="1200" dirty="0"/>
              <a:t>2023</a:t>
            </a:r>
            <a:r>
              <a:rPr lang="zh-TW" altLang="en-US" sz="1200" dirty="0"/>
              <a:t>年受惠於</a:t>
            </a:r>
            <a:r>
              <a:rPr lang="en-US" altLang="zh-TW" sz="1200" dirty="0"/>
              <a:t>2022</a:t>
            </a:r>
            <a:r>
              <a:rPr lang="zh-TW" altLang="en-US" sz="1200" dirty="0"/>
              <a:t>年底將營運總部由南港遷至湖口，營業費用大幅減少，連帶使營業虧損由</a:t>
            </a:r>
            <a:r>
              <a:rPr lang="en-US" altLang="zh-TW" sz="1200" dirty="0"/>
              <a:t>2022</a:t>
            </a:r>
            <a:r>
              <a:rPr lang="zh-TW" altLang="en-US" sz="1200" dirty="0"/>
              <a:t>年的</a:t>
            </a:r>
            <a:r>
              <a:rPr lang="en-US" altLang="zh-TW" sz="1200" dirty="0"/>
              <a:t>1.55E</a:t>
            </a:r>
            <a:r>
              <a:rPr lang="zh-TW" altLang="en-US" sz="1200" dirty="0"/>
              <a:t>減少到</a:t>
            </a:r>
            <a:r>
              <a:rPr lang="en-US" altLang="zh-TW" sz="1200" dirty="0"/>
              <a:t>2023</a:t>
            </a:r>
            <a:r>
              <a:rPr lang="zh-TW" altLang="en-US" sz="1200" dirty="0"/>
              <a:t>年的</a:t>
            </a:r>
            <a:r>
              <a:rPr lang="en-US" altLang="zh-TW" sz="1200" dirty="0"/>
              <a:t>1.25E</a:t>
            </a:r>
          </a:p>
          <a:p>
            <a:endParaRPr lang="en-US" altLang="zh-TW" sz="1200" dirty="0"/>
          </a:p>
          <a:p>
            <a:endParaRPr lang="zh-TW" altLang="en-US" dirty="0"/>
          </a:p>
        </p:txBody>
      </p:sp>
      <p:sp>
        <p:nvSpPr>
          <p:cNvPr id="4" name="投影片編號版面配置區 3"/>
          <p:cNvSpPr>
            <a:spLocks noGrp="1"/>
          </p:cNvSpPr>
          <p:nvPr>
            <p:ph type="sldNum" sz="quarter" idx="10"/>
          </p:nvPr>
        </p:nvSpPr>
        <p:spPr/>
        <p:txBody>
          <a:bodyPr/>
          <a:lstStyle/>
          <a:p>
            <a:fld id="{D1E4793E-47D4-4897-9566-D2DD95C823BC}" type="slidenum">
              <a:rPr lang="zh-TW" altLang="en-US" smtClean="0"/>
              <a:t>12</a:t>
            </a:fld>
            <a:endParaRPr lang="zh-TW" altLang="en-US"/>
          </a:p>
        </p:txBody>
      </p:sp>
    </p:spTree>
    <p:extLst>
      <p:ext uri="{BB962C8B-B14F-4D97-AF65-F5344CB8AC3E}">
        <p14:creationId xmlns:p14="http://schemas.microsoft.com/office/powerpoint/2010/main" val="234146961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1E4793E-47D4-4897-9566-D2DD95C823BC}" type="slidenum">
              <a:rPr kumimoji="0" lang="zh-TW" altLang="en-US" sz="1200" b="0" i="0" u="none" strike="noStrike" kern="1200" cap="none" spc="0" normalizeH="0" baseline="0" noProof="0" smtClean="0">
                <a:ln>
                  <a:noFill/>
                </a:ln>
                <a:solidFill>
                  <a:prstClr val="black"/>
                </a:solidFill>
                <a:effectLst/>
                <a:uLnTx/>
                <a:uFillTx/>
                <a:latin typeface="Calibri"/>
                <a:ea typeface="新細明體" panose="02020500000000000000" pitchFamily="18" charset="-120"/>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zh-TW" altLang="en-US" sz="1200" b="0" i="0" u="none" strike="noStrike" kern="1200" cap="none" spc="0" normalizeH="0" baseline="0" noProof="0">
              <a:ln>
                <a:noFill/>
              </a:ln>
              <a:solidFill>
                <a:prstClr val="black"/>
              </a:solidFill>
              <a:effectLst/>
              <a:uLnTx/>
              <a:uFillTx/>
              <a:latin typeface="Calibri"/>
              <a:ea typeface="新細明體" panose="02020500000000000000" pitchFamily="18" charset="-120"/>
              <a:cs typeface="+mn-cs"/>
            </a:endParaRPr>
          </a:p>
        </p:txBody>
      </p:sp>
    </p:spTree>
    <p:extLst>
      <p:ext uri="{BB962C8B-B14F-4D97-AF65-F5344CB8AC3E}">
        <p14:creationId xmlns:p14="http://schemas.microsoft.com/office/powerpoint/2010/main" val="64667510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90488" y="744538"/>
            <a:ext cx="6616700" cy="3722687"/>
          </a:xfrm>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1E4793E-47D4-4897-9566-D2DD95C823BC}" type="slidenum">
              <a:rPr kumimoji="0" lang="zh-TW" altLang="en-US" sz="1200" b="0" i="0" u="none" strike="noStrike" kern="1200" cap="none" spc="0" normalizeH="0" baseline="0" noProof="0" smtClean="0">
                <a:ln>
                  <a:noFill/>
                </a:ln>
                <a:solidFill>
                  <a:prstClr val="black"/>
                </a:solidFill>
                <a:effectLst/>
                <a:uLnTx/>
                <a:uFillTx/>
                <a:latin typeface="Calibri"/>
                <a:ea typeface="新細明體" panose="02020500000000000000" pitchFamily="18" charset="-120"/>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zh-TW" altLang="en-US" sz="1200" b="0" i="0" u="none" strike="noStrike" kern="1200" cap="none" spc="0" normalizeH="0" baseline="0" noProof="0">
              <a:ln>
                <a:noFill/>
              </a:ln>
              <a:solidFill>
                <a:prstClr val="black"/>
              </a:solidFill>
              <a:effectLst/>
              <a:uLnTx/>
              <a:uFillTx/>
              <a:latin typeface="Calibri"/>
              <a:ea typeface="新細明體" panose="02020500000000000000" pitchFamily="18" charset="-120"/>
              <a:cs typeface="+mn-cs"/>
            </a:endParaRPr>
          </a:p>
        </p:txBody>
      </p:sp>
    </p:spTree>
    <p:extLst>
      <p:ext uri="{BB962C8B-B14F-4D97-AF65-F5344CB8AC3E}">
        <p14:creationId xmlns:p14="http://schemas.microsoft.com/office/powerpoint/2010/main" val="361529046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90488" y="744538"/>
            <a:ext cx="6616700" cy="3722687"/>
          </a:xfrm>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fld id="{D1E4793E-47D4-4897-9566-D2DD95C823BC}" type="slidenum">
              <a:rPr lang="zh-TW" altLang="en-US" smtClean="0"/>
              <a:t>16</a:t>
            </a:fld>
            <a:endParaRPr lang="zh-TW" altLang="en-US"/>
          </a:p>
        </p:txBody>
      </p:sp>
    </p:spTree>
    <p:extLst>
      <p:ext uri="{BB962C8B-B14F-4D97-AF65-F5344CB8AC3E}">
        <p14:creationId xmlns:p14="http://schemas.microsoft.com/office/powerpoint/2010/main" val="237788570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1E4793E-47D4-4897-9566-D2DD95C823BC}" type="slidenum">
              <a:rPr lang="zh-TW" altLang="en-US" smtClean="0"/>
              <a:t>18</a:t>
            </a:fld>
            <a:endParaRPr lang="zh-TW" altLang="en-US"/>
          </a:p>
        </p:txBody>
      </p:sp>
    </p:spTree>
    <p:extLst>
      <p:ext uri="{BB962C8B-B14F-4D97-AF65-F5344CB8AC3E}">
        <p14:creationId xmlns:p14="http://schemas.microsoft.com/office/powerpoint/2010/main" val="118302515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1E4793E-47D4-4897-9566-D2DD95C823BC}" type="slidenum">
              <a:rPr lang="zh-TW" altLang="en-US" smtClean="0"/>
              <a:t>19</a:t>
            </a:fld>
            <a:endParaRPr lang="zh-TW" altLang="en-US"/>
          </a:p>
        </p:txBody>
      </p:sp>
    </p:spTree>
    <p:extLst>
      <p:ext uri="{BB962C8B-B14F-4D97-AF65-F5344CB8AC3E}">
        <p14:creationId xmlns:p14="http://schemas.microsoft.com/office/powerpoint/2010/main" val="317307241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a:xfrm>
            <a:off x="90488" y="744538"/>
            <a:ext cx="6616700" cy="3722687"/>
          </a:xfrm>
        </p:spPr>
      </p:sp>
      <p:sp>
        <p:nvSpPr>
          <p:cNvPr id="3" name="備忘稿版面配置區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zh-TW" alt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zh-TW" altLang="en-US" dirty="0"/>
          </a:p>
        </p:txBody>
      </p:sp>
      <p:sp>
        <p:nvSpPr>
          <p:cNvPr id="4" name="投影片編號版面配置區 3"/>
          <p:cNvSpPr>
            <a:spLocks noGrp="1"/>
          </p:cNvSpPr>
          <p:nvPr>
            <p:ph type="sldNum" sz="quarter" idx="5"/>
          </p:nvPr>
        </p:nvSpPr>
        <p:spPr/>
        <p:txBody>
          <a:bodyPr/>
          <a:lstStyle/>
          <a:p>
            <a:fld id="{D1E4793E-47D4-4897-9566-D2DD95C823BC}" type="slidenum">
              <a:rPr lang="zh-TW" altLang="en-US" smtClean="0"/>
              <a:t>22</a:t>
            </a:fld>
            <a:endParaRPr lang="zh-TW" altLang="en-US"/>
          </a:p>
        </p:txBody>
      </p:sp>
    </p:spTree>
    <p:extLst>
      <p:ext uri="{BB962C8B-B14F-4D97-AF65-F5344CB8AC3E}">
        <p14:creationId xmlns:p14="http://schemas.microsoft.com/office/powerpoint/2010/main" val="113439886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a:xfrm>
            <a:off x="90488" y="744538"/>
            <a:ext cx="6616700" cy="3722687"/>
          </a:xfrm>
        </p:spPr>
      </p:sp>
      <p:sp>
        <p:nvSpPr>
          <p:cNvPr id="3" name="備忘稿版面配置區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zh-TW" altLang="en-US" dirty="0"/>
          </a:p>
          <a:p>
            <a:endParaRPr lang="zh-TW" altLang="en-US" dirty="0"/>
          </a:p>
        </p:txBody>
      </p:sp>
      <p:sp>
        <p:nvSpPr>
          <p:cNvPr id="4" name="投影片編號版面配置區 3"/>
          <p:cNvSpPr>
            <a:spLocks noGrp="1"/>
          </p:cNvSpPr>
          <p:nvPr>
            <p:ph type="sldNum" sz="quarter" idx="5"/>
          </p:nvPr>
        </p:nvSpPr>
        <p:spPr/>
        <p:txBody>
          <a:bodyPr/>
          <a:lstStyle/>
          <a:p>
            <a:fld id="{D1E4793E-47D4-4897-9566-D2DD95C823BC}" type="slidenum">
              <a:rPr lang="zh-TW" altLang="en-US" smtClean="0"/>
              <a:t>23</a:t>
            </a:fld>
            <a:endParaRPr lang="zh-TW" altLang="en-US"/>
          </a:p>
        </p:txBody>
      </p:sp>
    </p:spTree>
    <p:extLst>
      <p:ext uri="{BB962C8B-B14F-4D97-AF65-F5344CB8AC3E}">
        <p14:creationId xmlns:p14="http://schemas.microsoft.com/office/powerpoint/2010/main" val="340597869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90488" y="744538"/>
            <a:ext cx="6616700" cy="3722687"/>
          </a:xfrm>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fld id="{6778AB8A-8B66-4B71-91F6-2DD03D75190A}" type="slidenum">
              <a:rPr lang="en-US" altLang="zh-TW" smtClean="0"/>
              <a:pPr/>
              <a:t>24</a:t>
            </a:fld>
            <a:endParaRPr lang="en-US" altLang="zh-TW"/>
          </a:p>
        </p:txBody>
      </p:sp>
      <p:sp>
        <p:nvSpPr>
          <p:cNvPr id="5" name="頁尾版面配置區 4"/>
          <p:cNvSpPr>
            <a:spLocks noGrp="1"/>
          </p:cNvSpPr>
          <p:nvPr>
            <p:ph type="ftr" sz="quarter" idx="11"/>
          </p:nvPr>
        </p:nvSpPr>
        <p:spPr/>
        <p:txBody>
          <a:bodyPr/>
          <a:lstStyle/>
          <a:p>
            <a:endParaRPr lang="en-US" altLang="zh-TW"/>
          </a:p>
        </p:txBody>
      </p:sp>
    </p:spTree>
    <p:extLst>
      <p:ext uri="{BB962C8B-B14F-4D97-AF65-F5344CB8AC3E}">
        <p14:creationId xmlns:p14="http://schemas.microsoft.com/office/powerpoint/2010/main" val="1921228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90488" y="744538"/>
            <a:ext cx="6616700" cy="3722687"/>
          </a:xfrm>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78AB8A-8B66-4B71-91F6-2DD03D75190A}" type="slidenum">
              <a:rPr kumimoji="0" lang="en-US" altLang="zh-TW" sz="1200" b="0" i="0" u="none" strike="noStrike" kern="1200" cap="none" spc="0" normalizeH="0" baseline="0" noProof="0" smtClean="0">
                <a:ln>
                  <a:noFill/>
                </a:ln>
                <a:solidFill>
                  <a:prstClr val="black"/>
                </a:solidFill>
                <a:effectLst/>
                <a:uLnTx/>
                <a:uFillTx/>
                <a:latin typeface="Calibri"/>
                <a:ea typeface="新細明體" panose="02020500000000000000" pitchFamily="18" charset="-120"/>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altLang="zh-TW" sz="1200" b="0" i="0" u="none" strike="noStrike" kern="1200" cap="none" spc="0" normalizeH="0" baseline="0" noProof="0">
              <a:ln>
                <a:noFill/>
              </a:ln>
              <a:solidFill>
                <a:prstClr val="black"/>
              </a:solidFill>
              <a:effectLst/>
              <a:uLnTx/>
              <a:uFillTx/>
              <a:latin typeface="Calibri"/>
              <a:ea typeface="新細明體" panose="02020500000000000000" pitchFamily="18" charset="-120"/>
              <a:cs typeface="+mn-cs"/>
            </a:endParaRPr>
          </a:p>
        </p:txBody>
      </p:sp>
      <p:sp>
        <p:nvSpPr>
          <p:cNvPr id="5" name="頁尾版面配置區 4"/>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zh-TW" sz="1200" b="0" i="0" u="none" strike="noStrike" kern="1200" cap="none" spc="0" normalizeH="0" baseline="0" noProof="0">
              <a:ln>
                <a:noFill/>
              </a:ln>
              <a:solidFill>
                <a:prstClr val="black"/>
              </a:solidFill>
              <a:effectLst/>
              <a:uLnTx/>
              <a:uFillTx/>
              <a:latin typeface="Calibri"/>
              <a:ea typeface="新細明體" panose="02020500000000000000" pitchFamily="18" charset="-120"/>
              <a:cs typeface="+mn-cs"/>
            </a:endParaRPr>
          </a:p>
        </p:txBody>
      </p:sp>
    </p:spTree>
    <p:extLst>
      <p:ext uri="{BB962C8B-B14F-4D97-AF65-F5344CB8AC3E}">
        <p14:creationId xmlns:p14="http://schemas.microsoft.com/office/powerpoint/2010/main" val="415544692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914400" y="2130428"/>
            <a:ext cx="10363200" cy="1470025"/>
          </a:xfrm>
        </p:spPr>
        <p:txBody>
          <a:bodyPr/>
          <a:lstStyle/>
          <a:p>
            <a:r>
              <a:rPr lang="zh-TW" altLang="en-US"/>
              <a:t>按一下以編輯母片標題樣式</a:t>
            </a:r>
          </a:p>
        </p:txBody>
      </p:sp>
      <p:sp>
        <p:nvSpPr>
          <p:cNvPr id="3" name="副標題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D71A92A4-E57E-4251-A9A2-6331260BC53F}" type="datetimeFigureOut">
              <a:rPr lang="zh-TW" altLang="en-US" smtClean="0"/>
              <a:t>2025/4/24</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2967076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1_標題及物件">
    <p:spTree>
      <p:nvGrpSpPr>
        <p:cNvPr id="1" name=""/>
        <p:cNvGrpSpPr/>
        <p:nvPr/>
      </p:nvGrpSpPr>
      <p:grpSpPr>
        <a:xfrm>
          <a:off x="0" y="0"/>
          <a:ext cx="0" cy="0"/>
          <a:chOff x="0" y="0"/>
          <a:chExt cx="0" cy="0"/>
        </a:xfrm>
      </p:grpSpPr>
      <p:sp>
        <p:nvSpPr>
          <p:cNvPr id="2" name="標題 1"/>
          <p:cNvSpPr>
            <a:spLocks noGrp="1"/>
          </p:cNvSpPr>
          <p:nvPr userDrawn="1">
            <p:ph type="title"/>
          </p:nvPr>
        </p:nvSpPr>
        <p:spPr>
          <a:xfrm>
            <a:off x="642443" y="96606"/>
            <a:ext cx="10972800" cy="812114"/>
          </a:xfrm>
        </p:spPr>
        <p:txBody>
          <a:bodyPr/>
          <a:lstStyle>
            <a:lvl1pPr>
              <a:defRPr>
                <a:latin typeface="微軟正黑體" panose="020B0604030504040204" pitchFamily="34" charset="-120"/>
                <a:ea typeface="微軟正黑體" panose="020B0604030504040204" pitchFamily="34" charset="-120"/>
              </a:defRPr>
            </a:lvl1pPr>
          </a:lstStyle>
          <a:p>
            <a:r>
              <a:rPr lang="zh-TW" altLang="en-US" dirty="0"/>
              <a:t>按一下以編輯母片標題樣式</a:t>
            </a:r>
          </a:p>
        </p:txBody>
      </p:sp>
      <p:sp>
        <p:nvSpPr>
          <p:cNvPr id="3" name="內容版面配置區 2"/>
          <p:cNvSpPr>
            <a:spLocks noGrp="1"/>
          </p:cNvSpPr>
          <p:nvPr userDrawn="1">
            <p:ph idx="1"/>
          </p:nvPr>
        </p:nvSpPr>
        <p:spPr/>
        <p:txBody>
          <a:bodyPr/>
          <a:lstStyle>
            <a:lvl1pPr>
              <a:defRPr>
                <a:latin typeface="微軟正黑體" panose="020B0604030504040204" pitchFamily="34" charset="-120"/>
                <a:ea typeface="微軟正黑體" panose="020B0604030504040204" pitchFamily="34" charset="-120"/>
              </a:defRPr>
            </a:lvl1pPr>
            <a:lvl2pPr>
              <a:defRPr>
                <a:latin typeface="微軟正黑體" panose="020B0604030504040204" pitchFamily="34" charset="-120"/>
                <a:ea typeface="微軟正黑體" panose="020B0604030504040204" pitchFamily="34" charset="-120"/>
              </a:defRPr>
            </a:lvl2pPr>
            <a:lvl3pPr>
              <a:defRPr>
                <a:latin typeface="微軟正黑體" panose="020B0604030504040204" pitchFamily="34" charset="-120"/>
                <a:ea typeface="微軟正黑體" panose="020B0604030504040204" pitchFamily="34" charset="-120"/>
              </a:defRPr>
            </a:lvl3pPr>
            <a:lvl4pPr>
              <a:defRPr>
                <a:latin typeface="微軟正黑體" panose="020B0604030504040204" pitchFamily="34" charset="-120"/>
                <a:ea typeface="微軟正黑體" panose="020B0604030504040204" pitchFamily="34" charset="-120"/>
              </a:defRPr>
            </a:lvl4pPr>
            <a:lvl5pPr>
              <a:defRPr>
                <a:latin typeface="微軟正黑體" panose="020B0604030504040204" pitchFamily="34" charset="-120"/>
                <a:ea typeface="微軟正黑體" panose="020B0604030504040204" pitchFamily="34" charset="-120"/>
              </a:defRPr>
            </a:lvl5pPr>
          </a:lstStyle>
          <a:p>
            <a:pPr lvl="0"/>
            <a:r>
              <a:rPr lang="zh-TW" altLang="en-US" dirty="0"/>
              <a:t>按一下以編輯母片文字樣式</a:t>
            </a:r>
          </a:p>
          <a:p>
            <a:pPr lvl="1"/>
            <a:r>
              <a:rPr lang="zh-TW" altLang="en-US" dirty="0"/>
              <a:t>第二層</a:t>
            </a:r>
          </a:p>
          <a:p>
            <a:pPr lvl="2"/>
            <a:r>
              <a:rPr lang="zh-TW" altLang="en-US" dirty="0"/>
              <a:t>第三層</a:t>
            </a:r>
          </a:p>
          <a:p>
            <a:pPr lvl="3"/>
            <a:r>
              <a:rPr lang="zh-TW" altLang="en-US" dirty="0"/>
              <a:t>第四層</a:t>
            </a:r>
          </a:p>
          <a:p>
            <a:pPr lvl="4"/>
            <a:r>
              <a:rPr lang="zh-TW" altLang="en-US" dirty="0"/>
              <a:t>第五層</a:t>
            </a:r>
          </a:p>
        </p:txBody>
      </p:sp>
      <p:sp>
        <p:nvSpPr>
          <p:cNvPr id="4" name="日期版面配置區 3"/>
          <p:cNvSpPr>
            <a:spLocks noGrp="1"/>
          </p:cNvSpPr>
          <p:nvPr userDrawn="1">
            <p:ph type="dt" sz="half" idx="10"/>
          </p:nvPr>
        </p:nvSpPr>
        <p:spPr/>
        <p:txBody>
          <a:bodyPr/>
          <a:lstStyle/>
          <a:p>
            <a:fld id="{D71A92A4-E57E-4251-A9A2-6331260BC53F}" type="datetimeFigureOut">
              <a:rPr lang="zh-TW" altLang="en-US" smtClean="0"/>
              <a:t>2025/4/24</a:t>
            </a:fld>
            <a:endParaRPr lang="zh-TW" altLang="en-US"/>
          </a:p>
        </p:txBody>
      </p:sp>
      <p:sp>
        <p:nvSpPr>
          <p:cNvPr id="5" name="頁尾版面配置區 4"/>
          <p:cNvSpPr>
            <a:spLocks noGrp="1"/>
          </p:cNvSpPr>
          <p:nvPr userDrawn="1">
            <p:ph type="ftr" sz="quarter" idx="11"/>
          </p:nvPr>
        </p:nvSpPr>
        <p:spPr/>
        <p:txBody>
          <a:bodyPr/>
          <a:lstStyle/>
          <a:p>
            <a:endParaRPr lang="zh-TW" altLang="en-US"/>
          </a:p>
        </p:txBody>
      </p:sp>
      <p:sp>
        <p:nvSpPr>
          <p:cNvPr id="6" name="投影片編號版面配置區 5"/>
          <p:cNvSpPr>
            <a:spLocks noGrp="1"/>
          </p:cNvSpPr>
          <p:nvPr userDrawn="1">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10335448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obj" preserve="1">
  <p:cSld name="標題及物件">
    <p:spTree>
      <p:nvGrpSpPr>
        <p:cNvPr id="1" name=""/>
        <p:cNvGrpSpPr/>
        <p:nvPr/>
      </p:nvGrpSpPr>
      <p:grpSpPr>
        <a:xfrm>
          <a:off x="0" y="0"/>
          <a:ext cx="0" cy="0"/>
          <a:chOff x="0" y="0"/>
          <a:chExt cx="0" cy="0"/>
        </a:xfrm>
      </p:grpSpPr>
      <p:sp>
        <p:nvSpPr>
          <p:cNvPr id="2" name="標題 1"/>
          <p:cNvSpPr>
            <a:spLocks noGrp="1"/>
          </p:cNvSpPr>
          <p:nvPr userDrawn="1">
            <p:ph type="title"/>
          </p:nvPr>
        </p:nvSpPr>
        <p:spPr>
          <a:xfrm>
            <a:off x="642443" y="96606"/>
            <a:ext cx="10972800" cy="812114"/>
          </a:xfrm>
        </p:spPr>
        <p:txBody>
          <a:bodyPr/>
          <a:lstStyle>
            <a:lvl1pPr>
              <a:defRPr>
                <a:latin typeface="微軟正黑體" panose="020B0604030504040204" pitchFamily="34" charset="-120"/>
                <a:ea typeface="微軟正黑體" panose="020B0604030504040204" pitchFamily="34" charset="-120"/>
              </a:defRPr>
            </a:lvl1pPr>
          </a:lstStyle>
          <a:p>
            <a:r>
              <a:rPr lang="zh-TW" altLang="en-US" dirty="0"/>
              <a:t>按一下以編輯母片標題樣式</a:t>
            </a:r>
          </a:p>
        </p:txBody>
      </p:sp>
      <p:sp>
        <p:nvSpPr>
          <p:cNvPr id="3" name="內容版面配置區 2"/>
          <p:cNvSpPr>
            <a:spLocks noGrp="1"/>
          </p:cNvSpPr>
          <p:nvPr userDrawn="1">
            <p:ph idx="1"/>
          </p:nvPr>
        </p:nvSpPr>
        <p:spPr/>
        <p:txBody>
          <a:bodyPr/>
          <a:lstStyle>
            <a:lvl1pPr>
              <a:defRPr>
                <a:latin typeface="微軟正黑體" panose="020B0604030504040204" pitchFamily="34" charset="-120"/>
                <a:ea typeface="微軟正黑體" panose="020B0604030504040204" pitchFamily="34" charset="-120"/>
              </a:defRPr>
            </a:lvl1pPr>
            <a:lvl2pPr>
              <a:defRPr>
                <a:latin typeface="微軟正黑體" panose="020B0604030504040204" pitchFamily="34" charset="-120"/>
                <a:ea typeface="微軟正黑體" panose="020B0604030504040204" pitchFamily="34" charset="-120"/>
              </a:defRPr>
            </a:lvl2pPr>
            <a:lvl3pPr>
              <a:defRPr>
                <a:latin typeface="微軟正黑體" panose="020B0604030504040204" pitchFamily="34" charset="-120"/>
                <a:ea typeface="微軟正黑體" panose="020B0604030504040204" pitchFamily="34" charset="-120"/>
              </a:defRPr>
            </a:lvl3pPr>
            <a:lvl4pPr>
              <a:defRPr>
                <a:latin typeface="微軟正黑體" panose="020B0604030504040204" pitchFamily="34" charset="-120"/>
                <a:ea typeface="微軟正黑體" panose="020B0604030504040204" pitchFamily="34" charset="-120"/>
              </a:defRPr>
            </a:lvl4pPr>
            <a:lvl5pPr>
              <a:defRPr>
                <a:latin typeface="微軟正黑體" panose="020B0604030504040204" pitchFamily="34" charset="-120"/>
                <a:ea typeface="微軟正黑體" panose="020B0604030504040204" pitchFamily="34" charset="-120"/>
              </a:defRPr>
            </a:lvl5pPr>
          </a:lstStyle>
          <a:p>
            <a:pPr lvl="0"/>
            <a:r>
              <a:rPr lang="zh-TW" altLang="en-US" dirty="0"/>
              <a:t>按一下以編輯母片文字樣式</a:t>
            </a:r>
          </a:p>
          <a:p>
            <a:pPr lvl="1"/>
            <a:r>
              <a:rPr lang="zh-TW" altLang="en-US" dirty="0"/>
              <a:t>第二層</a:t>
            </a:r>
          </a:p>
          <a:p>
            <a:pPr lvl="2"/>
            <a:r>
              <a:rPr lang="zh-TW" altLang="en-US" dirty="0"/>
              <a:t>第三層</a:t>
            </a:r>
          </a:p>
          <a:p>
            <a:pPr lvl="3"/>
            <a:r>
              <a:rPr lang="zh-TW" altLang="en-US" dirty="0"/>
              <a:t>第四層</a:t>
            </a:r>
          </a:p>
          <a:p>
            <a:pPr lvl="4"/>
            <a:r>
              <a:rPr lang="zh-TW" altLang="en-US" dirty="0"/>
              <a:t>第五層</a:t>
            </a:r>
          </a:p>
        </p:txBody>
      </p:sp>
      <p:sp>
        <p:nvSpPr>
          <p:cNvPr id="4" name="日期版面配置區 3"/>
          <p:cNvSpPr>
            <a:spLocks noGrp="1"/>
          </p:cNvSpPr>
          <p:nvPr userDrawn="1">
            <p:ph type="dt" sz="half" idx="10"/>
          </p:nvPr>
        </p:nvSpPr>
        <p:spPr/>
        <p:txBody>
          <a:bodyPr/>
          <a:lstStyle/>
          <a:p>
            <a:fld id="{D71A92A4-E57E-4251-A9A2-6331260BC53F}" type="datetimeFigureOut">
              <a:rPr lang="zh-TW" altLang="en-US" smtClean="0"/>
              <a:t>2025/4/24</a:t>
            </a:fld>
            <a:endParaRPr lang="zh-TW" altLang="en-US"/>
          </a:p>
        </p:txBody>
      </p:sp>
      <p:sp>
        <p:nvSpPr>
          <p:cNvPr id="5" name="頁尾版面配置區 4"/>
          <p:cNvSpPr>
            <a:spLocks noGrp="1"/>
          </p:cNvSpPr>
          <p:nvPr userDrawn="1">
            <p:ph type="ftr" sz="quarter" idx="11"/>
          </p:nvPr>
        </p:nvSpPr>
        <p:spPr/>
        <p:txBody>
          <a:bodyPr/>
          <a:lstStyle/>
          <a:p>
            <a:endParaRPr lang="zh-TW" altLang="en-US"/>
          </a:p>
        </p:txBody>
      </p:sp>
      <p:sp>
        <p:nvSpPr>
          <p:cNvPr id="6" name="投影片編號版面配置區 5"/>
          <p:cNvSpPr>
            <a:spLocks noGrp="1"/>
          </p:cNvSpPr>
          <p:nvPr userDrawn="1">
            <p:ph type="sldNum" sz="quarter" idx="12"/>
          </p:nvPr>
        </p:nvSpPr>
        <p:spPr/>
        <p:txBody>
          <a:bodyPr/>
          <a:lstStyle/>
          <a:p>
            <a:fld id="{CE81AC0D-EB2D-47CB-A275-288B8545C5B6}" type="slidenum">
              <a:rPr lang="zh-TW" altLang="en-US" smtClean="0"/>
              <a:t>‹#›</a:t>
            </a:fld>
            <a:endParaRPr lang="zh-TW" altLang="en-US"/>
          </a:p>
        </p:txBody>
      </p:sp>
      <p:cxnSp>
        <p:nvCxnSpPr>
          <p:cNvPr id="13" name="直線接點 12"/>
          <p:cNvCxnSpPr/>
          <p:nvPr userDrawn="1"/>
        </p:nvCxnSpPr>
        <p:spPr>
          <a:xfrm>
            <a:off x="0" y="908720"/>
            <a:ext cx="12192000" cy="0"/>
          </a:xfrm>
          <a:prstGeom prst="line">
            <a:avLst/>
          </a:prstGeom>
          <a:ln w="25400">
            <a:solidFill>
              <a:schemeClr val="accent3">
                <a:lumMod val="60000"/>
                <a:lumOff val="40000"/>
              </a:schemeClr>
            </a:solidFill>
          </a:ln>
        </p:spPr>
        <p:style>
          <a:lnRef idx="1">
            <a:schemeClr val="accent1"/>
          </a:lnRef>
          <a:fillRef idx="0">
            <a:schemeClr val="accent1"/>
          </a:fillRef>
          <a:effectRef idx="0">
            <a:schemeClr val="accent1"/>
          </a:effectRef>
          <a:fontRef idx="minor">
            <a:schemeClr val="tx1"/>
          </a:fontRef>
        </p:style>
      </p:cxnSp>
      <p:pic>
        <p:nvPicPr>
          <p:cNvPr id="14" name="Picture 2"/>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1158019" y="44624"/>
            <a:ext cx="943492" cy="81211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9516619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963084" y="4406903"/>
            <a:ext cx="103632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D71A92A4-E57E-4251-A9A2-6331260BC53F}" type="datetimeFigureOut">
              <a:rPr lang="zh-TW" altLang="en-US" smtClean="0"/>
              <a:t>2025/4/24</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37979271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609600" y="1600203"/>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6197600" y="1600203"/>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D71A92A4-E57E-4251-A9A2-6331260BC53F}" type="datetimeFigureOut">
              <a:rPr lang="zh-TW" altLang="en-US" smtClean="0"/>
              <a:t>2025/4/24</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9374291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6193369"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6193369"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D71A92A4-E57E-4251-A9A2-6331260BC53F}" type="datetimeFigureOut">
              <a:rPr lang="zh-TW" altLang="en-US" smtClean="0"/>
              <a:t>2025/4/24</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32687776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D71A92A4-E57E-4251-A9A2-6331260BC53F}" type="datetimeFigureOut">
              <a:rPr lang="zh-TW" altLang="en-US" smtClean="0"/>
              <a:t>2025/4/24</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1793923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D71A92A4-E57E-4251-A9A2-6331260BC53F}" type="datetimeFigureOut">
              <a:rPr lang="zh-TW" altLang="en-US" smtClean="0"/>
              <a:t>2025/4/24</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39494628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609602" y="273050"/>
            <a:ext cx="4011084"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4766733" y="273053"/>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609602" y="1435103"/>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D71A92A4-E57E-4251-A9A2-6331260BC53F}" type="datetimeFigureOut">
              <a:rPr lang="zh-TW" altLang="en-US" smtClean="0"/>
              <a:t>2025/4/24</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41384960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2389717" y="4800600"/>
            <a:ext cx="73152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D71A92A4-E57E-4251-A9A2-6331260BC53F}" type="datetimeFigureOut">
              <a:rPr lang="zh-TW" altLang="en-US" smtClean="0"/>
              <a:t>2025/4/24</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12693584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D71A92A4-E57E-4251-A9A2-6331260BC53F}" type="datetimeFigureOut">
              <a:rPr lang="zh-TW" altLang="en-US" smtClean="0"/>
              <a:t>2025/4/24</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261573863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8839200" y="274641"/>
            <a:ext cx="27432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609600" y="274641"/>
            <a:ext cx="80264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D71A92A4-E57E-4251-A9A2-6331260BC53F}" type="datetimeFigureOut">
              <a:rPr lang="zh-TW" altLang="en-US" smtClean="0"/>
              <a:t>2025/4/24</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413920121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914400" y="2130426"/>
            <a:ext cx="10363200" cy="1470025"/>
          </a:xfrm>
        </p:spPr>
        <p:txBody>
          <a:bodyPr/>
          <a:lstStyle/>
          <a:p>
            <a:r>
              <a:rPr lang="zh-TW" altLang="en-US"/>
              <a:t>按一下以編輯母片標題樣式</a:t>
            </a:r>
          </a:p>
        </p:txBody>
      </p:sp>
      <p:sp>
        <p:nvSpPr>
          <p:cNvPr id="3" name="副標題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D71A92A4-E57E-4251-A9A2-6331260BC53F}" type="datetimeFigureOut">
              <a:rPr lang="zh-TW" altLang="en-US" smtClean="0"/>
              <a:t>2025/4/24</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240917930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1_標題及物件">
    <p:spTree>
      <p:nvGrpSpPr>
        <p:cNvPr id="1" name=""/>
        <p:cNvGrpSpPr/>
        <p:nvPr/>
      </p:nvGrpSpPr>
      <p:grpSpPr>
        <a:xfrm>
          <a:off x="0" y="0"/>
          <a:ext cx="0" cy="0"/>
          <a:chOff x="0" y="0"/>
          <a:chExt cx="0" cy="0"/>
        </a:xfrm>
      </p:grpSpPr>
      <p:cxnSp>
        <p:nvCxnSpPr>
          <p:cNvPr id="9" name="直線接點 8"/>
          <p:cNvCxnSpPr/>
          <p:nvPr userDrawn="1"/>
        </p:nvCxnSpPr>
        <p:spPr>
          <a:xfrm>
            <a:off x="0" y="908720"/>
            <a:ext cx="12192000" cy="0"/>
          </a:xfrm>
          <a:prstGeom prst="line">
            <a:avLst/>
          </a:prstGeom>
          <a:ln w="25400">
            <a:solidFill>
              <a:schemeClr val="accent3">
                <a:lumMod val="60000"/>
                <a:lumOff val="40000"/>
              </a:schemeClr>
            </a:solidFill>
          </a:ln>
        </p:spPr>
        <p:style>
          <a:lnRef idx="1">
            <a:schemeClr val="accent1"/>
          </a:lnRef>
          <a:fillRef idx="0">
            <a:schemeClr val="accent1"/>
          </a:fillRef>
          <a:effectRef idx="0">
            <a:schemeClr val="accent1"/>
          </a:effectRef>
          <a:fontRef idx="minor">
            <a:schemeClr val="tx1"/>
          </a:fontRef>
        </p:style>
      </p:cxnSp>
      <p:sp>
        <p:nvSpPr>
          <p:cNvPr id="2" name="標題 1"/>
          <p:cNvSpPr>
            <a:spLocks noGrp="1"/>
          </p:cNvSpPr>
          <p:nvPr userDrawn="1">
            <p:ph type="title"/>
          </p:nvPr>
        </p:nvSpPr>
        <p:spPr>
          <a:xfrm>
            <a:off x="642443" y="96606"/>
            <a:ext cx="10972800" cy="812114"/>
          </a:xfrm>
        </p:spPr>
        <p:txBody>
          <a:bodyPr/>
          <a:lstStyle>
            <a:lvl1pPr>
              <a:defRPr>
                <a:latin typeface="微軟正黑體" panose="020B0604030504040204" pitchFamily="34" charset="-120"/>
                <a:ea typeface="微軟正黑體" panose="020B0604030504040204" pitchFamily="34" charset="-120"/>
              </a:defRPr>
            </a:lvl1pPr>
          </a:lstStyle>
          <a:p>
            <a:r>
              <a:rPr lang="zh-TW" altLang="en-US" dirty="0"/>
              <a:t>按一下以編輯母片標題樣式</a:t>
            </a:r>
          </a:p>
        </p:txBody>
      </p:sp>
      <p:sp>
        <p:nvSpPr>
          <p:cNvPr id="3" name="內容版面配置區 2"/>
          <p:cNvSpPr>
            <a:spLocks noGrp="1"/>
          </p:cNvSpPr>
          <p:nvPr userDrawn="1">
            <p:ph idx="1"/>
          </p:nvPr>
        </p:nvSpPr>
        <p:spPr/>
        <p:txBody>
          <a:bodyPr/>
          <a:lstStyle>
            <a:lvl1pPr>
              <a:defRPr>
                <a:latin typeface="微軟正黑體" panose="020B0604030504040204" pitchFamily="34" charset="-120"/>
                <a:ea typeface="微軟正黑體" panose="020B0604030504040204" pitchFamily="34" charset="-120"/>
              </a:defRPr>
            </a:lvl1pPr>
            <a:lvl2pPr>
              <a:defRPr>
                <a:latin typeface="微軟正黑體" panose="020B0604030504040204" pitchFamily="34" charset="-120"/>
                <a:ea typeface="微軟正黑體" panose="020B0604030504040204" pitchFamily="34" charset="-120"/>
              </a:defRPr>
            </a:lvl2pPr>
            <a:lvl3pPr>
              <a:defRPr>
                <a:latin typeface="微軟正黑體" panose="020B0604030504040204" pitchFamily="34" charset="-120"/>
                <a:ea typeface="微軟正黑體" panose="020B0604030504040204" pitchFamily="34" charset="-120"/>
              </a:defRPr>
            </a:lvl3pPr>
            <a:lvl4pPr>
              <a:defRPr>
                <a:latin typeface="微軟正黑體" panose="020B0604030504040204" pitchFamily="34" charset="-120"/>
                <a:ea typeface="微軟正黑體" panose="020B0604030504040204" pitchFamily="34" charset="-120"/>
              </a:defRPr>
            </a:lvl4pPr>
            <a:lvl5pPr>
              <a:defRPr>
                <a:latin typeface="微軟正黑體" panose="020B0604030504040204" pitchFamily="34" charset="-120"/>
                <a:ea typeface="微軟正黑體" panose="020B0604030504040204" pitchFamily="34" charset="-120"/>
              </a:defRPr>
            </a:lvl5pPr>
          </a:lstStyle>
          <a:p>
            <a:pPr lvl="0"/>
            <a:r>
              <a:rPr lang="zh-TW" altLang="en-US" dirty="0"/>
              <a:t>按一下以編輯母片文字樣式</a:t>
            </a:r>
          </a:p>
          <a:p>
            <a:pPr lvl="1"/>
            <a:r>
              <a:rPr lang="zh-TW" altLang="en-US" dirty="0"/>
              <a:t>第二層</a:t>
            </a:r>
          </a:p>
          <a:p>
            <a:pPr lvl="2"/>
            <a:r>
              <a:rPr lang="zh-TW" altLang="en-US" dirty="0"/>
              <a:t>第三層</a:t>
            </a:r>
          </a:p>
          <a:p>
            <a:pPr lvl="3"/>
            <a:r>
              <a:rPr lang="zh-TW" altLang="en-US" dirty="0"/>
              <a:t>第四層</a:t>
            </a:r>
          </a:p>
          <a:p>
            <a:pPr lvl="4"/>
            <a:r>
              <a:rPr lang="zh-TW" altLang="en-US" dirty="0"/>
              <a:t>第五層</a:t>
            </a:r>
          </a:p>
        </p:txBody>
      </p:sp>
      <p:sp>
        <p:nvSpPr>
          <p:cNvPr id="4" name="日期版面配置區 3"/>
          <p:cNvSpPr>
            <a:spLocks noGrp="1"/>
          </p:cNvSpPr>
          <p:nvPr userDrawn="1">
            <p:ph type="dt" sz="half" idx="10"/>
          </p:nvPr>
        </p:nvSpPr>
        <p:spPr/>
        <p:txBody>
          <a:bodyPr/>
          <a:lstStyle/>
          <a:p>
            <a:fld id="{D71A92A4-E57E-4251-A9A2-6331260BC53F}" type="datetimeFigureOut">
              <a:rPr lang="zh-TW" altLang="en-US" smtClean="0"/>
              <a:t>2025/4/24</a:t>
            </a:fld>
            <a:endParaRPr lang="zh-TW" altLang="en-US"/>
          </a:p>
        </p:txBody>
      </p:sp>
      <p:sp>
        <p:nvSpPr>
          <p:cNvPr id="5" name="頁尾版面配置區 4"/>
          <p:cNvSpPr>
            <a:spLocks noGrp="1"/>
          </p:cNvSpPr>
          <p:nvPr userDrawn="1">
            <p:ph type="ftr" sz="quarter" idx="11"/>
          </p:nvPr>
        </p:nvSpPr>
        <p:spPr/>
        <p:txBody>
          <a:bodyPr/>
          <a:lstStyle/>
          <a:p>
            <a:endParaRPr lang="zh-TW" altLang="en-US"/>
          </a:p>
        </p:txBody>
      </p:sp>
      <p:sp>
        <p:nvSpPr>
          <p:cNvPr id="6" name="投影片編號版面配置區 5"/>
          <p:cNvSpPr>
            <a:spLocks noGrp="1"/>
          </p:cNvSpPr>
          <p:nvPr userDrawn="1">
            <p:ph type="sldNum" sz="quarter" idx="12"/>
          </p:nvPr>
        </p:nvSpPr>
        <p:spPr/>
        <p:txBody>
          <a:bodyPr/>
          <a:lstStyle/>
          <a:p>
            <a:fld id="{CE81AC0D-EB2D-47CB-A275-288B8545C5B6}" type="slidenum">
              <a:rPr lang="zh-TW" altLang="en-US" smtClean="0"/>
              <a:t>‹#›</a:t>
            </a:fld>
            <a:endParaRPr lang="zh-TW" altLang="en-US"/>
          </a:p>
        </p:txBody>
      </p:sp>
      <p:pic>
        <p:nvPicPr>
          <p:cNvPr id="7" name="Picture 7" descr="A green and black logo&#10;&#10;Description automatically generated">
            <a:extLst>
              <a:ext uri="{FF2B5EF4-FFF2-40B4-BE49-F238E27FC236}">
                <a16:creationId xmlns="" xmlns:a16="http://schemas.microsoft.com/office/drawing/2014/main" id="{B06F581D-77CF-F686-3AD0-62C4CA04E039}"/>
              </a:ext>
            </a:extLst>
          </p:cNvPr>
          <p:cNvPicPr/>
          <p:nvPr userDrawn="1"/>
        </p:nvPicPr>
        <p:blipFill>
          <a:blip r:embed="rId2" cstate="print">
            <a:extLst>
              <a:ext uri="{28A0092B-C50C-407E-A947-70E740481C1C}">
                <a14:useLocalDpi xmlns:a14="http://schemas.microsoft.com/office/drawing/2010/main" val="0"/>
              </a:ext>
            </a:extLst>
          </a:blip>
          <a:stretch>
            <a:fillRect/>
          </a:stretch>
        </p:blipFill>
        <p:spPr>
          <a:xfrm>
            <a:off x="11136560" y="-59709"/>
            <a:ext cx="1052736" cy="1052736"/>
          </a:xfrm>
          <a:prstGeom prst="rect">
            <a:avLst/>
          </a:prstGeom>
        </p:spPr>
      </p:pic>
    </p:spTree>
    <p:extLst>
      <p:ext uri="{BB962C8B-B14F-4D97-AF65-F5344CB8AC3E}">
        <p14:creationId xmlns:p14="http://schemas.microsoft.com/office/powerpoint/2010/main" val="282255561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userDrawn="1">
            <p:ph type="title"/>
          </p:nvPr>
        </p:nvSpPr>
        <p:spPr>
          <a:xfrm>
            <a:off x="642443" y="96606"/>
            <a:ext cx="10972800" cy="812114"/>
          </a:xfrm>
        </p:spPr>
        <p:txBody>
          <a:bodyPr/>
          <a:lstStyle>
            <a:lvl1pPr>
              <a:defRPr>
                <a:latin typeface="微軟正黑體" panose="020B0604030504040204" pitchFamily="34" charset="-120"/>
                <a:ea typeface="微軟正黑體" panose="020B0604030504040204" pitchFamily="34" charset="-120"/>
              </a:defRPr>
            </a:lvl1pPr>
          </a:lstStyle>
          <a:p>
            <a:r>
              <a:rPr lang="zh-TW" altLang="en-US" dirty="0"/>
              <a:t>按一下以編輯母片標題樣式</a:t>
            </a:r>
          </a:p>
        </p:txBody>
      </p:sp>
      <p:sp>
        <p:nvSpPr>
          <p:cNvPr id="3" name="內容版面配置區 2"/>
          <p:cNvSpPr>
            <a:spLocks noGrp="1"/>
          </p:cNvSpPr>
          <p:nvPr userDrawn="1">
            <p:ph idx="1"/>
          </p:nvPr>
        </p:nvSpPr>
        <p:spPr/>
        <p:txBody>
          <a:bodyPr/>
          <a:lstStyle>
            <a:lvl1pPr>
              <a:defRPr>
                <a:latin typeface="微軟正黑體" panose="020B0604030504040204" pitchFamily="34" charset="-120"/>
                <a:ea typeface="微軟正黑體" panose="020B0604030504040204" pitchFamily="34" charset="-120"/>
              </a:defRPr>
            </a:lvl1pPr>
            <a:lvl2pPr>
              <a:defRPr>
                <a:latin typeface="微軟正黑體" panose="020B0604030504040204" pitchFamily="34" charset="-120"/>
                <a:ea typeface="微軟正黑體" panose="020B0604030504040204" pitchFamily="34" charset="-120"/>
              </a:defRPr>
            </a:lvl2pPr>
            <a:lvl3pPr>
              <a:defRPr>
                <a:latin typeface="微軟正黑體" panose="020B0604030504040204" pitchFamily="34" charset="-120"/>
                <a:ea typeface="微軟正黑體" panose="020B0604030504040204" pitchFamily="34" charset="-120"/>
              </a:defRPr>
            </a:lvl3pPr>
            <a:lvl4pPr>
              <a:defRPr>
                <a:latin typeface="微軟正黑體" panose="020B0604030504040204" pitchFamily="34" charset="-120"/>
                <a:ea typeface="微軟正黑體" panose="020B0604030504040204" pitchFamily="34" charset="-120"/>
              </a:defRPr>
            </a:lvl4pPr>
            <a:lvl5pPr>
              <a:defRPr>
                <a:latin typeface="微軟正黑體" panose="020B0604030504040204" pitchFamily="34" charset="-120"/>
                <a:ea typeface="微軟正黑體" panose="020B0604030504040204" pitchFamily="34" charset="-120"/>
              </a:defRPr>
            </a:lvl5pPr>
          </a:lstStyle>
          <a:p>
            <a:pPr lvl="0"/>
            <a:r>
              <a:rPr lang="zh-TW" altLang="en-US" dirty="0"/>
              <a:t>按一下以編輯母片文字樣式</a:t>
            </a:r>
          </a:p>
          <a:p>
            <a:pPr lvl="1"/>
            <a:r>
              <a:rPr lang="zh-TW" altLang="en-US" dirty="0"/>
              <a:t>第二層</a:t>
            </a:r>
          </a:p>
          <a:p>
            <a:pPr lvl="2"/>
            <a:r>
              <a:rPr lang="zh-TW" altLang="en-US" dirty="0"/>
              <a:t>第三層</a:t>
            </a:r>
          </a:p>
          <a:p>
            <a:pPr lvl="3"/>
            <a:r>
              <a:rPr lang="zh-TW" altLang="en-US" dirty="0"/>
              <a:t>第四層</a:t>
            </a:r>
          </a:p>
          <a:p>
            <a:pPr lvl="4"/>
            <a:r>
              <a:rPr lang="zh-TW" altLang="en-US" dirty="0"/>
              <a:t>第五層</a:t>
            </a:r>
          </a:p>
        </p:txBody>
      </p:sp>
      <p:sp>
        <p:nvSpPr>
          <p:cNvPr id="4" name="日期版面配置區 3"/>
          <p:cNvSpPr>
            <a:spLocks noGrp="1"/>
          </p:cNvSpPr>
          <p:nvPr userDrawn="1">
            <p:ph type="dt" sz="half" idx="10"/>
          </p:nvPr>
        </p:nvSpPr>
        <p:spPr/>
        <p:txBody>
          <a:bodyPr/>
          <a:lstStyle/>
          <a:p>
            <a:fld id="{D71A92A4-E57E-4251-A9A2-6331260BC53F}" type="datetimeFigureOut">
              <a:rPr lang="zh-TW" altLang="en-US" smtClean="0"/>
              <a:t>2025/4/24</a:t>
            </a:fld>
            <a:endParaRPr lang="zh-TW" altLang="en-US"/>
          </a:p>
        </p:txBody>
      </p:sp>
      <p:sp>
        <p:nvSpPr>
          <p:cNvPr id="5" name="頁尾版面配置區 4"/>
          <p:cNvSpPr>
            <a:spLocks noGrp="1"/>
          </p:cNvSpPr>
          <p:nvPr userDrawn="1">
            <p:ph type="ftr" sz="quarter" idx="11"/>
          </p:nvPr>
        </p:nvSpPr>
        <p:spPr/>
        <p:txBody>
          <a:bodyPr/>
          <a:lstStyle/>
          <a:p>
            <a:endParaRPr lang="zh-TW" altLang="en-US"/>
          </a:p>
        </p:txBody>
      </p:sp>
      <p:sp>
        <p:nvSpPr>
          <p:cNvPr id="6" name="投影片編號版面配置區 5"/>
          <p:cNvSpPr>
            <a:spLocks noGrp="1"/>
          </p:cNvSpPr>
          <p:nvPr userDrawn="1">
            <p:ph type="sldNum" sz="quarter" idx="12"/>
          </p:nvPr>
        </p:nvSpPr>
        <p:spPr/>
        <p:txBody>
          <a:bodyPr/>
          <a:lstStyle/>
          <a:p>
            <a:fld id="{CE81AC0D-EB2D-47CB-A275-288B8545C5B6}" type="slidenum">
              <a:rPr lang="zh-TW" altLang="en-US" smtClean="0"/>
              <a:t>‹#›</a:t>
            </a:fld>
            <a:endParaRPr lang="zh-TW" altLang="en-US"/>
          </a:p>
        </p:txBody>
      </p:sp>
      <p:cxnSp>
        <p:nvCxnSpPr>
          <p:cNvPr id="13" name="直線接點 12"/>
          <p:cNvCxnSpPr/>
          <p:nvPr userDrawn="1"/>
        </p:nvCxnSpPr>
        <p:spPr>
          <a:xfrm>
            <a:off x="0" y="908720"/>
            <a:ext cx="12192000" cy="0"/>
          </a:xfrm>
          <a:prstGeom prst="line">
            <a:avLst/>
          </a:prstGeom>
          <a:ln w="25400">
            <a:solidFill>
              <a:schemeClr val="accent3">
                <a:lumMod val="60000"/>
                <a:lumOff val="40000"/>
              </a:schemeClr>
            </a:solidFill>
          </a:ln>
        </p:spPr>
        <p:style>
          <a:lnRef idx="1">
            <a:schemeClr val="accent1"/>
          </a:lnRef>
          <a:fillRef idx="0">
            <a:schemeClr val="accent1"/>
          </a:fillRef>
          <a:effectRef idx="0">
            <a:schemeClr val="accent1"/>
          </a:effectRef>
          <a:fontRef idx="minor">
            <a:schemeClr val="tx1"/>
          </a:fontRef>
        </p:style>
      </p:cxnSp>
      <p:pic>
        <p:nvPicPr>
          <p:cNvPr id="14" name="Picture 2"/>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1158019" y="142344"/>
            <a:ext cx="943492" cy="65615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6165243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963084" y="4406901"/>
            <a:ext cx="103632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D71A92A4-E57E-4251-A9A2-6331260BC53F}" type="datetimeFigureOut">
              <a:rPr lang="zh-TW" altLang="en-US" smtClean="0"/>
              <a:t>2025/4/24</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170269183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D71A92A4-E57E-4251-A9A2-6331260BC53F}" type="datetimeFigureOut">
              <a:rPr lang="zh-TW" altLang="en-US" smtClean="0"/>
              <a:t>2025/4/24</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252252583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D71A92A4-E57E-4251-A9A2-6331260BC53F}" type="datetimeFigureOut">
              <a:rPr lang="zh-TW" altLang="en-US" smtClean="0"/>
              <a:t>2025/4/24</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327343476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D71A92A4-E57E-4251-A9A2-6331260BC53F}" type="datetimeFigureOut">
              <a:rPr lang="zh-TW" altLang="en-US" smtClean="0"/>
              <a:t>2025/4/24</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52819679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D71A92A4-E57E-4251-A9A2-6331260BC53F}" type="datetimeFigureOut">
              <a:rPr lang="zh-TW" altLang="en-US" smtClean="0"/>
              <a:t>2025/4/24</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129136644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609601" y="273050"/>
            <a:ext cx="4011084"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D71A92A4-E57E-4251-A9A2-6331260BC53F}" type="datetimeFigureOut">
              <a:rPr lang="zh-TW" altLang="en-US" smtClean="0"/>
              <a:t>2025/4/24</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326613853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2389717" y="4800600"/>
            <a:ext cx="73152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D71A92A4-E57E-4251-A9A2-6331260BC53F}" type="datetimeFigureOut">
              <a:rPr lang="zh-TW" altLang="en-US" smtClean="0"/>
              <a:t>2025/4/24</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12171694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D71A92A4-E57E-4251-A9A2-6331260BC53F}" type="datetimeFigureOut">
              <a:rPr lang="zh-TW" altLang="en-US" smtClean="0"/>
              <a:t>2025/4/24</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263291780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8839200" y="274639"/>
            <a:ext cx="27432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609600" y="274639"/>
            <a:ext cx="80264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D71A92A4-E57E-4251-A9A2-6331260BC53F}" type="datetimeFigureOut">
              <a:rPr lang="zh-TW" altLang="en-US" smtClean="0"/>
              <a:t>2025/4/24</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121641403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914400" y="2130428"/>
            <a:ext cx="10363200" cy="1470025"/>
          </a:xfrm>
        </p:spPr>
        <p:txBody>
          <a:bodyPr/>
          <a:lstStyle/>
          <a:p>
            <a:r>
              <a:rPr lang="zh-TW" altLang="en-US"/>
              <a:t>按一下以編輯母片標題樣式</a:t>
            </a:r>
          </a:p>
        </p:txBody>
      </p:sp>
      <p:sp>
        <p:nvSpPr>
          <p:cNvPr id="3" name="副標題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D71A92A4-E57E-4251-A9A2-6331260BC53F}" type="datetimeFigureOut">
              <a:rPr lang="zh-TW" altLang="en-US" smtClean="0"/>
              <a:t>2025/4/24</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325233388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type="obj" preserve="1">
  <p:cSld name="1_標題及物件">
    <p:spTree>
      <p:nvGrpSpPr>
        <p:cNvPr id="1" name=""/>
        <p:cNvGrpSpPr/>
        <p:nvPr/>
      </p:nvGrpSpPr>
      <p:grpSpPr>
        <a:xfrm>
          <a:off x="0" y="0"/>
          <a:ext cx="0" cy="0"/>
          <a:chOff x="0" y="0"/>
          <a:chExt cx="0" cy="0"/>
        </a:xfrm>
      </p:grpSpPr>
      <p:sp>
        <p:nvSpPr>
          <p:cNvPr id="2" name="標題 1"/>
          <p:cNvSpPr>
            <a:spLocks noGrp="1"/>
          </p:cNvSpPr>
          <p:nvPr userDrawn="1">
            <p:ph type="title"/>
          </p:nvPr>
        </p:nvSpPr>
        <p:spPr>
          <a:xfrm>
            <a:off x="642443" y="96606"/>
            <a:ext cx="10972800" cy="812114"/>
          </a:xfrm>
        </p:spPr>
        <p:txBody>
          <a:bodyPr/>
          <a:lstStyle>
            <a:lvl1pPr>
              <a:defRPr>
                <a:latin typeface="微軟正黑體" panose="020B0604030504040204" pitchFamily="34" charset="-120"/>
                <a:ea typeface="微軟正黑體" panose="020B0604030504040204" pitchFamily="34" charset="-120"/>
              </a:defRPr>
            </a:lvl1pPr>
          </a:lstStyle>
          <a:p>
            <a:r>
              <a:rPr lang="zh-TW" altLang="en-US" dirty="0"/>
              <a:t>按一下以編輯母片標題樣式</a:t>
            </a:r>
          </a:p>
        </p:txBody>
      </p:sp>
      <p:sp>
        <p:nvSpPr>
          <p:cNvPr id="3" name="內容版面配置區 2"/>
          <p:cNvSpPr>
            <a:spLocks noGrp="1"/>
          </p:cNvSpPr>
          <p:nvPr userDrawn="1">
            <p:ph idx="1"/>
          </p:nvPr>
        </p:nvSpPr>
        <p:spPr/>
        <p:txBody>
          <a:bodyPr/>
          <a:lstStyle>
            <a:lvl1pPr>
              <a:defRPr>
                <a:latin typeface="微軟正黑體" panose="020B0604030504040204" pitchFamily="34" charset="-120"/>
                <a:ea typeface="微軟正黑體" panose="020B0604030504040204" pitchFamily="34" charset="-120"/>
              </a:defRPr>
            </a:lvl1pPr>
            <a:lvl2pPr>
              <a:defRPr>
                <a:latin typeface="微軟正黑體" panose="020B0604030504040204" pitchFamily="34" charset="-120"/>
                <a:ea typeface="微軟正黑體" panose="020B0604030504040204" pitchFamily="34" charset="-120"/>
              </a:defRPr>
            </a:lvl2pPr>
            <a:lvl3pPr>
              <a:defRPr>
                <a:latin typeface="微軟正黑體" panose="020B0604030504040204" pitchFamily="34" charset="-120"/>
                <a:ea typeface="微軟正黑體" panose="020B0604030504040204" pitchFamily="34" charset="-120"/>
              </a:defRPr>
            </a:lvl3pPr>
            <a:lvl4pPr>
              <a:defRPr>
                <a:latin typeface="微軟正黑體" panose="020B0604030504040204" pitchFamily="34" charset="-120"/>
                <a:ea typeface="微軟正黑體" panose="020B0604030504040204" pitchFamily="34" charset="-120"/>
              </a:defRPr>
            </a:lvl4pPr>
            <a:lvl5pPr>
              <a:defRPr>
                <a:latin typeface="微軟正黑體" panose="020B0604030504040204" pitchFamily="34" charset="-120"/>
                <a:ea typeface="微軟正黑體" panose="020B0604030504040204" pitchFamily="34" charset="-120"/>
              </a:defRPr>
            </a:lvl5pPr>
          </a:lstStyle>
          <a:p>
            <a:pPr lvl="0"/>
            <a:r>
              <a:rPr lang="zh-TW" altLang="en-US" dirty="0"/>
              <a:t>按一下以編輯母片文字樣式</a:t>
            </a:r>
          </a:p>
          <a:p>
            <a:pPr lvl="1"/>
            <a:r>
              <a:rPr lang="zh-TW" altLang="en-US" dirty="0"/>
              <a:t>第二層</a:t>
            </a:r>
          </a:p>
          <a:p>
            <a:pPr lvl="2"/>
            <a:r>
              <a:rPr lang="zh-TW" altLang="en-US" dirty="0"/>
              <a:t>第三層</a:t>
            </a:r>
          </a:p>
          <a:p>
            <a:pPr lvl="3"/>
            <a:r>
              <a:rPr lang="zh-TW" altLang="en-US" dirty="0"/>
              <a:t>第四層</a:t>
            </a:r>
          </a:p>
          <a:p>
            <a:pPr lvl="4"/>
            <a:r>
              <a:rPr lang="zh-TW" altLang="en-US" dirty="0"/>
              <a:t>第五層</a:t>
            </a:r>
          </a:p>
        </p:txBody>
      </p:sp>
      <p:sp>
        <p:nvSpPr>
          <p:cNvPr id="4" name="日期版面配置區 3"/>
          <p:cNvSpPr>
            <a:spLocks noGrp="1"/>
          </p:cNvSpPr>
          <p:nvPr userDrawn="1">
            <p:ph type="dt" sz="half" idx="10"/>
          </p:nvPr>
        </p:nvSpPr>
        <p:spPr/>
        <p:txBody>
          <a:bodyPr/>
          <a:lstStyle/>
          <a:p>
            <a:fld id="{D71A92A4-E57E-4251-A9A2-6331260BC53F}" type="datetimeFigureOut">
              <a:rPr lang="zh-TW" altLang="en-US" smtClean="0"/>
              <a:t>2025/4/24</a:t>
            </a:fld>
            <a:endParaRPr lang="zh-TW" altLang="en-US"/>
          </a:p>
        </p:txBody>
      </p:sp>
      <p:sp>
        <p:nvSpPr>
          <p:cNvPr id="5" name="頁尾版面配置區 4"/>
          <p:cNvSpPr>
            <a:spLocks noGrp="1"/>
          </p:cNvSpPr>
          <p:nvPr userDrawn="1">
            <p:ph type="ftr" sz="quarter" idx="11"/>
          </p:nvPr>
        </p:nvSpPr>
        <p:spPr/>
        <p:txBody>
          <a:bodyPr/>
          <a:lstStyle/>
          <a:p>
            <a:endParaRPr lang="zh-TW" altLang="en-US"/>
          </a:p>
        </p:txBody>
      </p:sp>
      <p:sp>
        <p:nvSpPr>
          <p:cNvPr id="6" name="投影片編號版面配置區 5"/>
          <p:cNvSpPr>
            <a:spLocks noGrp="1"/>
          </p:cNvSpPr>
          <p:nvPr userDrawn="1">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144431414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type="obj" preserve="1">
  <p:cSld name="標題及物件">
    <p:spTree>
      <p:nvGrpSpPr>
        <p:cNvPr id="1" name=""/>
        <p:cNvGrpSpPr/>
        <p:nvPr/>
      </p:nvGrpSpPr>
      <p:grpSpPr>
        <a:xfrm>
          <a:off x="0" y="0"/>
          <a:ext cx="0" cy="0"/>
          <a:chOff x="0" y="0"/>
          <a:chExt cx="0" cy="0"/>
        </a:xfrm>
      </p:grpSpPr>
      <p:sp>
        <p:nvSpPr>
          <p:cNvPr id="2" name="標題 1"/>
          <p:cNvSpPr>
            <a:spLocks noGrp="1"/>
          </p:cNvSpPr>
          <p:nvPr userDrawn="1">
            <p:ph type="title"/>
          </p:nvPr>
        </p:nvSpPr>
        <p:spPr>
          <a:xfrm>
            <a:off x="642443" y="96606"/>
            <a:ext cx="10972800" cy="812114"/>
          </a:xfrm>
        </p:spPr>
        <p:txBody>
          <a:bodyPr/>
          <a:lstStyle>
            <a:lvl1pPr>
              <a:defRPr>
                <a:latin typeface="微軟正黑體" panose="020B0604030504040204" pitchFamily="34" charset="-120"/>
                <a:ea typeface="微軟正黑體" panose="020B0604030504040204" pitchFamily="34" charset="-120"/>
              </a:defRPr>
            </a:lvl1pPr>
          </a:lstStyle>
          <a:p>
            <a:r>
              <a:rPr lang="zh-TW" altLang="en-US" dirty="0"/>
              <a:t>按一下以編輯母片標題樣式</a:t>
            </a:r>
          </a:p>
        </p:txBody>
      </p:sp>
      <p:sp>
        <p:nvSpPr>
          <p:cNvPr id="3" name="內容版面配置區 2"/>
          <p:cNvSpPr>
            <a:spLocks noGrp="1"/>
          </p:cNvSpPr>
          <p:nvPr userDrawn="1">
            <p:ph idx="1"/>
          </p:nvPr>
        </p:nvSpPr>
        <p:spPr/>
        <p:txBody>
          <a:bodyPr/>
          <a:lstStyle>
            <a:lvl1pPr>
              <a:defRPr>
                <a:latin typeface="微軟正黑體" panose="020B0604030504040204" pitchFamily="34" charset="-120"/>
                <a:ea typeface="微軟正黑體" panose="020B0604030504040204" pitchFamily="34" charset="-120"/>
              </a:defRPr>
            </a:lvl1pPr>
            <a:lvl2pPr>
              <a:defRPr>
                <a:latin typeface="微軟正黑體" panose="020B0604030504040204" pitchFamily="34" charset="-120"/>
                <a:ea typeface="微軟正黑體" panose="020B0604030504040204" pitchFamily="34" charset="-120"/>
              </a:defRPr>
            </a:lvl2pPr>
            <a:lvl3pPr>
              <a:defRPr>
                <a:latin typeface="微軟正黑體" panose="020B0604030504040204" pitchFamily="34" charset="-120"/>
                <a:ea typeface="微軟正黑體" panose="020B0604030504040204" pitchFamily="34" charset="-120"/>
              </a:defRPr>
            </a:lvl3pPr>
            <a:lvl4pPr>
              <a:defRPr>
                <a:latin typeface="微軟正黑體" panose="020B0604030504040204" pitchFamily="34" charset="-120"/>
                <a:ea typeface="微軟正黑體" panose="020B0604030504040204" pitchFamily="34" charset="-120"/>
              </a:defRPr>
            </a:lvl4pPr>
            <a:lvl5pPr>
              <a:defRPr>
                <a:latin typeface="微軟正黑體" panose="020B0604030504040204" pitchFamily="34" charset="-120"/>
                <a:ea typeface="微軟正黑體" panose="020B0604030504040204" pitchFamily="34" charset="-120"/>
              </a:defRPr>
            </a:lvl5pPr>
          </a:lstStyle>
          <a:p>
            <a:pPr lvl="0"/>
            <a:r>
              <a:rPr lang="zh-TW" altLang="en-US" dirty="0"/>
              <a:t>按一下以編輯母片文字樣式</a:t>
            </a:r>
          </a:p>
          <a:p>
            <a:pPr lvl="1"/>
            <a:r>
              <a:rPr lang="zh-TW" altLang="en-US" dirty="0"/>
              <a:t>第二層</a:t>
            </a:r>
          </a:p>
          <a:p>
            <a:pPr lvl="2"/>
            <a:r>
              <a:rPr lang="zh-TW" altLang="en-US" dirty="0"/>
              <a:t>第三層</a:t>
            </a:r>
          </a:p>
          <a:p>
            <a:pPr lvl="3"/>
            <a:r>
              <a:rPr lang="zh-TW" altLang="en-US" dirty="0"/>
              <a:t>第四層</a:t>
            </a:r>
          </a:p>
          <a:p>
            <a:pPr lvl="4"/>
            <a:r>
              <a:rPr lang="zh-TW" altLang="en-US" dirty="0"/>
              <a:t>第五層</a:t>
            </a:r>
          </a:p>
        </p:txBody>
      </p:sp>
      <p:sp>
        <p:nvSpPr>
          <p:cNvPr id="4" name="日期版面配置區 3"/>
          <p:cNvSpPr>
            <a:spLocks noGrp="1"/>
          </p:cNvSpPr>
          <p:nvPr userDrawn="1">
            <p:ph type="dt" sz="half" idx="10"/>
          </p:nvPr>
        </p:nvSpPr>
        <p:spPr/>
        <p:txBody>
          <a:bodyPr/>
          <a:lstStyle/>
          <a:p>
            <a:fld id="{D71A92A4-E57E-4251-A9A2-6331260BC53F}" type="datetimeFigureOut">
              <a:rPr lang="zh-TW" altLang="en-US" smtClean="0"/>
              <a:t>2025/4/24</a:t>
            </a:fld>
            <a:endParaRPr lang="zh-TW" altLang="en-US"/>
          </a:p>
        </p:txBody>
      </p:sp>
      <p:sp>
        <p:nvSpPr>
          <p:cNvPr id="5" name="頁尾版面配置區 4"/>
          <p:cNvSpPr>
            <a:spLocks noGrp="1"/>
          </p:cNvSpPr>
          <p:nvPr userDrawn="1">
            <p:ph type="ftr" sz="quarter" idx="11"/>
          </p:nvPr>
        </p:nvSpPr>
        <p:spPr/>
        <p:txBody>
          <a:bodyPr/>
          <a:lstStyle/>
          <a:p>
            <a:endParaRPr lang="zh-TW" altLang="en-US"/>
          </a:p>
        </p:txBody>
      </p:sp>
      <p:sp>
        <p:nvSpPr>
          <p:cNvPr id="6" name="投影片編號版面配置區 5"/>
          <p:cNvSpPr>
            <a:spLocks noGrp="1"/>
          </p:cNvSpPr>
          <p:nvPr userDrawn="1">
            <p:ph type="sldNum" sz="quarter" idx="12"/>
          </p:nvPr>
        </p:nvSpPr>
        <p:spPr/>
        <p:txBody>
          <a:bodyPr/>
          <a:lstStyle/>
          <a:p>
            <a:fld id="{CE81AC0D-EB2D-47CB-A275-288B8545C5B6}" type="slidenum">
              <a:rPr lang="zh-TW" altLang="en-US" smtClean="0"/>
              <a:t>‹#›</a:t>
            </a:fld>
            <a:endParaRPr lang="zh-TW" altLang="en-US"/>
          </a:p>
        </p:txBody>
      </p:sp>
      <p:cxnSp>
        <p:nvCxnSpPr>
          <p:cNvPr id="13" name="直線接點 12"/>
          <p:cNvCxnSpPr/>
          <p:nvPr userDrawn="1"/>
        </p:nvCxnSpPr>
        <p:spPr>
          <a:xfrm>
            <a:off x="0" y="908720"/>
            <a:ext cx="12192000" cy="0"/>
          </a:xfrm>
          <a:prstGeom prst="line">
            <a:avLst/>
          </a:prstGeom>
          <a:ln w="25400">
            <a:solidFill>
              <a:schemeClr val="accent3">
                <a:lumMod val="60000"/>
                <a:lumOff val="40000"/>
              </a:schemeClr>
            </a:solidFill>
          </a:ln>
        </p:spPr>
        <p:style>
          <a:lnRef idx="1">
            <a:schemeClr val="accent1"/>
          </a:lnRef>
          <a:fillRef idx="0">
            <a:schemeClr val="accent1"/>
          </a:fillRef>
          <a:effectRef idx="0">
            <a:schemeClr val="accent1"/>
          </a:effectRef>
          <a:fontRef idx="minor">
            <a:schemeClr val="tx1"/>
          </a:fontRef>
        </p:style>
      </p:cxnSp>
      <p:pic>
        <p:nvPicPr>
          <p:cNvPr id="14" name="Picture 2"/>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1158019" y="44624"/>
            <a:ext cx="943492" cy="81211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06627904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963084" y="4406903"/>
            <a:ext cx="103632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D71A92A4-E57E-4251-A9A2-6331260BC53F}" type="datetimeFigureOut">
              <a:rPr lang="zh-TW" altLang="en-US" smtClean="0"/>
              <a:t>2025/4/24</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211691738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609600" y="1600203"/>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6197600" y="1600203"/>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D71A92A4-E57E-4251-A9A2-6331260BC53F}" type="datetimeFigureOut">
              <a:rPr lang="zh-TW" altLang="en-US" smtClean="0"/>
              <a:t>2025/4/24</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116589537"/>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6193369"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6193369"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D71A92A4-E57E-4251-A9A2-6331260BC53F}" type="datetimeFigureOut">
              <a:rPr lang="zh-TW" altLang="en-US" smtClean="0"/>
              <a:t>2025/4/24</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3264711371"/>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D71A92A4-E57E-4251-A9A2-6331260BC53F}" type="datetimeFigureOut">
              <a:rPr lang="zh-TW" altLang="en-US" smtClean="0"/>
              <a:t>2025/4/24</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1247758173"/>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D71A92A4-E57E-4251-A9A2-6331260BC53F}" type="datetimeFigureOut">
              <a:rPr lang="zh-TW" altLang="en-US" smtClean="0"/>
              <a:t>2025/4/24</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223990523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609602" y="273050"/>
            <a:ext cx="4011084"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4766733" y="273053"/>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609602" y="1435103"/>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D71A92A4-E57E-4251-A9A2-6331260BC53F}" type="datetimeFigureOut">
              <a:rPr lang="zh-TW" altLang="en-US" smtClean="0"/>
              <a:t>2025/4/24</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3202279239"/>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2389717" y="4800600"/>
            <a:ext cx="73152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D71A92A4-E57E-4251-A9A2-6331260BC53F}" type="datetimeFigureOut">
              <a:rPr lang="zh-TW" altLang="en-US" smtClean="0"/>
              <a:t>2025/4/24</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2168192495"/>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D71A92A4-E57E-4251-A9A2-6331260BC53F}" type="datetimeFigureOut">
              <a:rPr lang="zh-TW" altLang="en-US" smtClean="0"/>
              <a:t>2025/4/24</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3004951998"/>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8839200" y="274641"/>
            <a:ext cx="27432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609600" y="274641"/>
            <a:ext cx="80264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D71A92A4-E57E-4251-A9A2-6331260BC53F}" type="datetimeFigureOut">
              <a:rPr lang="zh-TW" altLang="en-US" smtClean="0"/>
              <a:t>2025/4/24</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16726389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2.xml"/><Relationship Id="rId13" Type="http://schemas.openxmlformats.org/officeDocument/2006/relationships/theme" Target="../theme/theme3.xml"/><Relationship Id="rId3" Type="http://schemas.openxmlformats.org/officeDocument/2006/relationships/slideLayout" Target="../slideLayouts/slideLayout27.xml"/><Relationship Id="rId7" Type="http://schemas.openxmlformats.org/officeDocument/2006/relationships/slideLayout" Target="../slideLayouts/slideLayout31.xml"/><Relationship Id="rId12" Type="http://schemas.openxmlformats.org/officeDocument/2006/relationships/slideLayout" Target="../slideLayouts/slideLayout36.xml"/><Relationship Id="rId2" Type="http://schemas.openxmlformats.org/officeDocument/2006/relationships/slideLayout" Target="../slideLayouts/slideLayout26.xml"/><Relationship Id="rId1" Type="http://schemas.openxmlformats.org/officeDocument/2006/relationships/slideLayout" Target="../slideLayouts/slideLayout25.xml"/><Relationship Id="rId6" Type="http://schemas.openxmlformats.org/officeDocument/2006/relationships/slideLayout" Target="../slideLayouts/slideLayout30.xml"/><Relationship Id="rId11" Type="http://schemas.openxmlformats.org/officeDocument/2006/relationships/slideLayout" Target="../slideLayouts/slideLayout35.xml"/><Relationship Id="rId5" Type="http://schemas.openxmlformats.org/officeDocument/2006/relationships/slideLayout" Target="../slideLayouts/slideLayout29.xml"/><Relationship Id="rId10" Type="http://schemas.openxmlformats.org/officeDocument/2006/relationships/slideLayout" Target="../slideLayouts/slideLayout34.xml"/><Relationship Id="rId4" Type="http://schemas.openxmlformats.org/officeDocument/2006/relationships/slideLayout" Target="../slideLayouts/slideLayout28.xml"/><Relationship Id="rId9" Type="http://schemas.openxmlformats.org/officeDocument/2006/relationships/slideLayout" Target="../slideLayouts/slideLayout3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609600" y="1600203"/>
            <a:ext cx="109728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609600" y="6356353"/>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71A92A4-E57E-4251-A9A2-6331260BC53F}" type="datetimeFigureOut">
              <a:rPr lang="zh-TW" altLang="en-US" smtClean="0"/>
              <a:t>2025/4/24</a:t>
            </a:fld>
            <a:endParaRPr lang="zh-TW" altLang="en-US"/>
          </a:p>
        </p:txBody>
      </p:sp>
      <p:sp>
        <p:nvSpPr>
          <p:cNvPr id="5" name="頁尾版面配置區 4"/>
          <p:cNvSpPr>
            <a:spLocks noGrp="1"/>
          </p:cNvSpPr>
          <p:nvPr>
            <p:ph type="ftr" sz="quarter" idx="3"/>
          </p:nvPr>
        </p:nvSpPr>
        <p:spPr>
          <a:xfrm>
            <a:off x="4165600" y="6356353"/>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8737600" y="6356353"/>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1778189209"/>
      </p:ext>
    </p:extLst>
  </p:cSld>
  <p:clrMap bg1="lt1" tx1="dk1" bg2="lt2" tx2="dk2" accent1="accent1" accent2="accent2" accent3="accent3" accent4="accent4" accent5="accent5" accent6="accent6" hlink="hlink" folHlink="folHlink"/>
  <p:sldLayoutIdLst>
    <p:sldLayoutId id="2147483649" r:id="rId1"/>
    <p:sldLayoutId id="2147483660"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71A92A4-E57E-4251-A9A2-6331260BC53F}" type="datetimeFigureOut">
              <a:rPr lang="zh-TW" altLang="en-US" smtClean="0"/>
              <a:t>2025/4/24</a:t>
            </a:fld>
            <a:endParaRPr lang="zh-TW" altLang="en-US"/>
          </a:p>
        </p:txBody>
      </p:sp>
      <p:sp>
        <p:nvSpPr>
          <p:cNvPr id="5" name="頁尾版面配置區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3905772799"/>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609600" y="1600203"/>
            <a:ext cx="109728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609600" y="6356353"/>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71A92A4-E57E-4251-A9A2-6331260BC53F}" type="datetimeFigureOut">
              <a:rPr lang="zh-TW" altLang="en-US" smtClean="0"/>
              <a:t>2025/4/24</a:t>
            </a:fld>
            <a:endParaRPr lang="zh-TW" altLang="en-US"/>
          </a:p>
        </p:txBody>
      </p:sp>
      <p:sp>
        <p:nvSpPr>
          <p:cNvPr id="5" name="頁尾版面配置區 4"/>
          <p:cNvSpPr>
            <a:spLocks noGrp="1"/>
          </p:cNvSpPr>
          <p:nvPr>
            <p:ph type="ftr" sz="quarter" idx="3"/>
          </p:nvPr>
        </p:nvSpPr>
        <p:spPr>
          <a:xfrm>
            <a:off x="4165600" y="6356353"/>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8737600" y="6356353"/>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2945424592"/>
      </p:ext>
    </p:extLst>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 id="2147483686"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7.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image" Target="../media/image8.sv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7.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6.xml"/></Relationships>
</file>

<file path=ppt/slides/_rels/slide7.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image" Target="../media/image9.jpeg"/><Relationship Id="rId7" Type="http://schemas.openxmlformats.org/officeDocument/2006/relationships/image" Target="../media/image13.png"/><Relationship Id="rId2" Type="http://schemas.openxmlformats.org/officeDocument/2006/relationships/notesSlide" Target="../notesSlides/notesSlide2.xml"/><Relationship Id="rId1" Type="http://schemas.openxmlformats.org/officeDocument/2006/relationships/slideLayout" Target="../slideLayouts/slideLayout26.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10.jpe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7.xml"/></Relationships>
</file>

<file path=ppt/slides/_rels/slide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6.xml"/></Relationships>
</file>

<file path=ppt/slides/_rels/slide10.xml.rels><?xml version="1.0" encoding="UTF-8" standalone="yes"?>
<Relationships xmlns="http://schemas.openxmlformats.org/package/2006/relationships"><Relationship Id="rId8" Type="http://schemas.openxmlformats.org/officeDocument/2006/relationships/image" Target="../media/image19.jpeg"/><Relationship Id="rId3" Type="http://schemas.openxmlformats.org/officeDocument/2006/relationships/image" Target="../media/image15.jpeg"/><Relationship Id="rId7"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26.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jpeg"/></Relationships>
</file>

<file path=ppt/slides/_rels/slide1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2.emf"/><Relationship Id="rId1" Type="http://schemas.openxmlformats.org/officeDocument/2006/relationships/slideLayout" Target="../slideLayouts/slideLayout26.xml"/></Relationships>
</file>

<file path=ppt/slides/_rels/slide14.xml.rels><?xml version="1.0" encoding="UTF-8" standalone="yes"?>
<Relationships xmlns="http://schemas.openxmlformats.org/package/2006/relationships"><Relationship Id="rId8" Type="http://schemas.openxmlformats.org/officeDocument/2006/relationships/image" Target="../media/image27.png"/><Relationship Id="rId3" Type="http://schemas.openxmlformats.org/officeDocument/2006/relationships/image" Target="../media/image2.png"/><Relationship Id="rId7" Type="http://schemas.openxmlformats.org/officeDocument/2006/relationships/image" Target="../media/image26.png"/><Relationship Id="rId2" Type="http://schemas.openxmlformats.org/officeDocument/2006/relationships/notesSlide" Target="../notesSlides/notesSlide6.xml"/><Relationship Id="rId1" Type="http://schemas.openxmlformats.org/officeDocument/2006/relationships/slideLayout" Target="../slideLayouts/slideLayout26.xml"/><Relationship Id="rId6" Type="http://schemas.openxmlformats.org/officeDocument/2006/relationships/image" Target="../media/image25.png"/><Relationship Id="rId11" Type="http://schemas.openxmlformats.org/officeDocument/2006/relationships/image" Target="../media/image30.png"/><Relationship Id="rId5" Type="http://schemas.openxmlformats.org/officeDocument/2006/relationships/image" Target="../media/image24.png"/><Relationship Id="rId10" Type="http://schemas.openxmlformats.org/officeDocument/2006/relationships/image" Target="../media/image29.png"/><Relationship Id="rId4" Type="http://schemas.openxmlformats.org/officeDocument/2006/relationships/image" Target="../media/image23.png"/><Relationship Id="rId9" Type="http://schemas.openxmlformats.org/officeDocument/2006/relationships/image" Target="../media/image28.png"/></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8" Type="http://schemas.openxmlformats.org/officeDocument/2006/relationships/image" Target="../media/image36.png"/><Relationship Id="rId3" Type="http://schemas.microsoft.com/office/2007/relationships/hdphoto" Target="../media/hdphoto1.wdp"/><Relationship Id="rId7" Type="http://schemas.openxmlformats.org/officeDocument/2006/relationships/image" Target="../media/image35.png"/><Relationship Id="rId2" Type="http://schemas.openxmlformats.org/officeDocument/2006/relationships/image" Target="../media/image31.png"/><Relationship Id="rId1" Type="http://schemas.openxmlformats.org/officeDocument/2006/relationships/slideLayout" Target="../slideLayouts/slideLayout15.xml"/><Relationship Id="rId6" Type="http://schemas.openxmlformats.org/officeDocument/2006/relationships/image" Target="../media/image34.png"/><Relationship Id="rId5" Type="http://schemas.openxmlformats.org/officeDocument/2006/relationships/image" Target="../media/image33.png"/><Relationship Id="rId4" Type="http://schemas.openxmlformats.org/officeDocument/2006/relationships/image" Target="../media/image32.png"/></Relationships>
</file>

<file path=ppt/slides/_rels/slide18.xml.rels><?xml version="1.0" encoding="UTF-8" standalone="yes"?>
<Relationships xmlns="http://schemas.openxmlformats.org/package/2006/relationships"><Relationship Id="rId3" Type="http://schemas.openxmlformats.org/officeDocument/2006/relationships/image" Target="../media/image37.png"/><Relationship Id="rId7" Type="http://schemas.openxmlformats.org/officeDocument/2006/relationships/image" Target="../media/image39.png"/><Relationship Id="rId2" Type="http://schemas.openxmlformats.org/officeDocument/2006/relationships/notesSlide" Target="../notesSlides/notesSlide9.xml"/><Relationship Id="rId1" Type="http://schemas.openxmlformats.org/officeDocument/2006/relationships/slideLayout" Target="../slideLayouts/slideLayout14.xml"/><Relationship Id="rId6" Type="http://schemas.openxmlformats.org/officeDocument/2006/relationships/image" Target="../media/image40.svg"/><Relationship Id="rId5" Type="http://schemas.openxmlformats.org/officeDocument/2006/relationships/image" Target="../media/image38.png"/><Relationship Id="rId4" Type="http://schemas.microsoft.com/office/2007/relationships/hdphoto" Target="../media/hdphoto2.wdp"/></Relationships>
</file>

<file path=ppt/slides/_rels/slide19.xml.rels><?xml version="1.0" encoding="UTF-8" standalone="yes"?>
<Relationships xmlns="http://schemas.openxmlformats.org/package/2006/relationships"><Relationship Id="rId8" Type="http://schemas.microsoft.com/office/2007/relationships/hdphoto" Target="../media/hdphoto5.wdp"/><Relationship Id="rId3" Type="http://schemas.openxmlformats.org/officeDocument/2006/relationships/image" Target="../media/image40.png"/><Relationship Id="rId7" Type="http://schemas.openxmlformats.org/officeDocument/2006/relationships/image" Target="../media/image42.png"/><Relationship Id="rId2" Type="http://schemas.openxmlformats.org/officeDocument/2006/relationships/notesSlide" Target="../notesSlides/notesSlide10.xml"/><Relationship Id="rId1" Type="http://schemas.openxmlformats.org/officeDocument/2006/relationships/slideLayout" Target="../slideLayouts/slideLayout14.xml"/><Relationship Id="rId6" Type="http://schemas.microsoft.com/office/2007/relationships/hdphoto" Target="../media/hdphoto4.wdp"/><Relationship Id="rId5" Type="http://schemas.openxmlformats.org/officeDocument/2006/relationships/image" Target="../media/image41.png"/><Relationship Id="rId4" Type="http://schemas.microsoft.com/office/2007/relationships/hdphoto" Target="../media/hdphoto3.wdp"/><Relationship Id="rId9" Type="http://schemas.openxmlformats.org/officeDocument/2006/relationships/image" Target="../media/image43.png"/></Relationships>
</file>

<file path=ppt/slides/_rels/slide20.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4.png"/><Relationship Id="rId1" Type="http://schemas.openxmlformats.org/officeDocument/2006/relationships/slideLayout" Target="../slideLayouts/slideLayout2.xml"/><Relationship Id="rId5" Type="http://schemas.openxmlformats.org/officeDocument/2006/relationships/image" Target="../media/image47.png"/><Relationship Id="rId4" Type="http://schemas.openxmlformats.org/officeDocument/2006/relationships/image" Target="../media/image46.jpg"/></Relationships>
</file>

<file path=ppt/slides/_rels/slide21.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26.xml"/></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notesSlide" Target="../notesSlides/notesSlide13.xml"/><Relationship Id="rId1" Type="http://schemas.openxmlformats.org/officeDocument/2006/relationships/slideLayout" Target="../slideLayouts/slideLayout8.xml"/></Relationships>
</file>

<file path=ppt/slides/_rels/slide25.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notesSlide" Target="../notesSlides/notesSlide14.xml"/><Relationship Id="rId1" Type="http://schemas.openxmlformats.org/officeDocument/2006/relationships/slideLayout" Target="../slideLayouts/slideLayout32.xml"/><Relationship Id="rId5" Type="http://schemas.openxmlformats.org/officeDocument/2006/relationships/image" Target="../media/image51.png"/><Relationship Id="rId4" Type="http://schemas.openxmlformats.org/officeDocument/2006/relationships/hyperlink" Target="http://www.ttch.com.tw/"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495" y="0"/>
            <a:ext cx="12322990" cy="69573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1">
            <a:extLst>
              <a:ext uri="{FF2B5EF4-FFF2-40B4-BE49-F238E27FC236}">
                <a16:creationId xmlns="" xmlns:a16="http://schemas.microsoft.com/office/drawing/2014/main" id="{487B5DA7-80D7-6264-DD77-28853D740308}"/>
              </a:ext>
            </a:extLst>
          </p:cNvPr>
          <p:cNvSpPr/>
          <p:nvPr/>
        </p:nvSpPr>
        <p:spPr>
          <a:xfrm>
            <a:off x="2711624" y="2276872"/>
            <a:ext cx="6768752" cy="2160240"/>
          </a:xfrm>
          <a:prstGeom prst="rect">
            <a:avLst/>
          </a:prstGeom>
          <a:noFill/>
          <a:ln w="57150">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latin typeface="Calibri" panose="020F0502020204030204" pitchFamily="34" charset="0"/>
              <a:ea typeface="Calibri" panose="020F0502020204030204" pitchFamily="34" charset="0"/>
              <a:cs typeface="Calibri" panose="020F0502020204030204" pitchFamily="34" charset="0"/>
            </a:endParaRPr>
          </a:p>
        </p:txBody>
      </p:sp>
      <p:sp>
        <p:nvSpPr>
          <p:cNvPr id="4" name="文字方塊 3"/>
          <p:cNvSpPr txBox="1"/>
          <p:nvPr/>
        </p:nvSpPr>
        <p:spPr>
          <a:xfrm>
            <a:off x="2963652" y="2419431"/>
            <a:ext cx="6264696" cy="2185214"/>
          </a:xfrm>
          <a:prstGeom prst="rect">
            <a:avLst/>
          </a:prstGeom>
          <a:noFill/>
        </p:spPr>
        <p:txBody>
          <a:bodyPr wrap="square" rtlCol="0">
            <a:spAutoFit/>
          </a:bodyPr>
          <a:lstStyle/>
          <a:p>
            <a:pPr algn="ctr"/>
            <a:r>
              <a:rPr lang="en-US" altLang="zh-TW" sz="4000" b="1" dirty="0">
                <a:solidFill>
                  <a:srgbClr val="7DA969"/>
                </a:solidFill>
                <a:effectLst>
                  <a:innerShdw blurRad="63500" dist="50800" dir="5400000">
                    <a:prstClr val="black">
                      <a:alpha val="50000"/>
                    </a:prstClr>
                  </a:innerShdw>
                </a:effectLst>
                <a:latin typeface="Calibri" panose="020F0502020204030204" pitchFamily="34" charset="0"/>
                <a:ea typeface="Calibri" panose="020F0502020204030204" pitchFamily="34" charset="0"/>
                <a:cs typeface="Calibri" panose="020F0502020204030204" pitchFamily="34" charset="0"/>
              </a:rPr>
              <a:t>Taiwan Tea Corp. 2025 </a:t>
            </a:r>
          </a:p>
          <a:p>
            <a:pPr algn="ctr"/>
            <a:endParaRPr lang="en-US" altLang="zh-TW" sz="2400" b="1" dirty="0">
              <a:solidFill>
                <a:schemeClr val="bg1"/>
              </a:solidFill>
              <a:effectLst>
                <a:innerShdw blurRad="63500" dist="50800" dir="5400000">
                  <a:prstClr val="black">
                    <a:alpha val="50000"/>
                  </a:prstClr>
                </a:innerShdw>
              </a:effectLst>
              <a:latin typeface="Calibri" panose="020F0502020204030204" pitchFamily="34" charset="0"/>
              <a:ea typeface="Calibri" panose="020F0502020204030204" pitchFamily="34" charset="0"/>
              <a:cs typeface="Calibri" panose="020F0502020204030204" pitchFamily="34" charset="0"/>
            </a:endParaRPr>
          </a:p>
          <a:p>
            <a:pPr algn="ctr"/>
            <a:r>
              <a:rPr lang="en-US" altLang="zh-TW" b="1" dirty="0">
                <a:solidFill>
                  <a:schemeClr val="bg1"/>
                </a:solidFill>
                <a:effectLst>
                  <a:innerShdw blurRad="63500" dist="50800" dir="5400000">
                    <a:prstClr val="black">
                      <a:alpha val="50000"/>
                    </a:prstClr>
                  </a:innerShdw>
                </a:effectLst>
                <a:latin typeface="Calibri" panose="020F0502020204030204" pitchFamily="34" charset="0"/>
                <a:ea typeface="Calibri" panose="020F0502020204030204" pitchFamily="34" charset="0"/>
                <a:cs typeface="Calibri" panose="020F0502020204030204" pitchFamily="34" charset="0"/>
              </a:rPr>
              <a:t>QIC Taiwan CEO Week</a:t>
            </a:r>
          </a:p>
          <a:p>
            <a:pPr algn="ctr"/>
            <a:endParaRPr lang="en-US" altLang="zh-TW" b="1" dirty="0">
              <a:solidFill>
                <a:schemeClr val="bg1"/>
              </a:solidFill>
              <a:effectLst>
                <a:innerShdw blurRad="63500" dist="50800" dir="5400000">
                  <a:prstClr val="black">
                    <a:alpha val="50000"/>
                  </a:prstClr>
                </a:innerShdw>
              </a:effectLst>
              <a:latin typeface="Calibri" panose="020F0502020204030204" pitchFamily="34" charset="0"/>
              <a:ea typeface="Calibri" panose="020F0502020204030204" pitchFamily="34" charset="0"/>
              <a:cs typeface="Calibri" panose="020F0502020204030204" pitchFamily="34" charset="0"/>
            </a:endParaRPr>
          </a:p>
          <a:p>
            <a:pPr algn="ctr"/>
            <a:r>
              <a:rPr lang="en-US" altLang="zh-TW" b="1" smtClean="0">
                <a:solidFill>
                  <a:schemeClr val="bg1"/>
                </a:solidFill>
                <a:effectLst>
                  <a:innerShdw blurRad="63500" dist="50800" dir="5400000">
                    <a:prstClr val="black">
                      <a:alpha val="50000"/>
                    </a:prstClr>
                  </a:innerShdw>
                </a:effectLst>
                <a:latin typeface="Calibri" panose="020F0502020204030204" pitchFamily="34" charset="0"/>
                <a:ea typeface="Calibri" panose="020F0502020204030204" pitchFamily="34" charset="0"/>
                <a:cs typeface="Calibri" panose="020F0502020204030204" pitchFamily="34" charset="0"/>
              </a:rPr>
              <a:t>April</a:t>
            </a:r>
            <a:r>
              <a:rPr lang="en-US" altLang="zh-TW" sz="1800" b="1" smtClean="0">
                <a:solidFill>
                  <a:schemeClr val="bg1"/>
                </a:solidFill>
                <a:effectLst>
                  <a:innerShdw blurRad="63500" dist="50800" dir="5400000">
                    <a:prstClr val="black">
                      <a:alpha val="50000"/>
                    </a:prstClr>
                  </a:innerShdw>
                </a:effectLst>
                <a:latin typeface="Calibri" panose="020F0502020204030204" pitchFamily="34" charset="0"/>
                <a:ea typeface="Calibri" panose="020F0502020204030204" pitchFamily="34" charset="0"/>
                <a:cs typeface="Calibri" panose="020F0502020204030204" pitchFamily="34" charset="0"/>
              </a:rPr>
              <a:t> </a:t>
            </a:r>
            <a:r>
              <a:rPr lang="en-US" altLang="zh-TW" sz="1800" b="1" dirty="0">
                <a:solidFill>
                  <a:schemeClr val="bg1"/>
                </a:solidFill>
                <a:effectLst>
                  <a:innerShdw blurRad="63500" dist="50800" dir="5400000">
                    <a:prstClr val="black">
                      <a:alpha val="50000"/>
                    </a:prstClr>
                  </a:innerShdw>
                </a:effectLst>
                <a:latin typeface="Calibri" panose="020F0502020204030204" pitchFamily="34" charset="0"/>
                <a:ea typeface="Calibri" panose="020F0502020204030204" pitchFamily="34" charset="0"/>
                <a:cs typeface="Calibri" panose="020F0502020204030204" pitchFamily="34" charset="0"/>
              </a:rPr>
              <a:t>| Taipei</a:t>
            </a:r>
            <a:endParaRPr lang="zh-TW" altLang="en-US" sz="1800" b="1" dirty="0">
              <a:solidFill>
                <a:schemeClr val="bg1"/>
              </a:solidFill>
              <a:effectLst>
                <a:innerShdw blurRad="63500" dist="50800" dir="5400000">
                  <a:prstClr val="black">
                    <a:alpha val="50000"/>
                  </a:prstClr>
                </a:innerShdw>
              </a:effectLst>
              <a:latin typeface="Calibri" panose="020F0502020204030204" pitchFamily="34" charset="0"/>
              <a:ea typeface="微軟正黑體" panose="020B0604030504040204" pitchFamily="34" charset="-120"/>
              <a:cs typeface="Calibri" panose="020F0502020204030204" pitchFamily="34" charset="0"/>
            </a:endParaRPr>
          </a:p>
          <a:p>
            <a:pPr algn="ctr"/>
            <a:endParaRPr lang="en-US" altLang="zh-TW" b="1" dirty="0">
              <a:solidFill>
                <a:schemeClr val="accent3">
                  <a:lumMod val="50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5369049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標題 1"/>
          <p:cNvSpPr>
            <a:spLocks noGrp="1"/>
          </p:cNvSpPr>
          <p:nvPr>
            <p:ph type="title"/>
          </p:nvPr>
        </p:nvSpPr>
        <p:spPr/>
        <p:txBody>
          <a:bodyPr vert="horz" lIns="91440" tIns="45720" rIns="91440" bIns="45720" rtlCol="0" anchor="ctr">
            <a:normAutofit/>
          </a:bodyPr>
          <a:lstStyle/>
          <a:p>
            <a:r>
              <a:rPr lang="en-US" altLang="zh-TW" sz="3200" dirty="0"/>
              <a:t>Disclaimer</a:t>
            </a:r>
            <a:endParaRPr lang="zh-TW" altLang="en-US" sz="3200" dirty="0"/>
          </a:p>
        </p:txBody>
      </p:sp>
      <p:sp>
        <p:nvSpPr>
          <p:cNvPr id="4" name="內容版面配置區 1"/>
          <p:cNvSpPr>
            <a:spLocks noGrp="1"/>
          </p:cNvSpPr>
          <p:nvPr>
            <p:ph idx="1"/>
          </p:nvPr>
        </p:nvSpPr>
        <p:spPr>
          <a:xfrm>
            <a:off x="407368" y="1340768"/>
            <a:ext cx="11377264" cy="5328592"/>
          </a:xfrm>
        </p:spPr>
        <p:txBody>
          <a:bodyPr>
            <a:normAutofit/>
          </a:bodyPr>
          <a:lstStyle/>
          <a:p>
            <a:pPr>
              <a:lnSpc>
                <a:spcPct val="120000"/>
              </a:lnSpc>
            </a:pPr>
            <a:r>
              <a:rPr lang="en-US" altLang="zh-TW" sz="1400" dirty="0">
                <a:solidFill>
                  <a:schemeClr val="tx1">
                    <a:lumMod val="95000"/>
                    <a:lumOff val="5000"/>
                  </a:schemeClr>
                </a:solidFill>
                <a:latin typeface="+mj-lt"/>
              </a:rPr>
              <a:t>The presentation and the relevant information mentioned in this material, including operating performance, financial performance, and the business outlook, have been compiled from both internal and external resources.</a:t>
            </a:r>
          </a:p>
          <a:p>
            <a:pPr>
              <a:lnSpc>
                <a:spcPct val="120000"/>
              </a:lnSpc>
            </a:pPr>
            <a:endParaRPr lang="en-US" altLang="zh-TW" sz="1400" dirty="0">
              <a:solidFill>
                <a:schemeClr val="tx1">
                  <a:lumMod val="95000"/>
                  <a:lumOff val="5000"/>
                </a:schemeClr>
              </a:solidFill>
              <a:latin typeface="+mj-lt"/>
            </a:endParaRPr>
          </a:p>
          <a:p>
            <a:pPr>
              <a:lnSpc>
                <a:spcPct val="120000"/>
              </a:lnSpc>
            </a:pPr>
            <a:r>
              <a:rPr lang="en-US" altLang="zh-TW" sz="1400" dirty="0">
                <a:solidFill>
                  <a:schemeClr val="tx1">
                    <a:lumMod val="95000"/>
                    <a:lumOff val="5000"/>
                  </a:schemeClr>
                </a:solidFill>
                <a:latin typeface="+mj-lt"/>
              </a:rPr>
              <a:t>These forward-looking statements involve known and unknown risks, uncertainties, and other factors, including price variation, competition, global economy, exchange rate movement, and market demand, which may cause actual results to differ materially from those implied by such forward-looking statements.</a:t>
            </a:r>
          </a:p>
          <a:p>
            <a:pPr marL="0" indent="0">
              <a:lnSpc>
                <a:spcPct val="120000"/>
              </a:lnSpc>
              <a:buNone/>
            </a:pPr>
            <a:r>
              <a:rPr lang="en-US" altLang="zh-TW" sz="1400" dirty="0">
                <a:solidFill>
                  <a:schemeClr val="tx1">
                    <a:lumMod val="95000"/>
                    <a:lumOff val="5000"/>
                  </a:schemeClr>
                </a:solidFill>
                <a:latin typeface="+mj-lt"/>
              </a:rPr>
              <a:t> </a:t>
            </a:r>
          </a:p>
          <a:p>
            <a:pPr>
              <a:lnSpc>
                <a:spcPct val="120000"/>
              </a:lnSpc>
            </a:pPr>
            <a:r>
              <a:rPr lang="en-US" altLang="zh-TW" sz="1400" dirty="0">
                <a:solidFill>
                  <a:schemeClr val="tx1">
                    <a:lumMod val="95000"/>
                    <a:lumOff val="5000"/>
                  </a:schemeClr>
                </a:solidFill>
                <a:latin typeface="+mj-lt"/>
              </a:rPr>
              <a:t>This Presentation should not be considered as the giving of investment advice by the Company or any of its shareholders, directors, officers, agents, employees, or advisers.  Each party to whom this Presentation is made available must make its own independent assessment of the Company after making such investigations and taking such advice as may be deemed necessary.  In particular, any estimates or projections, or opinions contained herein necessarily involve significant elements of subjective judgment, analysis, and assumptions and each recipient should satisfy itself in relation to such matters.</a:t>
            </a:r>
          </a:p>
          <a:p>
            <a:pPr>
              <a:lnSpc>
                <a:spcPct val="120000"/>
              </a:lnSpc>
            </a:pPr>
            <a:endParaRPr lang="en-US" altLang="zh-TW" sz="1400" dirty="0">
              <a:solidFill>
                <a:schemeClr val="tx1">
                  <a:lumMod val="95000"/>
                  <a:lumOff val="5000"/>
                </a:schemeClr>
              </a:solidFill>
              <a:latin typeface="+mj-lt"/>
            </a:endParaRPr>
          </a:p>
          <a:p>
            <a:pPr>
              <a:lnSpc>
                <a:spcPct val="120000"/>
              </a:lnSpc>
            </a:pPr>
            <a:r>
              <a:rPr lang="en-US" altLang="zh-TW" sz="1400" dirty="0">
                <a:solidFill>
                  <a:schemeClr val="tx1">
                    <a:lumMod val="95000"/>
                    <a:lumOff val="5000"/>
                  </a:schemeClr>
                </a:solidFill>
                <a:latin typeface="+mj-lt"/>
              </a:rPr>
              <a:t>The forward-looking statements expressed in this material reflect the Company’s current view about the future as of today. The Company is not responsible for any updates if there are any changes in the future.</a:t>
            </a:r>
          </a:p>
        </p:txBody>
      </p:sp>
      <p:pic>
        <p:nvPicPr>
          <p:cNvPr id="6" name="Picture 5" descr="A green and black logo&#10;&#10;Description automatically generated">
            <a:extLst>
              <a:ext uri="{FF2B5EF4-FFF2-40B4-BE49-F238E27FC236}">
                <a16:creationId xmlns="" xmlns:a16="http://schemas.microsoft.com/office/drawing/2014/main" id="{976BC64D-2839-CC7B-6899-79FF3D60B47E}"/>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11136560" y="-59709"/>
            <a:ext cx="1052736" cy="1052736"/>
          </a:xfrm>
          <a:prstGeom prst="rect">
            <a:avLst/>
          </a:prstGeom>
        </p:spPr>
      </p:pic>
      <p:sp>
        <p:nvSpPr>
          <p:cNvPr id="7" name="投影片編號版面配置區 3">
            <a:extLst>
              <a:ext uri="{FF2B5EF4-FFF2-40B4-BE49-F238E27FC236}">
                <a16:creationId xmlns="" xmlns:a16="http://schemas.microsoft.com/office/drawing/2014/main" id="{DAAEC462-26C0-AD3B-D4CD-8B5464CED35C}"/>
              </a:ext>
            </a:extLst>
          </p:cNvPr>
          <p:cNvSpPr>
            <a:spLocks noGrp="1"/>
          </p:cNvSpPr>
          <p:nvPr>
            <p:ph type="sldNum" sz="quarter" idx="12"/>
          </p:nvPr>
        </p:nvSpPr>
        <p:spPr>
          <a:xfrm>
            <a:off x="9192344" y="6356353"/>
            <a:ext cx="2844800" cy="365125"/>
          </a:xfrm>
        </p:spPr>
        <p:txBody>
          <a:bodyPr/>
          <a:lstStyle/>
          <a:p>
            <a:fld id="{CE81AC0D-EB2D-47CB-A275-288B8545C5B6}" type="slidenum">
              <a:rPr lang="zh-TW" altLang="en-US" smtClean="0"/>
              <a:t>2</a:t>
            </a:fld>
            <a:endParaRPr lang="zh-TW" altLang="en-US" dirty="0"/>
          </a:p>
        </p:txBody>
      </p:sp>
    </p:spTree>
    <p:extLst>
      <p:ext uri="{BB962C8B-B14F-4D97-AF65-F5344CB8AC3E}">
        <p14:creationId xmlns:p14="http://schemas.microsoft.com/office/powerpoint/2010/main" val="5125122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 name="圖片 21">
            <a:extLst>
              <a:ext uri="{FF2B5EF4-FFF2-40B4-BE49-F238E27FC236}">
                <a16:creationId xmlns="" xmlns:a16="http://schemas.microsoft.com/office/drawing/2014/main" id="{74FA3C9E-C99A-0C52-8665-C64FBF57F5BB}"/>
              </a:ext>
            </a:extLst>
          </p:cNvPr>
          <p:cNvPicPr>
            <a:picLocks noChangeAspect="1"/>
          </p:cNvPicPr>
          <p:nvPr/>
        </p:nvPicPr>
        <p:blipFill rotWithShape="1">
          <a:blip r:embed="rId2"/>
          <a:srcRect b="27786"/>
          <a:stretch/>
        </p:blipFill>
        <p:spPr>
          <a:xfrm>
            <a:off x="0" y="993028"/>
            <a:ext cx="12212505" cy="5912466"/>
          </a:xfrm>
          <a:prstGeom prst="rect">
            <a:avLst/>
          </a:prstGeom>
        </p:spPr>
      </p:pic>
      <p:pic>
        <p:nvPicPr>
          <p:cNvPr id="23" name="圖片 22">
            <a:extLst>
              <a:ext uri="{FF2B5EF4-FFF2-40B4-BE49-F238E27FC236}">
                <a16:creationId xmlns="" xmlns:a16="http://schemas.microsoft.com/office/drawing/2014/main" id="{D9D9BCD0-11BA-71BA-2CCF-4003E0E0AB8F}"/>
              </a:ext>
            </a:extLst>
          </p:cNvPr>
          <p:cNvPicPr>
            <a:picLocks noChangeAspect="1"/>
          </p:cNvPicPr>
          <p:nvPr/>
        </p:nvPicPr>
        <p:blipFill>
          <a:blip r:embed="rId3"/>
          <a:stretch>
            <a:fillRect/>
          </a:stretch>
        </p:blipFill>
        <p:spPr>
          <a:xfrm>
            <a:off x="-14288" y="993026"/>
            <a:ext cx="12203584" cy="5912466"/>
          </a:xfrm>
          <a:prstGeom prst="rect">
            <a:avLst/>
          </a:prstGeom>
        </p:spPr>
      </p:pic>
      <p:sp>
        <p:nvSpPr>
          <p:cNvPr id="19" name="投影片編號版面配置區 3">
            <a:extLst>
              <a:ext uri="{FF2B5EF4-FFF2-40B4-BE49-F238E27FC236}">
                <a16:creationId xmlns="" xmlns:a16="http://schemas.microsoft.com/office/drawing/2014/main" id="{A8F82C77-09F9-DC79-FCB5-D184DF68F0FE}"/>
              </a:ext>
            </a:extLst>
          </p:cNvPr>
          <p:cNvSpPr>
            <a:spLocks noGrp="1"/>
          </p:cNvSpPr>
          <p:nvPr>
            <p:ph type="sldNum" sz="quarter" idx="12"/>
          </p:nvPr>
        </p:nvSpPr>
        <p:spPr>
          <a:xfrm>
            <a:off x="9192344" y="6356353"/>
            <a:ext cx="2844800" cy="365125"/>
          </a:xfrm>
        </p:spPr>
        <p:txBody>
          <a:bodyPr/>
          <a:lstStyle/>
          <a:p>
            <a:fld id="{CE81AC0D-EB2D-47CB-A275-288B8545C5B6}" type="slidenum">
              <a:rPr lang="zh-TW" altLang="en-US" smtClean="0">
                <a:latin typeface="Calibri" panose="020F0502020204030204" pitchFamily="34" charset="0"/>
                <a:cs typeface="Calibri" panose="020F0502020204030204" pitchFamily="34" charset="0"/>
              </a:rPr>
              <a:t>3</a:t>
            </a:fld>
            <a:endParaRPr lang="zh-TW" altLang="en-US" dirty="0">
              <a:latin typeface="Calibri" panose="020F0502020204030204" pitchFamily="34" charset="0"/>
              <a:cs typeface="Calibri" panose="020F0502020204030204" pitchFamily="34" charset="0"/>
            </a:endParaRPr>
          </a:p>
        </p:txBody>
      </p:sp>
      <p:sp>
        <p:nvSpPr>
          <p:cNvPr id="5" name="內容版面配置區 2">
            <a:extLst>
              <a:ext uri="{FF2B5EF4-FFF2-40B4-BE49-F238E27FC236}">
                <a16:creationId xmlns="" xmlns:a16="http://schemas.microsoft.com/office/drawing/2014/main" id="{E94FB1CF-CE4E-7BF0-7420-E98B33878672}"/>
              </a:ext>
            </a:extLst>
          </p:cNvPr>
          <p:cNvSpPr txBox="1">
            <a:spLocks/>
          </p:cNvSpPr>
          <p:nvPr/>
        </p:nvSpPr>
        <p:spPr>
          <a:xfrm>
            <a:off x="309700" y="1284963"/>
            <a:ext cx="11449272" cy="5328592"/>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微軟正黑體" panose="020B0604030504040204" pitchFamily="34" charset="-120"/>
                <a:ea typeface="微軟正黑體" panose="020B0604030504040204" pitchFamily="34" charset="-120"/>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微軟正黑體" panose="020B0604030504040204" pitchFamily="34" charset="-120"/>
                <a:ea typeface="微軟正黑體" panose="020B0604030504040204" pitchFamily="34" charset="-120"/>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微軟正黑體" panose="020B0604030504040204" pitchFamily="34" charset="-120"/>
                <a:ea typeface="微軟正黑體" panose="020B0604030504040204" pitchFamily="34" charset="-120"/>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微軟正黑體" panose="020B0604030504040204" pitchFamily="34" charset="-120"/>
                <a:ea typeface="微軟正黑體" panose="020B0604030504040204" pitchFamily="34" charset="-120"/>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微軟正黑體" panose="020B0604030504040204" pitchFamily="34" charset="-120"/>
                <a:ea typeface="微軟正黑體" panose="020B0604030504040204" pitchFamily="34" charset="-120"/>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lgn="just"/>
            <a:r>
              <a:rPr lang="en-US" altLang="zh-TW" sz="2000" dirty="0">
                <a:latin typeface="Calibri" panose="020F0502020204030204" pitchFamily="34" charset="0"/>
                <a:ea typeface="Calibri" panose="020F0502020204030204" pitchFamily="34" charset="0"/>
                <a:cs typeface="Calibri" panose="020F0502020204030204" pitchFamily="34" charset="0"/>
              </a:rPr>
              <a:t>Established in 1950, Taiwan Tea (2913 TT) is dedicated to four major business lines: 1) Tea cultivation, tea leaf, and tea product  manufacturing, and marketing; 2)  Agriculture tourism ; 3)  Land asset operation outsourcing ; 4)  Land development</a:t>
            </a:r>
          </a:p>
          <a:p>
            <a:pPr marL="0" indent="0" algn="just">
              <a:buNone/>
            </a:pPr>
            <a:endParaRPr lang="en-US" altLang="zh-TW" sz="2000" dirty="0">
              <a:latin typeface="Calibri" panose="020F0502020204030204" pitchFamily="34" charset="0"/>
              <a:ea typeface="Calibri" panose="020F0502020204030204" pitchFamily="34" charset="0"/>
              <a:cs typeface="Calibri" panose="020F0502020204030204" pitchFamily="34" charset="0"/>
            </a:endParaRPr>
          </a:p>
          <a:p>
            <a:pPr algn="just"/>
            <a:r>
              <a:rPr lang="en-US" altLang="zh-TW" sz="2000" dirty="0">
                <a:latin typeface="Calibri" panose="020F0502020204030204" pitchFamily="34" charset="0"/>
                <a:ea typeface="Calibri" panose="020F0502020204030204" pitchFamily="34" charset="0"/>
                <a:cs typeface="Calibri" panose="020F0502020204030204" pitchFamily="34" charset="0"/>
              </a:rPr>
              <a:t>TTC is the 2nd largest landowner in Taiwan with land assets of 3,714 ha, the current market value is NT$25.4 billion (2024/12/31). </a:t>
            </a:r>
            <a:r>
              <a:rPr lang="en-US" altLang="zh-TW" sz="2000" dirty="0" smtClean="0">
                <a:latin typeface="Calibri" panose="020F0502020204030204" pitchFamily="34" charset="0"/>
                <a:ea typeface="Calibri" panose="020F0502020204030204" pitchFamily="34" charset="0"/>
                <a:cs typeface="Calibri" panose="020F0502020204030204" pitchFamily="34" charset="0"/>
              </a:rPr>
              <a:t>2024 </a:t>
            </a:r>
            <a:r>
              <a:rPr lang="en-US" altLang="zh-TW" sz="2000" dirty="0">
                <a:latin typeface="Calibri" panose="020F0502020204030204" pitchFamily="34" charset="0"/>
                <a:ea typeface="Calibri" panose="020F0502020204030204" pitchFamily="34" charset="0"/>
                <a:cs typeface="Calibri" panose="020F0502020204030204" pitchFamily="34" charset="0"/>
              </a:rPr>
              <a:t>revenue was NT$ 430 million.</a:t>
            </a:r>
          </a:p>
          <a:p>
            <a:pPr algn="just"/>
            <a:endParaRPr lang="en-US" altLang="zh-TW" sz="2000" dirty="0">
              <a:latin typeface="Calibri" panose="020F0502020204030204" pitchFamily="34" charset="0"/>
              <a:ea typeface="Calibri" panose="020F0502020204030204" pitchFamily="34" charset="0"/>
              <a:cs typeface="Calibri" panose="020F0502020204030204" pitchFamily="34" charset="0"/>
            </a:endParaRPr>
          </a:p>
          <a:p>
            <a:pPr algn="just"/>
            <a:r>
              <a:rPr lang="en-US" altLang="zh-TW" sz="2000" dirty="0">
                <a:latin typeface="Calibri" panose="020F0502020204030204" pitchFamily="34" charset="0"/>
                <a:ea typeface="Calibri" panose="020F0502020204030204" pitchFamily="34" charset="0"/>
                <a:cs typeface="Calibri" panose="020F0502020204030204" pitchFamily="34" charset="0"/>
              </a:rPr>
              <a:t>In 2019, Mr. Wu, Ching-yuan was elected as the Chairman of Taiwan Tea. Over the past six years, Chairman Wu has gradually implemented a series of initiatives to enhance profit margins, with the goal of steering Taiwan Tea toward sustained profitability in the shortest possible time.</a:t>
            </a:r>
          </a:p>
          <a:p>
            <a:pPr algn="just"/>
            <a:endParaRPr lang="en-US" altLang="zh-TW" sz="2000" dirty="0">
              <a:latin typeface="Calibri" panose="020F0502020204030204" pitchFamily="34" charset="0"/>
              <a:ea typeface="Calibri" panose="020F0502020204030204" pitchFamily="34" charset="0"/>
              <a:cs typeface="Calibri" panose="020F0502020204030204" pitchFamily="34" charset="0"/>
            </a:endParaRPr>
          </a:p>
          <a:p>
            <a:pPr algn="just"/>
            <a:r>
              <a:rPr lang="en-US" altLang="zh-TW" sz="2000" dirty="0">
                <a:latin typeface="Calibri" panose="020F0502020204030204" pitchFamily="34" charset="0"/>
                <a:ea typeface="Calibri" panose="020F0502020204030204" pitchFamily="34" charset="0"/>
                <a:cs typeface="Calibri" panose="020F0502020204030204" pitchFamily="34" charset="0"/>
              </a:rPr>
              <a:t>Taiwan Tea also leverages its tea garden and tea culture to develop a tourism business. At the same time, the management team actively reviews its own land assets for further development and collaboration, to create sustainable revenue and profit.</a:t>
            </a:r>
          </a:p>
          <a:p>
            <a:pPr algn="just"/>
            <a:endParaRPr lang="zh-TW" altLang="en-US" sz="2000" dirty="0">
              <a:latin typeface="Calibri" panose="020F0502020204030204" pitchFamily="34" charset="0"/>
              <a:cs typeface="Calibri" panose="020F0502020204030204" pitchFamily="34" charset="0"/>
            </a:endParaRPr>
          </a:p>
        </p:txBody>
      </p:sp>
      <p:sp>
        <p:nvSpPr>
          <p:cNvPr id="20" name="標題 1">
            <a:extLst>
              <a:ext uri="{FF2B5EF4-FFF2-40B4-BE49-F238E27FC236}">
                <a16:creationId xmlns="" xmlns:a16="http://schemas.microsoft.com/office/drawing/2014/main" id="{C35D345C-85E8-A490-99FB-B316E7583E79}"/>
              </a:ext>
            </a:extLst>
          </p:cNvPr>
          <p:cNvSpPr txBox="1">
            <a:spLocks/>
          </p:cNvSpPr>
          <p:nvPr/>
        </p:nvSpPr>
        <p:spPr>
          <a:xfrm>
            <a:off x="1919536" y="96606"/>
            <a:ext cx="8229600" cy="812114"/>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微軟正黑體" panose="020B0604030504040204" pitchFamily="34" charset="-120"/>
                <a:ea typeface="微軟正黑體" panose="020B0604030504040204" pitchFamily="34" charset="-120"/>
                <a:cs typeface="+mj-cs"/>
              </a:defRPr>
            </a:lvl1pPr>
          </a:lstStyle>
          <a:p>
            <a:r>
              <a:rPr lang="en-US" altLang="zh-TW" sz="3600" dirty="0">
                <a:latin typeface="Calibri" panose="020F0502020204030204" pitchFamily="34" charset="0"/>
                <a:ea typeface="Calibri" panose="020F0502020204030204" pitchFamily="34" charset="0"/>
                <a:cs typeface="Calibri" panose="020F0502020204030204" pitchFamily="34" charset="0"/>
              </a:rPr>
              <a:t>Executive Summary</a:t>
            </a:r>
            <a:endParaRPr lang="zh-TW" altLang="en-US" sz="3600" dirty="0">
              <a:latin typeface="Calibri" panose="020F0502020204030204" pitchFamily="34" charset="0"/>
              <a:ea typeface="Microsoft YaHei" panose="020B0503020204020204" pitchFamily="34" charset="-122"/>
              <a:cs typeface="Calibri" panose="020F0502020204030204" pitchFamily="34" charset="0"/>
            </a:endParaRPr>
          </a:p>
        </p:txBody>
      </p:sp>
    </p:spTree>
    <p:extLst>
      <p:ext uri="{BB962C8B-B14F-4D97-AF65-F5344CB8AC3E}">
        <p14:creationId xmlns:p14="http://schemas.microsoft.com/office/powerpoint/2010/main" val="34202487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 xmlns:a16="http://schemas.microsoft.com/office/drawing/2014/main" id="{51C849CF-9DE1-D1FF-C2F7-337D2748BAE0}"/>
              </a:ext>
            </a:extLst>
          </p:cNvPr>
          <p:cNvSpPr/>
          <p:nvPr/>
        </p:nvSpPr>
        <p:spPr>
          <a:xfrm>
            <a:off x="7671293" y="1058104"/>
            <a:ext cx="3528392" cy="5294454"/>
          </a:xfrm>
          <a:prstGeom prst="rect">
            <a:avLst/>
          </a:prstGeom>
          <a:solidFill>
            <a:srgbClr val="B3CC8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latin typeface="Calibri" panose="020F0502020204030204" pitchFamily="34" charset="0"/>
              <a:ea typeface="Calibri" panose="020F0502020204030204" pitchFamily="34" charset="0"/>
              <a:cs typeface="Calibri" panose="020F0502020204030204" pitchFamily="34" charset="0"/>
            </a:endParaRPr>
          </a:p>
        </p:txBody>
      </p:sp>
      <p:sp>
        <p:nvSpPr>
          <p:cNvPr id="2" name="標題 1"/>
          <p:cNvSpPr>
            <a:spLocks noGrp="1"/>
          </p:cNvSpPr>
          <p:nvPr>
            <p:ph type="title"/>
          </p:nvPr>
        </p:nvSpPr>
        <p:spPr>
          <a:xfrm>
            <a:off x="642443" y="580039"/>
            <a:ext cx="6317653" cy="956130"/>
          </a:xfrm>
        </p:spPr>
        <p:txBody>
          <a:bodyPr>
            <a:normAutofit fontScale="90000"/>
          </a:bodyPr>
          <a:lstStyle/>
          <a:p>
            <a:pPr marL="0" indent="0">
              <a:buNone/>
            </a:pPr>
            <a:r>
              <a:rPr lang="en-US" altLang="zh-TW" sz="4000" dirty="0">
                <a:latin typeface="Calibri" panose="020F0502020204030204" pitchFamily="34" charset="0"/>
                <a:ea typeface="Calibri" panose="020F0502020204030204" pitchFamily="34" charset="0"/>
                <a:cs typeface="Calibri" panose="020F0502020204030204" pitchFamily="34" charset="0"/>
              </a:rPr>
              <a:t>Strong Leadership- </a:t>
            </a:r>
            <a:br>
              <a:rPr lang="en-US" altLang="zh-TW" sz="4000" dirty="0">
                <a:latin typeface="Calibri" panose="020F0502020204030204" pitchFamily="34" charset="0"/>
                <a:ea typeface="Calibri" panose="020F0502020204030204" pitchFamily="34" charset="0"/>
                <a:cs typeface="Calibri" panose="020F0502020204030204" pitchFamily="34" charset="0"/>
              </a:rPr>
            </a:br>
            <a:r>
              <a:rPr lang="en-US" altLang="zh-TW" sz="4000" dirty="0">
                <a:latin typeface="Calibri" panose="020F0502020204030204" pitchFamily="34" charset="0"/>
                <a:ea typeface="Calibri" panose="020F0502020204030204" pitchFamily="34" charset="0"/>
                <a:cs typeface="Calibri" panose="020F0502020204030204" pitchFamily="34" charset="0"/>
              </a:rPr>
              <a:t>Chairman: Wu, Ching-Yuan</a:t>
            </a: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64152" y="908720"/>
            <a:ext cx="3528392" cy="529589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TextBox 4">
            <a:extLst>
              <a:ext uri="{FF2B5EF4-FFF2-40B4-BE49-F238E27FC236}">
                <a16:creationId xmlns="" xmlns:a16="http://schemas.microsoft.com/office/drawing/2014/main" id="{730BA66F-5F7D-6039-6906-4B9D5AE91717}"/>
              </a:ext>
            </a:extLst>
          </p:cNvPr>
          <p:cNvSpPr txBox="1"/>
          <p:nvPr/>
        </p:nvSpPr>
        <p:spPr>
          <a:xfrm>
            <a:off x="864096" y="1916832"/>
            <a:ext cx="5951984" cy="4031873"/>
          </a:xfrm>
          <a:prstGeom prst="rect">
            <a:avLst/>
          </a:prstGeom>
          <a:noFill/>
        </p:spPr>
        <p:txBody>
          <a:bodyPr wrap="square">
            <a:spAutoFit/>
          </a:bodyPr>
          <a:lstStyle/>
          <a:p>
            <a:pPr marL="285750" indent="-285750">
              <a:buBlip>
                <a:blip r:embed="rId3">
                  <a:extLst>
                    <a:ext uri="{96DAC541-7B7A-43D3-8B79-37D633B846F1}">
                      <asvg:svgBlip xmlns="" xmlns:asvg="http://schemas.microsoft.com/office/drawing/2016/SVG/main" r:embed="rId4"/>
                    </a:ext>
                  </a:extLst>
                </a:blip>
              </a:buBlip>
            </a:pPr>
            <a:r>
              <a:rPr lang="en-US" altLang="zh-TW" sz="1600" dirty="0">
                <a:latin typeface="Calibri" panose="020F0502020204030204" pitchFamily="34" charset="0"/>
                <a:ea typeface="Calibri" panose="020F0502020204030204" pitchFamily="34" charset="0"/>
                <a:cs typeface="Calibri" panose="020F0502020204030204" pitchFamily="34" charset="0"/>
              </a:rPr>
              <a:t>Chairman Wu graduated from the National Taipei University of Technology and holds an associate degree in Mechanical engineering,</a:t>
            </a:r>
            <a:r>
              <a:rPr lang="zh-TW" altLang="en-US" sz="1600" dirty="0">
                <a:latin typeface="Calibri" panose="020F0502020204030204" pitchFamily="34" charset="0"/>
                <a:ea typeface="Microsoft YaHei Light" panose="020B0502040204020203" pitchFamily="34" charset="-122"/>
                <a:cs typeface="Calibri" panose="020F0502020204030204" pitchFamily="34" charset="0"/>
              </a:rPr>
              <a:t> </a:t>
            </a:r>
            <a:r>
              <a:rPr lang="en-US" altLang="zh-TW" sz="1600" dirty="0">
                <a:latin typeface="Calibri" panose="020F0502020204030204" pitchFamily="34" charset="0"/>
                <a:ea typeface="Calibri" panose="020F0502020204030204" pitchFamily="34" charset="0"/>
                <a:cs typeface="Calibri" panose="020F0502020204030204" pitchFamily="34" charset="0"/>
              </a:rPr>
              <a:t>he also holds a Master’s Degree in architecture and urban Planning from Chung Hua University. </a:t>
            </a:r>
          </a:p>
          <a:p>
            <a:pPr marL="285750" indent="-285750">
              <a:buBlip>
                <a:blip r:embed="rId3">
                  <a:extLst>
                    <a:ext uri="{96DAC541-7B7A-43D3-8B79-37D633B846F1}">
                      <asvg:svgBlip xmlns="" xmlns:asvg="http://schemas.microsoft.com/office/drawing/2016/SVG/main" r:embed="rId4"/>
                    </a:ext>
                  </a:extLst>
                </a:blip>
              </a:buBlip>
            </a:pPr>
            <a:endParaRPr lang="en-US" altLang="zh-TW" sz="1600" dirty="0">
              <a:latin typeface="Calibri" panose="020F0502020204030204" pitchFamily="34" charset="0"/>
              <a:ea typeface="Calibri" panose="020F0502020204030204" pitchFamily="34" charset="0"/>
              <a:cs typeface="Calibri" panose="020F0502020204030204" pitchFamily="34" charset="0"/>
            </a:endParaRPr>
          </a:p>
          <a:p>
            <a:pPr marL="285750" indent="-285750">
              <a:buBlip>
                <a:blip r:embed="rId3">
                  <a:extLst>
                    <a:ext uri="{96DAC541-7B7A-43D3-8B79-37D633B846F1}">
                      <asvg:svgBlip xmlns="" xmlns:asvg="http://schemas.microsoft.com/office/drawing/2016/SVG/main" r:embed="rId4"/>
                    </a:ext>
                  </a:extLst>
                </a:blip>
              </a:buBlip>
            </a:pPr>
            <a:r>
              <a:rPr lang="en-US" altLang="zh-TW" sz="1600" dirty="0">
                <a:latin typeface="Calibri" panose="020F0502020204030204" pitchFamily="34" charset="0"/>
                <a:ea typeface="Calibri" panose="020F0502020204030204" pitchFamily="34" charset="0"/>
                <a:cs typeface="Calibri" panose="020F0502020204030204" pitchFamily="34" charset="0"/>
              </a:rPr>
              <a:t>Mr. Wu was elected to be the Chairman in 2019 and was re-elected in 2022. He is now promoting corporate transformation and margin improvement.</a:t>
            </a:r>
          </a:p>
          <a:p>
            <a:pPr marL="285750" indent="-285750">
              <a:buBlip>
                <a:blip r:embed="rId3">
                  <a:extLst>
                    <a:ext uri="{96DAC541-7B7A-43D3-8B79-37D633B846F1}">
                      <asvg:svgBlip xmlns="" xmlns:asvg="http://schemas.microsoft.com/office/drawing/2016/SVG/main" r:embed="rId4"/>
                    </a:ext>
                  </a:extLst>
                </a:blip>
              </a:buBlip>
            </a:pPr>
            <a:endParaRPr lang="en-US" altLang="zh-TW" sz="1600" dirty="0">
              <a:latin typeface="Calibri" panose="020F0502020204030204" pitchFamily="34" charset="0"/>
              <a:ea typeface="Calibri" panose="020F0502020204030204" pitchFamily="34" charset="0"/>
              <a:cs typeface="Calibri" panose="020F0502020204030204" pitchFamily="34" charset="0"/>
            </a:endParaRPr>
          </a:p>
          <a:p>
            <a:pPr marL="285750" indent="-285750">
              <a:buBlip>
                <a:blip r:embed="rId3">
                  <a:extLst>
                    <a:ext uri="{96DAC541-7B7A-43D3-8B79-37D633B846F1}">
                      <asvg:svgBlip xmlns="" xmlns:asvg="http://schemas.microsoft.com/office/drawing/2016/SVG/main" r:embed="rId4"/>
                    </a:ext>
                  </a:extLst>
                </a:blip>
              </a:buBlip>
            </a:pPr>
            <a:r>
              <a:rPr lang="en-US" altLang="zh-TW" sz="1600" dirty="0">
                <a:latin typeface="Calibri" panose="020F0502020204030204" pitchFamily="34" charset="0"/>
                <a:ea typeface="Calibri" panose="020F0502020204030204" pitchFamily="34" charset="0"/>
                <a:cs typeface="Calibri" panose="020F0502020204030204" pitchFamily="34" charset="0"/>
              </a:rPr>
              <a:t>Chairman Wu spent 9 years to reform </a:t>
            </a:r>
            <a:r>
              <a:rPr lang="en-US" altLang="zh-TW" sz="1600" dirty="0" err="1">
                <a:latin typeface="Calibri" panose="020F0502020204030204" pitchFamily="34" charset="0"/>
                <a:ea typeface="Calibri" panose="020F0502020204030204" pitchFamily="34" charset="0"/>
                <a:cs typeface="Calibri" panose="020F0502020204030204" pitchFamily="34" charset="0"/>
              </a:rPr>
              <a:t>Sanyang</a:t>
            </a:r>
            <a:r>
              <a:rPr lang="en-US" altLang="zh-TW" sz="1600" dirty="0">
                <a:latin typeface="Calibri" panose="020F0502020204030204" pitchFamily="34" charset="0"/>
                <a:ea typeface="Calibri" panose="020F0502020204030204" pitchFamily="34" charset="0"/>
                <a:cs typeface="Calibri" panose="020F0502020204030204" pitchFamily="34" charset="0"/>
              </a:rPr>
              <a:t> Motor and led the company to achieve record high revenue and margin. Meanwhile, Chairman Wu will keep introducing the successful experience of </a:t>
            </a:r>
            <a:r>
              <a:rPr lang="en-US" altLang="zh-TW" sz="1600" dirty="0" err="1">
                <a:latin typeface="Calibri" panose="020F0502020204030204" pitchFamily="34" charset="0"/>
                <a:ea typeface="Calibri" panose="020F0502020204030204" pitchFamily="34" charset="0"/>
                <a:cs typeface="Calibri" panose="020F0502020204030204" pitchFamily="34" charset="0"/>
              </a:rPr>
              <a:t>Sanyang</a:t>
            </a:r>
            <a:r>
              <a:rPr lang="en-US" altLang="zh-TW" sz="1600" dirty="0">
                <a:latin typeface="Calibri" panose="020F0502020204030204" pitchFamily="34" charset="0"/>
                <a:ea typeface="Calibri" panose="020F0502020204030204" pitchFamily="34" charset="0"/>
                <a:cs typeface="Calibri" panose="020F0502020204030204" pitchFamily="34" charset="0"/>
              </a:rPr>
              <a:t> Motor and make TTC profitable in the shortest time.</a:t>
            </a:r>
          </a:p>
          <a:p>
            <a:pPr marL="285750" indent="-285750">
              <a:buBlip>
                <a:blip r:embed="rId3">
                  <a:extLst>
                    <a:ext uri="{96DAC541-7B7A-43D3-8B79-37D633B846F1}">
                      <asvg:svgBlip xmlns="" xmlns:asvg="http://schemas.microsoft.com/office/drawing/2016/SVG/main" r:embed="rId4"/>
                    </a:ext>
                  </a:extLst>
                </a:blip>
              </a:buBlip>
            </a:pPr>
            <a:endParaRPr lang="en-US" altLang="zh-TW" sz="1600" dirty="0">
              <a:latin typeface="Calibri" panose="020F0502020204030204" pitchFamily="34" charset="0"/>
              <a:ea typeface="Calibri" panose="020F0502020204030204" pitchFamily="34" charset="0"/>
              <a:cs typeface="Calibri" panose="020F0502020204030204" pitchFamily="34" charset="0"/>
            </a:endParaRPr>
          </a:p>
          <a:p>
            <a:pPr marL="285750" indent="-285750">
              <a:buBlip>
                <a:blip r:embed="rId3">
                  <a:extLst>
                    <a:ext uri="{96DAC541-7B7A-43D3-8B79-37D633B846F1}">
                      <asvg:svgBlip xmlns="" xmlns:asvg="http://schemas.microsoft.com/office/drawing/2016/SVG/main" r:embed="rId4"/>
                    </a:ext>
                  </a:extLst>
                </a:blip>
              </a:buBlip>
            </a:pPr>
            <a:r>
              <a:rPr lang="en-US" altLang="zh-TW" sz="1600" dirty="0">
                <a:latin typeface="Calibri" panose="020F0502020204030204" pitchFamily="34" charset="0"/>
                <a:ea typeface="Calibri" panose="020F0502020204030204" pitchFamily="34" charset="0"/>
                <a:cs typeface="Calibri" panose="020F0502020204030204" pitchFamily="34" charset="0"/>
              </a:rPr>
              <a:t>Under his leadership, Taiwan Tea’s 2024 revenue grew 45% versus 2019 and the revenue has grown six years in a row.</a:t>
            </a:r>
          </a:p>
        </p:txBody>
      </p:sp>
      <p:pic>
        <p:nvPicPr>
          <p:cNvPr id="9" name="Picture 8" descr="A green and black logo&#10;&#10;Description automatically generated">
            <a:extLst>
              <a:ext uri="{FF2B5EF4-FFF2-40B4-BE49-F238E27FC236}">
                <a16:creationId xmlns="" xmlns:a16="http://schemas.microsoft.com/office/drawing/2014/main" id="{D20AF778-F90D-5847-2256-DB51E871A6D6}"/>
              </a:ext>
            </a:extLst>
          </p:cNvPr>
          <p:cNvPicPr/>
          <p:nvPr/>
        </p:nvPicPr>
        <p:blipFill>
          <a:blip r:embed="rId5" cstate="print">
            <a:extLst>
              <a:ext uri="{28A0092B-C50C-407E-A947-70E740481C1C}">
                <a14:useLocalDpi xmlns:a14="http://schemas.microsoft.com/office/drawing/2010/main" val="0"/>
              </a:ext>
            </a:extLst>
          </a:blip>
          <a:stretch>
            <a:fillRect/>
          </a:stretch>
        </p:blipFill>
        <p:spPr>
          <a:xfrm>
            <a:off x="11136560" y="-59709"/>
            <a:ext cx="1052736" cy="1052736"/>
          </a:xfrm>
          <a:prstGeom prst="rect">
            <a:avLst/>
          </a:prstGeom>
        </p:spPr>
      </p:pic>
      <p:sp>
        <p:nvSpPr>
          <p:cNvPr id="10" name="投影片編號版面配置區 3">
            <a:extLst>
              <a:ext uri="{FF2B5EF4-FFF2-40B4-BE49-F238E27FC236}">
                <a16:creationId xmlns="" xmlns:a16="http://schemas.microsoft.com/office/drawing/2014/main" id="{ADD08B5E-EC1D-7649-1BCC-F3B34B792348}"/>
              </a:ext>
            </a:extLst>
          </p:cNvPr>
          <p:cNvSpPr>
            <a:spLocks noGrp="1"/>
          </p:cNvSpPr>
          <p:nvPr>
            <p:ph type="sldNum" sz="quarter" idx="12"/>
          </p:nvPr>
        </p:nvSpPr>
        <p:spPr>
          <a:xfrm>
            <a:off x="9192344" y="6356353"/>
            <a:ext cx="2844800" cy="365125"/>
          </a:xfrm>
        </p:spPr>
        <p:txBody>
          <a:bodyPr/>
          <a:lstStyle/>
          <a:p>
            <a:fld id="{CE81AC0D-EB2D-47CB-A275-288B8545C5B6}" type="slidenum">
              <a:rPr lang="zh-TW" altLang="en-US" smtClean="0">
                <a:latin typeface="Calibri" panose="020F0502020204030204" pitchFamily="34" charset="0"/>
                <a:cs typeface="Calibri" panose="020F0502020204030204" pitchFamily="34" charset="0"/>
              </a:rPr>
              <a:t>4</a:t>
            </a:fld>
            <a:endParaRPr lang="zh-TW" altLang="en-US"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46026613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bg>
      <p:bgPr>
        <a:solidFill>
          <a:srgbClr val="C3D69B">
            <a:alpha val="42000"/>
          </a:srgbClr>
        </a:solidFill>
        <a:effectLst/>
      </p:bgPr>
    </p:bg>
    <p:spTree>
      <p:nvGrpSpPr>
        <p:cNvPr id="1" name=""/>
        <p:cNvGrpSpPr/>
        <p:nvPr/>
      </p:nvGrpSpPr>
      <p:grpSpPr>
        <a:xfrm>
          <a:off x="0" y="0"/>
          <a:ext cx="0" cy="0"/>
          <a:chOff x="0" y="0"/>
          <a:chExt cx="0" cy="0"/>
        </a:xfrm>
      </p:grpSpPr>
      <p:grpSp>
        <p:nvGrpSpPr>
          <p:cNvPr id="24" name="Group 23">
            <a:extLst>
              <a:ext uri="{FF2B5EF4-FFF2-40B4-BE49-F238E27FC236}">
                <a16:creationId xmlns="" xmlns:a16="http://schemas.microsoft.com/office/drawing/2014/main" id="{03AEBA67-2C49-6E23-5F6B-A7F55418A1A0}"/>
              </a:ext>
            </a:extLst>
          </p:cNvPr>
          <p:cNvGrpSpPr/>
          <p:nvPr/>
        </p:nvGrpSpPr>
        <p:grpSpPr>
          <a:xfrm>
            <a:off x="462423" y="1909224"/>
            <a:ext cx="11267154" cy="4320480"/>
            <a:chOff x="642443" y="1628800"/>
            <a:chExt cx="11267154" cy="4643246"/>
          </a:xfrm>
        </p:grpSpPr>
        <p:sp>
          <p:nvSpPr>
            <p:cNvPr id="19" name="Rectangle: Rounded Corners 18">
              <a:extLst>
                <a:ext uri="{FF2B5EF4-FFF2-40B4-BE49-F238E27FC236}">
                  <a16:creationId xmlns="" xmlns:a16="http://schemas.microsoft.com/office/drawing/2014/main" id="{C9B76D56-E151-A3A7-704F-A93FD9C22F8D}"/>
                </a:ext>
              </a:extLst>
            </p:cNvPr>
            <p:cNvSpPr/>
            <p:nvPr/>
          </p:nvSpPr>
          <p:spPr>
            <a:xfrm>
              <a:off x="642443" y="1628800"/>
              <a:ext cx="2717253" cy="4643246"/>
            </a:xfrm>
            <a:prstGeom prst="roundRect">
              <a:avLst/>
            </a:prstGeom>
            <a:gradFill flip="none" rotWithShape="1">
              <a:gsLst>
                <a:gs pos="0">
                  <a:srgbClr val="97B953">
                    <a:shade val="30000"/>
                    <a:satMod val="115000"/>
                  </a:srgbClr>
                </a:gs>
                <a:gs pos="50000">
                  <a:srgbClr val="97B953">
                    <a:shade val="67500"/>
                    <a:satMod val="115000"/>
                  </a:srgbClr>
                </a:gs>
                <a:gs pos="100000">
                  <a:srgbClr val="97B953">
                    <a:shade val="100000"/>
                    <a:satMod val="115000"/>
                  </a:srgbClr>
                </a:gs>
              </a:gsLst>
              <a:path path="circle">
                <a:fillToRect l="100000" t="100000"/>
              </a:path>
              <a:tileRect r="-100000" b="-100000"/>
            </a:grad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a:ln>
                  <a:noFill/>
                </a:ln>
                <a:solidFill>
                  <a:prstClr val="white"/>
                </a:solidFill>
                <a:effectLst/>
                <a:uLnTx/>
                <a:uFillTx/>
                <a:latin typeface="Calibri" panose="020F0502020204030204" pitchFamily="34" charset="0"/>
                <a:ea typeface="Calibri" panose="020F0502020204030204" pitchFamily="34" charset="0"/>
                <a:cs typeface="Calibri" panose="020F0502020204030204" pitchFamily="34" charset="0"/>
              </a:endParaRPr>
            </a:p>
          </p:txBody>
        </p:sp>
        <p:sp>
          <p:nvSpPr>
            <p:cNvPr id="21" name="Rectangle: Rounded Corners 20">
              <a:extLst>
                <a:ext uri="{FF2B5EF4-FFF2-40B4-BE49-F238E27FC236}">
                  <a16:creationId xmlns="" xmlns:a16="http://schemas.microsoft.com/office/drawing/2014/main" id="{D406A861-EC9D-3080-CCAE-AC58A3F41FD9}"/>
                </a:ext>
              </a:extLst>
            </p:cNvPr>
            <p:cNvSpPr/>
            <p:nvPr/>
          </p:nvSpPr>
          <p:spPr>
            <a:xfrm>
              <a:off x="3503712" y="1628800"/>
              <a:ext cx="2717253" cy="4643246"/>
            </a:xfrm>
            <a:prstGeom prst="roundRect">
              <a:avLst/>
            </a:prstGeom>
            <a:gradFill flip="none" rotWithShape="1">
              <a:gsLst>
                <a:gs pos="0">
                  <a:srgbClr val="97B953">
                    <a:shade val="30000"/>
                    <a:satMod val="115000"/>
                  </a:srgbClr>
                </a:gs>
                <a:gs pos="50000">
                  <a:srgbClr val="97B953">
                    <a:shade val="67500"/>
                    <a:satMod val="115000"/>
                  </a:srgbClr>
                </a:gs>
                <a:gs pos="100000">
                  <a:srgbClr val="97B953">
                    <a:shade val="100000"/>
                    <a:satMod val="115000"/>
                  </a:srgbClr>
                </a:gs>
              </a:gsLst>
              <a:path path="circle">
                <a:fillToRect l="100000" t="100000"/>
              </a:path>
              <a:tileRect r="-100000" b="-100000"/>
            </a:grad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a:ln>
                  <a:noFill/>
                </a:ln>
                <a:solidFill>
                  <a:prstClr val="white"/>
                </a:solidFill>
                <a:effectLst/>
                <a:uLnTx/>
                <a:uFillTx/>
                <a:latin typeface="Calibri" panose="020F0502020204030204" pitchFamily="34" charset="0"/>
                <a:ea typeface="Calibri" panose="020F0502020204030204" pitchFamily="34" charset="0"/>
                <a:cs typeface="Calibri" panose="020F0502020204030204" pitchFamily="34" charset="0"/>
              </a:endParaRPr>
            </a:p>
          </p:txBody>
        </p:sp>
        <p:sp>
          <p:nvSpPr>
            <p:cNvPr id="22" name="Rectangle: Rounded Corners 21">
              <a:extLst>
                <a:ext uri="{FF2B5EF4-FFF2-40B4-BE49-F238E27FC236}">
                  <a16:creationId xmlns="" xmlns:a16="http://schemas.microsoft.com/office/drawing/2014/main" id="{5DC0F596-1411-A748-873E-1F8C225AED61}"/>
                </a:ext>
              </a:extLst>
            </p:cNvPr>
            <p:cNvSpPr/>
            <p:nvPr/>
          </p:nvSpPr>
          <p:spPr>
            <a:xfrm>
              <a:off x="6331075" y="1628800"/>
              <a:ext cx="2717253" cy="4643246"/>
            </a:xfrm>
            <a:prstGeom prst="roundRect">
              <a:avLst/>
            </a:prstGeom>
            <a:gradFill flip="none" rotWithShape="1">
              <a:gsLst>
                <a:gs pos="0">
                  <a:srgbClr val="97B953">
                    <a:shade val="30000"/>
                    <a:satMod val="115000"/>
                  </a:srgbClr>
                </a:gs>
                <a:gs pos="50000">
                  <a:srgbClr val="97B953">
                    <a:shade val="67500"/>
                    <a:satMod val="115000"/>
                  </a:srgbClr>
                </a:gs>
                <a:gs pos="100000">
                  <a:srgbClr val="97B953">
                    <a:shade val="100000"/>
                    <a:satMod val="115000"/>
                  </a:srgbClr>
                </a:gs>
              </a:gsLst>
              <a:path path="circle">
                <a:fillToRect l="100000" t="100000"/>
              </a:path>
              <a:tileRect r="-100000" b="-100000"/>
            </a:grad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a:ln>
                  <a:noFill/>
                </a:ln>
                <a:solidFill>
                  <a:prstClr val="white"/>
                </a:solidFill>
                <a:effectLst/>
                <a:uLnTx/>
                <a:uFillTx/>
                <a:latin typeface="Calibri" panose="020F0502020204030204" pitchFamily="34" charset="0"/>
                <a:ea typeface="Calibri" panose="020F0502020204030204" pitchFamily="34" charset="0"/>
                <a:cs typeface="Calibri" panose="020F0502020204030204" pitchFamily="34" charset="0"/>
              </a:endParaRPr>
            </a:p>
          </p:txBody>
        </p:sp>
        <p:sp>
          <p:nvSpPr>
            <p:cNvPr id="23" name="Rectangle: Rounded Corners 22">
              <a:extLst>
                <a:ext uri="{FF2B5EF4-FFF2-40B4-BE49-F238E27FC236}">
                  <a16:creationId xmlns="" xmlns:a16="http://schemas.microsoft.com/office/drawing/2014/main" id="{E3D84D69-2FBF-4441-CB1D-7D4658C0083B}"/>
                </a:ext>
              </a:extLst>
            </p:cNvPr>
            <p:cNvSpPr/>
            <p:nvPr/>
          </p:nvSpPr>
          <p:spPr>
            <a:xfrm>
              <a:off x="9192344" y="1628800"/>
              <a:ext cx="2717253" cy="4643246"/>
            </a:xfrm>
            <a:prstGeom prst="roundRect">
              <a:avLst/>
            </a:prstGeom>
            <a:gradFill flip="none" rotWithShape="1">
              <a:gsLst>
                <a:gs pos="0">
                  <a:srgbClr val="97B953">
                    <a:shade val="30000"/>
                    <a:satMod val="115000"/>
                  </a:srgbClr>
                </a:gs>
                <a:gs pos="50000">
                  <a:srgbClr val="97B953">
                    <a:shade val="67500"/>
                    <a:satMod val="115000"/>
                  </a:srgbClr>
                </a:gs>
                <a:gs pos="100000">
                  <a:srgbClr val="97B953">
                    <a:shade val="100000"/>
                    <a:satMod val="115000"/>
                  </a:srgbClr>
                </a:gs>
              </a:gsLst>
              <a:path path="circle">
                <a:fillToRect l="100000" t="100000"/>
              </a:path>
              <a:tileRect r="-100000" b="-100000"/>
            </a:grad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a:ln>
                  <a:noFill/>
                </a:ln>
                <a:solidFill>
                  <a:prstClr val="white"/>
                </a:solidFill>
                <a:effectLst/>
                <a:uLnTx/>
                <a:uFillTx/>
                <a:latin typeface="Calibri" panose="020F0502020204030204" pitchFamily="34" charset="0"/>
                <a:ea typeface="Calibri" panose="020F0502020204030204" pitchFamily="34" charset="0"/>
                <a:cs typeface="Calibri" panose="020F0502020204030204" pitchFamily="34" charset="0"/>
              </a:endParaRPr>
            </a:p>
          </p:txBody>
        </p:sp>
      </p:grpSp>
      <p:sp>
        <p:nvSpPr>
          <p:cNvPr id="13" name="Rectangle: Rounded Corners 12">
            <a:extLst>
              <a:ext uri="{FF2B5EF4-FFF2-40B4-BE49-F238E27FC236}">
                <a16:creationId xmlns="" xmlns:a16="http://schemas.microsoft.com/office/drawing/2014/main" id="{B52989C1-2E81-A254-E752-7E27DF265053}"/>
              </a:ext>
            </a:extLst>
          </p:cNvPr>
          <p:cNvSpPr/>
          <p:nvPr/>
        </p:nvSpPr>
        <p:spPr>
          <a:xfrm>
            <a:off x="9326835" y="1429794"/>
            <a:ext cx="2088232" cy="864096"/>
          </a:xfrm>
          <a:prstGeom prst="roundRect">
            <a:avLst/>
          </a:prstGeom>
          <a:gradFill flip="none" rotWithShape="1">
            <a:gsLst>
              <a:gs pos="0">
                <a:srgbClr val="6A5F4E">
                  <a:shade val="30000"/>
                  <a:satMod val="115000"/>
                </a:srgbClr>
              </a:gs>
              <a:gs pos="50000">
                <a:srgbClr val="6A5F4E">
                  <a:shade val="67500"/>
                  <a:satMod val="115000"/>
                </a:srgbClr>
              </a:gs>
              <a:gs pos="100000">
                <a:srgbClr val="6A5F4E">
                  <a:shade val="100000"/>
                  <a:satMod val="115000"/>
                </a:srgbClr>
              </a:gs>
            </a:gsLst>
            <a:path path="circle">
              <a:fillToRect l="100000" b="100000"/>
            </a:path>
            <a:tileRect t="-100000" r="-10000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pitchFamily="34" charset="0"/>
              <a:ea typeface="Calibri" panose="020F0502020204030204" pitchFamily="34" charset="0"/>
              <a:cs typeface="Calibri" panose="020F0502020204030204" pitchFamily="34" charset="0"/>
            </a:endParaRPr>
          </a:p>
        </p:txBody>
      </p:sp>
      <p:sp>
        <p:nvSpPr>
          <p:cNvPr id="11" name="Rectangle: Rounded Corners 10">
            <a:extLst>
              <a:ext uri="{FF2B5EF4-FFF2-40B4-BE49-F238E27FC236}">
                <a16:creationId xmlns="" xmlns:a16="http://schemas.microsoft.com/office/drawing/2014/main" id="{875A69C7-118F-3B72-DA61-5CA7C53D3EA6}"/>
              </a:ext>
            </a:extLst>
          </p:cNvPr>
          <p:cNvSpPr/>
          <p:nvPr/>
        </p:nvSpPr>
        <p:spPr>
          <a:xfrm>
            <a:off x="6465569" y="1429794"/>
            <a:ext cx="2088232" cy="864096"/>
          </a:xfrm>
          <a:prstGeom prst="roundRect">
            <a:avLst/>
          </a:prstGeom>
          <a:gradFill flip="none" rotWithShape="1">
            <a:gsLst>
              <a:gs pos="0">
                <a:srgbClr val="6A5F4E">
                  <a:shade val="30000"/>
                  <a:satMod val="115000"/>
                </a:srgbClr>
              </a:gs>
              <a:gs pos="50000">
                <a:srgbClr val="6A5F4E">
                  <a:shade val="67500"/>
                  <a:satMod val="115000"/>
                </a:srgbClr>
              </a:gs>
              <a:gs pos="100000">
                <a:srgbClr val="6A5F4E">
                  <a:shade val="100000"/>
                  <a:satMod val="115000"/>
                </a:srgbClr>
              </a:gs>
            </a:gsLst>
            <a:path path="circle">
              <a:fillToRect l="100000" b="100000"/>
            </a:path>
            <a:tileRect t="-100000" r="-10000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pitchFamily="34" charset="0"/>
              <a:ea typeface="Calibri" panose="020F0502020204030204" pitchFamily="34" charset="0"/>
              <a:cs typeface="Calibri" panose="020F0502020204030204" pitchFamily="34" charset="0"/>
            </a:endParaRPr>
          </a:p>
        </p:txBody>
      </p:sp>
      <p:sp>
        <p:nvSpPr>
          <p:cNvPr id="10" name="Rectangle: Rounded Corners 9">
            <a:extLst>
              <a:ext uri="{FF2B5EF4-FFF2-40B4-BE49-F238E27FC236}">
                <a16:creationId xmlns="" xmlns:a16="http://schemas.microsoft.com/office/drawing/2014/main" id="{46BE782D-52AF-96DA-5F94-3521A83E295D}"/>
              </a:ext>
            </a:extLst>
          </p:cNvPr>
          <p:cNvSpPr/>
          <p:nvPr/>
        </p:nvSpPr>
        <p:spPr>
          <a:xfrm>
            <a:off x="3638201" y="1429794"/>
            <a:ext cx="2088232" cy="864096"/>
          </a:xfrm>
          <a:prstGeom prst="roundRect">
            <a:avLst/>
          </a:prstGeom>
          <a:gradFill flip="none" rotWithShape="1">
            <a:gsLst>
              <a:gs pos="0">
                <a:srgbClr val="6A5F4E">
                  <a:shade val="30000"/>
                  <a:satMod val="115000"/>
                </a:srgbClr>
              </a:gs>
              <a:gs pos="50000">
                <a:srgbClr val="6A5F4E">
                  <a:shade val="67500"/>
                  <a:satMod val="115000"/>
                </a:srgbClr>
              </a:gs>
              <a:gs pos="100000">
                <a:srgbClr val="6A5F4E">
                  <a:shade val="100000"/>
                  <a:satMod val="115000"/>
                </a:srgbClr>
              </a:gs>
            </a:gsLst>
            <a:path path="circle">
              <a:fillToRect l="100000" b="100000"/>
            </a:path>
            <a:tileRect t="-100000" r="-10000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pitchFamily="34" charset="0"/>
              <a:ea typeface="Calibri" panose="020F0502020204030204" pitchFamily="34" charset="0"/>
              <a:cs typeface="Calibri" panose="020F0502020204030204" pitchFamily="34" charset="0"/>
            </a:endParaRPr>
          </a:p>
        </p:txBody>
      </p:sp>
      <p:sp>
        <p:nvSpPr>
          <p:cNvPr id="5" name="Rectangle: Rounded Corners 4">
            <a:extLst>
              <a:ext uri="{FF2B5EF4-FFF2-40B4-BE49-F238E27FC236}">
                <a16:creationId xmlns="" xmlns:a16="http://schemas.microsoft.com/office/drawing/2014/main" id="{A100E7A0-E1F5-76A3-CC4A-856903E4DF42}"/>
              </a:ext>
            </a:extLst>
          </p:cNvPr>
          <p:cNvSpPr/>
          <p:nvPr/>
        </p:nvSpPr>
        <p:spPr>
          <a:xfrm>
            <a:off x="776933" y="1429794"/>
            <a:ext cx="2088232" cy="864096"/>
          </a:xfrm>
          <a:prstGeom prst="roundRect">
            <a:avLst/>
          </a:prstGeom>
          <a:gradFill flip="none" rotWithShape="1">
            <a:gsLst>
              <a:gs pos="0">
                <a:srgbClr val="6A5F4E">
                  <a:shade val="30000"/>
                  <a:satMod val="115000"/>
                </a:srgbClr>
              </a:gs>
              <a:gs pos="50000">
                <a:srgbClr val="6A5F4E">
                  <a:shade val="67500"/>
                  <a:satMod val="115000"/>
                </a:srgbClr>
              </a:gs>
              <a:gs pos="100000">
                <a:srgbClr val="6A5F4E">
                  <a:shade val="100000"/>
                  <a:satMod val="115000"/>
                </a:srgbClr>
              </a:gs>
            </a:gsLst>
            <a:path path="circle">
              <a:fillToRect l="100000" b="100000"/>
            </a:path>
            <a:tileRect t="-100000" r="-10000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pitchFamily="34" charset="0"/>
              <a:ea typeface="Calibri" panose="020F0502020204030204" pitchFamily="34" charset="0"/>
              <a:cs typeface="Calibri" panose="020F0502020204030204" pitchFamily="34" charset="0"/>
            </a:endParaRPr>
          </a:p>
        </p:txBody>
      </p:sp>
      <p:sp>
        <p:nvSpPr>
          <p:cNvPr id="2" name="標題 1"/>
          <p:cNvSpPr>
            <a:spLocks noGrp="1"/>
          </p:cNvSpPr>
          <p:nvPr>
            <p:ph type="title"/>
          </p:nvPr>
        </p:nvSpPr>
        <p:spPr>
          <a:xfrm>
            <a:off x="642443" y="307562"/>
            <a:ext cx="10972800" cy="812114"/>
          </a:xfrm>
        </p:spPr>
        <p:txBody>
          <a:bodyPr>
            <a:normAutofit/>
          </a:bodyPr>
          <a:lstStyle/>
          <a:p>
            <a:r>
              <a:rPr lang="en-US" altLang="zh-TW" dirty="0">
                <a:latin typeface="Calibri" panose="020F0502020204030204" pitchFamily="34" charset="0"/>
                <a:ea typeface="Calibri" panose="020F0502020204030204" pitchFamily="34" charset="0"/>
                <a:cs typeface="Calibri" panose="020F0502020204030204" pitchFamily="34" charset="0"/>
              </a:rPr>
              <a:t>TTC’s Way to Success</a:t>
            </a:r>
            <a:endParaRPr lang="zh-TW" altLang="en-US" dirty="0">
              <a:latin typeface="Calibri" panose="020F0502020204030204" pitchFamily="34" charset="0"/>
              <a:cs typeface="Calibri" panose="020F0502020204030204" pitchFamily="34" charset="0"/>
            </a:endParaRPr>
          </a:p>
        </p:txBody>
      </p:sp>
      <p:sp>
        <p:nvSpPr>
          <p:cNvPr id="4" name="投影片編號版面配置區 3"/>
          <p:cNvSpPr>
            <a:spLocks noGrp="1"/>
          </p:cNvSpPr>
          <p:nvPr>
            <p:ph type="sldNum" sz="quarter" idx="12"/>
          </p:nvPr>
        </p:nvSpPr>
        <p:spPr>
          <a:xfrm>
            <a:off x="9192344" y="6356353"/>
            <a:ext cx="28448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E81AC0D-EB2D-47CB-A275-288B8545C5B6}" type="slidenum">
              <a:rPr kumimoji="0" lang="zh-TW" altLang="en-US" sz="1200" b="0" i="0" u="none" strike="noStrike" kern="1200" cap="none" spc="0" normalizeH="0" baseline="0" noProof="0" smtClean="0">
                <a:ln>
                  <a:noFill/>
                </a:ln>
                <a:solidFill>
                  <a:prstClr val="black">
                    <a:tint val="75000"/>
                  </a:prstClr>
                </a:solidFill>
                <a:effectLst/>
                <a:uLnTx/>
                <a:uFillTx/>
                <a:latin typeface="Calibri" panose="020F0502020204030204" pitchFamily="34" charset="0"/>
                <a:ea typeface="Microsoft JhengHei Light"/>
                <a:cs typeface="Calibri" panose="020F050202020403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zh-TW" altLang="en-US" sz="1200" b="0" i="0" u="none" strike="noStrike" kern="1200" cap="none" spc="0" normalizeH="0" baseline="0" noProof="0" dirty="0">
              <a:ln>
                <a:noFill/>
              </a:ln>
              <a:solidFill>
                <a:prstClr val="black">
                  <a:tint val="75000"/>
                </a:prstClr>
              </a:solidFill>
              <a:effectLst/>
              <a:uLnTx/>
              <a:uFillTx/>
              <a:latin typeface="Calibri" panose="020F0502020204030204" pitchFamily="34" charset="0"/>
              <a:ea typeface="Microsoft JhengHei Light"/>
              <a:cs typeface="Calibri" panose="020F0502020204030204" pitchFamily="34" charset="0"/>
            </a:endParaRPr>
          </a:p>
        </p:txBody>
      </p:sp>
      <p:sp>
        <p:nvSpPr>
          <p:cNvPr id="6" name="文字方塊 5"/>
          <p:cNvSpPr txBox="1"/>
          <p:nvPr/>
        </p:nvSpPr>
        <p:spPr>
          <a:xfrm>
            <a:off x="632917" y="2486734"/>
            <a:ext cx="2376264" cy="313932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TW" sz="1800" b="0"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Calibri" panose="020F0502020204030204" pitchFamily="34" charset="0"/>
              </a:rPr>
              <a:t>Maintain and strengthen TTC’s leading position in the tea market in Taiwan.</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zh-TW" sz="1800" b="0"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TW" sz="1800" b="0"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Calibri" panose="020F0502020204030204" pitchFamily="34" charset="0"/>
              </a:rPr>
              <a:t>Taiwan Tea’s tea leaf sales will reach 500 tons </a:t>
            </a:r>
            <a:r>
              <a:rPr lang="en-US" altLang="zh-TW" dirty="0">
                <a:solidFill>
                  <a:prstClr val="white"/>
                </a:solidFill>
                <a:latin typeface="Calibri" panose="020F0502020204030204" pitchFamily="34" charset="0"/>
                <a:ea typeface="Calibri" panose="020F0502020204030204" pitchFamily="34" charset="0"/>
                <a:cs typeface="Calibri" panose="020F0502020204030204" pitchFamily="34" charset="0"/>
              </a:rPr>
              <a:t>in</a:t>
            </a:r>
            <a:r>
              <a:rPr kumimoji="0" lang="en-US" altLang="zh-TW" sz="1800" b="0"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Calibri" panose="020F0502020204030204" pitchFamily="34" charset="0"/>
              </a:rPr>
              <a:t> 2025 , accounting for 3% of the total production of Taiwan.</a:t>
            </a:r>
          </a:p>
        </p:txBody>
      </p:sp>
      <p:sp>
        <p:nvSpPr>
          <p:cNvPr id="7" name="文字方塊 6"/>
          <p:cNvSpPr txBox="1"/>
          <p:nvPr/>
        </p:nvSpPr>
        <p:spPr>
          <a:xfrm>
            <a:off x="3484923" y="2487379"/>
            <a:ext cx="2394789" cy="286232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TW" sz="1800" b="0"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Calibri" panose="020F0502020204030204" pitchFamily="34" charset="0"/>
              </a:rPr>
              <a:t>Leveraging tea plantations and land in the beautiful mountainous areas with great potential for tourism and leisure and become a solid second revenue and profit stream.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zh-TW" sz="1800" b="0"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Calibri" panose="020F0502020204030204" pitchFamily="34" charset="0"/>
            </a:endParaRPr>
          </a:p>
        </p:txBody>
      </p:sp>
      <p:sp>
        <p:nvSpPr>
          <p:cNvPr id="8" name="文字方塊 7"/>
          <p:cNvSpPr txBox="1"/>
          <p:nvPr/>
        </p:nvSpPr>
        <p:spPr>
          <a:xfrm>
            <a:off x="9181933" y="2505894"/>
            <a:ext cx="2376264" cy="286232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TW" sz="1800" b="0"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Calibri" panose="020F0502020204030204" pitchFamily="34" charset="0"/>
              </a:rPr>
              <a:t>By effectively leveraging its abundant land resources through continuous asset revitalization and strengthened external partnerships, Taiwan Tea aims to maximize the value of its land portfolio.</a:t>
            </a:r>
          </a:p>
        </p:txBody>
      </p:sp>
      <p:sp>
        <p:nvSpPr>
          <p:cNvPr id="12" name="文字方塊 11"/>
          <p:cNvSpPr txBox="1"/>
          <p:nvPr/>
        </p:nvSpPr>
        <p:spPr>
          <a:xfrm>
            <a:off x="6304126" y="2486734"/>
            <a:ext cx="2411108" cy="286232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TW" sz="1800" b="0"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Calibri" panose="020F0502020204030204" pitchFamily="34" charset="0"/>
              </a:rPr>
              <a:t>Under the new management team’s observation and operation, to achieve the goal of sustainability and margin improvement, TTC will reform part of its tea and recreational business.</a:t>
            </a:r>
          </a:p>
        </p:txBody>
      </p:sp>
      <p:pic>
        <p:nvPicPr>
          <p:cNvPr id="3" name="Picture 2" descr="A green and black logo&#10;&#10;Description automatically generated">
            <a:extLst>
              <a:ext uri="{FF2B5EF4-FFF2-40B4-BE49-F238E27FC236}">
                <a16:creationId xmlns="" xmlns:a16="http://schemas.microsoft.com/office/drawing/2014/main" id="{40797618-9F64-92CA-5DCC-B81FF898CE7B}"/>
              </a:ext>
            </a:extLst>
          </p:cNvPr>
          <p:cNvPicPr/>
          <p:nvPr/>
        </p:nvPicPr>
        <p:blipFill>
          <a:blip r:embed="rId3" cstate="print">
            <a:extLst>
              <a:ext uri="{28A0092B-C50C-407E-A947-70E740481C1C}">
                <a14:useLocalDpi xmlns:a14="http://schemas.microsoft.com/office/drawing/2010/main" val="0"/>
              </a:ext>
            </a:extLst>
          </a:blip>
          <a:stretch>
            <a:fillRect/>
          </a:stretch>
        </p:blipFill>
        <p:spPr>
          <a:xfrm>
            <a:off x="11136560" y="-59709"/>
            <a:ext cx="1052736" cy="1052736"/>
          </a:xfrm>
          <a:prstGeom prst="rect">
            <a:avLst/>
          </a:prstGeom>
        </p:spPr>
      </p:pic>
      <p:sp>
        <p:nvSpPr>
          <p:cNvPr id="26" name="TextBox 25">
            <a:extLst>
              <a:ext uri="{FF2B5EF4-FFF2-40B4-BE49-F238E27FC236}">
                <a16:creationId xmlns="" xmlns:a16="http://schemas.microsoft.com/office/drawing/2014/main" id="{55B0081D-12DD-C3EE-C7C6-E844E318CD97}"/>
              </a:ext>
            </a:extLst>
          </p:cNvPr>
          <p:cNvSpPr txBox="1"/>
          <p:nvPr/>
        </p:nvSpPr>
        <p:spPr>
          <a:xfrm>
            <a:off x="911424" y="1384788"/>
            <a:ext cx="1872208" cy="892552"/>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TW" sz="2600" b="1"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Calibri" panose="020F0502020204030204" pitchFamily="34" charset="0"/>
              </a:rPr>
              <a:t>Core Business</a:t>
            </a:r>
            <a:endParaRPr kumimoji="0" lang="zh-TW" altLang="en-US" sz="2600" b="1" i="0" u="none" strike="noStrike" kern="1200" cap="none" spc="0" normalizeH="0" baseline="0" noProof="0" dirty="0">
              <a:ln>
                <a:noFill/>
              </a:ln>
              <a:solidFill>
                <a:prstClr val="white"/>
              </a:solidFill>
              <a:effectLst/>
              <a:uLnTx/>
              <a:uFillTx/>
              <a:latin typeface="Calibri" panose="020F0502020204030204" pitchFamily="34" charset="0"/>
              <a:ea typeface="微軟正黑體" panose="020B0604030504040204" pitchFamily="34" charset="-120"/>
              <a:cs typeface="Calibri" panose="020F0502020204030204" pitchFamily="34" charset="0"/>
            </a:endParaRPr>
          </a:p>
        </p:txBody>
      </p:sp>
      <p:sp>
        <p:nvSpPr>
          <p:cNvPr id="28" name="TextBox 27">
            <a:extLst>
              <a:ext uri="{FF2B5EF4-FFF2-40B4-BE49-F238E27FC236}">
                <a16:creationId xmlns="" xmlns:a16="http://schemas.microsoft.com/office/drawing/2014/main" id="{E3A88255-F16A-DFF0-8CBE-C90073B25245}"/>
              </a:ext>
            </a:extLst>
          </p:cNvPr>
          <p:cNvSpPr txBox="1"/>
          <p:nvPr/>
        </p:nvSpPr>
        <p:spPr>
          <a:xfrm>
            <a:off x="3842394" y="1610928"/>
            <a:ext cx="1679848" cy="492443"/>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TW" sz="2600" b="1"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Calibri" panose="020F0502020204030204" pitchFamily="34" charset="0"/>
              </a:rPr>
              <a:t>Tourism</a:t>
            </a:r>
            <a:endParaRPr kumimoji="0" lang="zh-TW" altLang="en-US" sz="2600" b="1" i="0" u="none" strike="noStrike" kern="1200" cap="none" spc="0" normalizeH="0" baseline="0" noProof="0" dirty="0">
              <a:ln>
                <a:noFill/>
              </a:ln>
              <a:solidFill>
                <a:prstClr val="white"/>
              </a:solidFill>
              <a:effectLst/>
              <a:uLnTx/>
              <a:uFillTx/>
              <a:latin typeface="Calibri" panose="020F0502020204030204" pitchFamily="34" charset="0"/>
              <a:ea typeface="微軟正黑體" panose="020B0604030504040204" pitchFamily="34" charset="-120"/>
              <a:cs typeface="Calibri" panose="020F0502020204030204" pitchFamily="34" charset="0"/>
            </a:endParaRPr>
          </a:p>
        </p:txBody>
      </p:sp>
      <p:sp>
        <p:nvSpPr>
          <p:cNvPr id="30" name="TextBox 29">
            <a:extLst>
              <a:ext uri="{FF2B5EF4-FFF2-40B4-BE49-F238E27FC236}">
                <a16:creationId xmlns="" xmlns:a16="http://schemas.microsoft.com/office/drawing/2014/main" id="{DAFE6FBF-AFA0-CE85-BE2B-751B79EBB044}"/>
              </a:ext>
            </a:extLst>
          </p:cNvPr>
          <p:cNvSpPr txBox="1"/>
          <p:nvPr/>
        </p:nvSpPr>
        <p:spPr>
          <a:xfrm>
            <a:off x="6304127" y="1384788"/>
            <a:ext cx="2411108" cy="892552"/>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TW" sz="2600" b="1"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Calibri" panose="020F0502020204030204" pitchFamily="34" charset="0"/>
              </a:rPr>
              <a:t>Margin Improvement</a:t>
            </a:r>
            <a:endParaRPr kumimoji="0" lang="zh-TW" altLang="en-US" sz="2600" b="1" i="0" u="none" strike="noStrike" kern="1200" cap="none" spc="0" normalizeH="0" baseline="0" noProof="0" dirty="0">
              <a:ln>
                <a:noFill/>
              </a:ln>
              <a:solidFill>
                <a:prstClr val="white"/>
              </a:solidFill>
              <a:effectLst/>
              <a:uLnTx/>
              <a:uFillTx/>
              <a:latin typeface="Calibri" panose="020F0502020204030204" pitchFamily="34" charset="0"/>
              <a:ea typeface="微軟正黑體" panose="020B0604030504040204" pitchFamily="34" charset="-120"/>
              <a:cs typeface="Calibri" panose="020F0502020204030204" pitchFamily="34" charset="0"/>
            </a:endParaRPr>
          </a:p>
        </p:txBody>
      </p:sp>
      <p:sp>
        <p:nvSpPr>
          <p:cNvPr id="32" name="TextBox 31">
            <a:extLst>
              <a:ext uri="{FF2B5EF4-FFF2-40B4-BE49-F238E27FC236}">
                <a16:creationId xmlns="" xmlns:a16="http://schemas.microsoft.com/office/drawing/2014/main" id="{B308E274-1950-3B33-C467-B18724A4D7C9}"/>
              </a:ext>
            </a:extLst>
          </p:cNvPr>
          <p:cNvSpPr txBox="1"/>
          <p:nvPr/>
        </p:nvSpPr>
        <p:spPr>
          <a:xfrm>
            <a:off x="9567030" y="1383622"/>
            <a:ext cx="1607840" cy="892552"/>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TW" sz="2600" b="1"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Calibri" panose="020F0502020204030204" pitchFamily="34" charset="0"/>
              </a:rPr>
              <a:t>Land Assets</a:t>
            </a:r>
            <a:endParaRPr kumimoji="0" lang="zh-TW" altLang="en-US" sz="2600" b="1" i="0" u="none" strike="noStrike" kern="1200" cap="none" spc="0" normalizeH="0" baseline="0" noProof="0" dirty="0">
              <a:ln>
                <a:noFill/>
              </a:ln>
              <a:solidFill>
                <a:prstClr val="white"/>
              </a:solidFill>
              <a:effectLst/>
              <a:uLnTx/>
              <a:uFillTx/>
              <a:latin typeface="Calibri" panose="020F0502020204030204" pitchFamily="34" charset="0"/>
              <a:ea typeface="微軟正黑體" panose="020B0604030504040204" pitchFamily="34" charset="-120"/>
              <a:cs typeface="Calibri" panose="020F0502020204030204" pitchFamily="34" charset="0"/>
            </a:endParaRPr>
          </a:p>
        </p:txBody>
      </p:sp>
    </p:spTree>
    <p:extLst>
      <p:ext uri="{BB962C8B-B14F-4D97-AF65-F5344CB8AC3E}">
        <p14:creationId xmlns:p14="http://schemas.microsoft.com/office/powerpoint/2010/main" val="247325865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latin typeface="Calibri" panose="020F0502020204030204" pitchFamily="34" charset="0"/>
              <a:cs typeface="Calibri" panose="020F0502020204030204" pitchFamily="34" charset="0"/>
            </a:endParaRPr>
          </a:p>
        </p:txBody>
      </p:sp>
      <p:sp>
        <p:nvSpPr>
          <p:cNvPr id="3" name="內容版面配置區 2"/>
          <p:cNvSpPr>
            <a:spLocks noGrp="1"/>
          </p:cNvSpPr>
          <p:nvPr>
            <p:ph idx="1"/>
          </p:nvPr>
        </p:nvSpPr>
        <p:spPr/>
        <p:txBody>
          <a:bodyPr/>
          <a:lstStyle/>
          <a:p>
            <a:endParaRPr lang="zh-TW" altLang="en-US">
              <a:latin typeface="Calibri" panose="020F0502020204030204" pitchFamily="34" charset="0"/>
              <a:cs typeface="Calibri" panose="020F0502020204030204" pitchFamily="34" charset="0"/>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601" y="-76124"/>
            <a:ext cx="12333202" cy="693100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矩形 4"/>
          <p:cNvSpPr/>
          <p:nvPr/>
        </p:nvSpPr>
        <p:spPr>
          <a:xfrm>
            <a:off x="7620000" y="6435407"/>
            <a:ext cx="4572000" cy="276999"/>
          </a:xfrm>
          <a:prstGeom prst="rect">
            <a:avLst/>
          </a:prstGeom>
        </p:spPr>
        <p:txBody>
          <a:bodyP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TW" sz="12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Photo Credit: https://ezgo.coa.gov.tw/zh-TW/Front/News/Detail/1279</a:t>
            </a:r>
            <a:endParaRPr kumimoji="0" lang="zh-TW" altLang="en-US" sz="1200" b="0" i="0" u="none" strike="noStrike" kern="1200" cap="none" spc="0" normalizeH="0" baseline="0" noProof="0" dirty="0">
              <a:ln>
                <a:noFill/>
              </a:ln>
              <a:solidFill>
                <a:prstClr val="black"/>
              </a:solidFill>
              <a:effectLst/>
              <a:uLnTx/>
              <a:uFillTx/>
              <a:latin typeface="Calibri" panose="020F0502020204030204" pitchFamily="34" charset="0"/>
              <a:ea typeface="Microsoft JhengHei Light"/>
              <a:cs typeface="Calibri" panose="020F0502020204030204" pitchFamily="34" charset="0"/>
            </a:endParaRPr>
          </a:p>
        </p:txBody>
      </p:sp>
      <p:sp>
        <p:nvSpPr>
          <p:cNvPr id="6" name="文字方塊 5">
            <a:extLst>
              <a:ext uri="{FF2B5EF4-FFF2-40B4-BE49-F238E27FC236}">
                <a16:creationId xmlns="" xmlns:a16="http://schemas.microsoft.com/office/drawing/2014/main" id="{14423B0A-123C-D594-C827-9CF18284ADC7}"/>
              </a:ext>
            </a:extLst>
          </p:cNvPr>
          <p:cNvSpPr txBox="1"/>
          <p:nvPr/>
        </p:nvSpPr>
        <p:spPr>
          <a:xfrm>
            <a:off x="407368" y="332656"/>
            <a:ext cx="7344816"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TW" sz="5400" b="1"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Calibri" panose="020F0502020204030204" pitchFamily="34" charset="0"/>
              </a:rPr>
              <a:t>Tea Production</a:t>
            </a:r>
          </a:p>
        </p:txBody>
      </p:sp>
    </p:spTree>
    <p:extLst>
      <p:ext uri="{BB962C8B-B14F-4D97-AF65-F5344CB8AC3E}">
        <p14:creationId xmlns:p14="http://schemas.microsoft.com/office/powerpoint/2010/main" val="219297444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17" name="群組 16">
            <a:extLst>
              <a:ext uri="{FF2B5EF4-FFF2-40B4-BE49-F238E27FC236}">
                <a16:creationId xmlns="" xmlns:a16="http://schemas.microsoft.com/office/drawing/2014/main" id="{07D2D309-1968-4CE4-996E-CD39C1F35C8A}"/>
              </a:ext>
            </a:extLst>
          </p:cNvPr>
          <p:cNvGrpSpPr/>
          <p:nvPr/>
        </p:nvGrpSpPr>
        <p:grpSpPr>
          <a:xfrm>
            <a:off x="4650822" y="1510658"/>
            <a:ext cx="2120294" cy="4088527"/>
            <a:chOff x="10135563" y="1132695"/>
            <a:chExt cx="2572092" cy="4773307"/>
          </a:xfrm>
        </p:grpSpPr>
        <p:sp>
          <p:nvSpPr>
            <p:cNvPr id="54" name="Freeform 12">
              <a:extLst>
                <a:ext uri="{FF2B5EF4-FFF2-40B4-BE49-F238E27FC236}">
                  <a16:creationId xmlns="" xmlns:a16="http://schemas.microsoft.com/office/drawing/2014/main" id="{6C802559-3998-41D0-8F23-302B17CB3DEC}"/>
                </a:ext>
              </a:extLst>
            </p:cNvPr>
            <p:cNvSpPr>
              <a:spLocks/>
            </p:cNvSpPr>
            <p:nvPr/>
          </p:nvSpPr>
          <p:spPr bwMode="auto">
            <a:xfrm>
              <a:off x="10178488" y="3497028"/>
              <a:ext cx="1162420" cy="599239"/>
            </a:xfrm>
            <a:custGeom>
              <a:avLst/>
              <a:gdLst/>
              <a:ahLst/>
              <a:cxnLst>
                <a:cxn ang="0">
                  <a:pos x="34" y="560"/>
                </a:cxn>
                <a:cxn ang="0">
                  <a:pos x="58" y="736"/>
                </a:cxn>
                <a:cxn ang="0">
                  <a:pos x="50" y="904"/>
                </a:cxn>
                <a:cxn ang="0">
                  <a:pos x="0" y="1424"/>
                </a:cxn>
                <a:cxn ang="0">
                  <a:pos x="165" y="1420"/>
                </a:cxn>
                <a:cxn ang="0">
                  <a:pos x="370" y="1480"/>
                </a:cxn>
                <a:cxn ang="0">
                  <a:pos x="492" y="1352"/>
                </a:cxn>
                <a:cxn ang="0">
                  <a:pos x="570" y="1372"/>
                </a:cxn>
                <a:cxn ang="0">
                  <a:pos x="597" y="1259"/>
                </a:cxn>
                <a:cxn ang="0">
                  <a:pos x="714" y="1139"/>
                </a:cxn>
                <a:cxn ang="0">
                  <a:pos x="1014" y="955"/>
                </a:cxn>
                <a:cxn ang="0">
                  <a:pos x="1255" y="973"/>
                </a:cxn>
                <a:cxn ang="0">
                  <a:pos x="1407" y="907"/>
                </a:cxn>
                <a:cxn ang="0">
                  <a:pos x="1573" y="1058"/>
                </a:cxn>
                <a:cxn ang="0">
                  <a:pos x="1731" y="1165"/>
                </a:cxn>
                <a:cxn ang="0">
                  <a:pos x="1734" y="1346"/>
                </a:cxn>
                <a:cxn ang="0">
                  <a:pos x="1803" y="1511"/>
                </a:cxn>
                <a:cxn ang="0">
                  <a:pos x="1914" y="1744"/>
                </a:cxn>
                <a:cxn ang="0">
                  <a:pos x="1999" y="1744"/>
                </a:cxn>
                <a:cxn ang="0">
                  <a:pos x="2049" y="1636"/>
                </a:cxn>
                <a:cxn ang="0">
                  <a:pos x="2116" y="1715"/>
                </a:cxn>
                <a:cxn ang="0">
                  <a:pos x="2265" y="1714"/>
                </a:cxn>
                <a:cxn ang="0">
                  <a:pos x="2400" y="1459"/>
                </a:cxn>
                <a:cxn ang="0">
                  <a:pos x="2737" y="1243"/>
                </a:cxn>
                <a:cxn ang="0">
                  <a:pos x="2998" y="985"/>
                </a:cxn>
                <a:cxn ang="0">
                  <a:pos x="3388" y="631"/>
                </a:cxn>
                <a:cxn ang="0">
                  <a:pos x="3146" y="600"/>
                </a:cxn>
                <a:cxn ang="0">
                  <a:pos x="2970" y="368"/>
                </a:cxn>
                <a:cxn ang="0">
                  <a:pos x="2946" y="232"/>
                </a:cxn>
                <a:cxn ang="0">
                  <a:pos x="2834" y="112"/>
                </a:cxn>
                <a:cxn ang="0">
                  <a:pos x="2586" y="88"/>
                </a:cxn>
                <a:cxn ang="0">
                  <a:pos x="2522" y="192"/>
                </a:cxn>
                <a:cxn ang="0">
                  <a:pos x="2362" y="184"/>
                </a:cxn>
                <a:cxn ang="0">
                  <a:pos x="2186" y="168"/>
                </a:cxn>
                <a:cxn ang="0">
                  <a:pos x="2066" y="184"/>
                </a:cxn>
                <a:cxn ang="0">
                  <a:pos x="1890" y="192"/>
                </a:cxn>
                <a:cxn ang="0">
                  <a:pos x="1786" y="176"/>
                </a:cxn>
                <a:cxn ang="0">
                  <a:pos x="1682" y="160"/>
                </a:cxn>
                <a:cxn ang="0">
                  <a:pos x="1522" y="16"/>
                </a:cxn>
                <a:cxn ang="0">
                  <a:pos x="1322" y="0"/>
                </a:cxn>
                <a:cxn ang="0">
                  <a:pos x="1138" y="40"/>
                </a:cxn>
                <a:cxn ang="0">
                  <a:pos x="906" y="232"/>
                </a:cxn>
                <a:cxn ang="0">
                  <a:pos x="818" y="224"/>
                </a:cxn>
                <a:cxn ang="0">
                  <a:pos x="730" y="344"/>
                </a:cxn>
                <a:cxn ang="0">
                  <a:pos x="642" y="432"/>
                </a:cxn>
                <a:cxn ang="0">
                  <a:pos x="530" y="440"/>
                </a:cxn>
                <a:cxn ang="0">
                  <a:pos x="450" y="496"/>
                </a:cxn>
                <a:cxn ang="0">
                  <a:pos x="434" y="584"/>
                </a:cxn>
                <a:cxn ang="0">
                  <a:pos x="362" y="616"/>
                </a:cxn>
                <a:cxn ang="0">
                  <a:pos x="290" y="624"/>
                </a:cxn>
                <a:cxn ang="0">
                  <a:pos x="178" y="592"/>
                </a:cxn>
                <a:cxn ang="0">
                  <a:pos x="34" y="560"/>
                </a:cxn>
              </a:cxnLst>
              <a:rect l="0" t="0" r="r" b="b"/>
              <a:pathLst>
                <a:path w="3388" h="1744">
                  <a:moveTo>
                    <a:pt x="34" y="560"/>
                  </a:moveTo>
                  <a:lnTo>
                    <a:pt x="58" y="736"/>
                  </a:lnTo>
                  <a:lnTo>
                    <a:pt x="50" y="904"/>
                  </a:lnTo>
                  <a:lnTo>
                    <a:pt x="0" y="1424"/>
                  </a:lnTo>
                  <a:lnTo>
                    <a:pt x="165" y="1420"/>
                  </a:lnTo>
                  <a:lnTo>
                    <a:pt x="370" y="1480"/>
                  </a:lnTo>
                  <a:lnTo>
                    <a:pt x="492" y="1352"/>
                  </a:lnTo>
                  <a:lnTo>
                    <a:pt x="570" y="1372"/>
                  </a:lnTo>
                  <a:lnTo>
                    <a:pt x="597" y="1259"/>
                  </a:lnTo>
                  <a:lnTo>
                    <a:pt x="714" y="1139"/>
                  </a:lnTo>
                  <a:lnTo>
                    <a:pt x="1014" y="955"/>
                  </a:lnTo>
                  <a:lnTo>
                    <a:pt x="1255" y="973"/>
                  </a:lnTo>
                  <a:lnTo>
                    <a:pt x="1407" y="907"/>
                  </a:lnTo>
                  <a:lnTo>
                    <a:pt x="1573" y="1058"/>
                  </a:lnTo>
                  <a:lnTo>
                    <a:pt x="1731" y="1165"/>
                  </a:lnTo>
                  <a:lnTo>
                    <a:pt x="1734" y="1346"/>
                  </a:lnTo>
                  <a:lnTo>
                    <a:pt x="1803" y="1511"/>
                  </a:lnTo>
                  <a:lnTo>
                    <a:pt x="1914" y="1744"/>
                  </a:lnTo>
                  <a:lnTo>
                    <a:pt x="1999" y="1744"/>
                  </a:lnTo>
                  <a:lnTo>
                    <a:pt x="2049" y="1636"/>
                  </a:lnTo>
                  <a:lnTo>
                    <a:pt x="2116" y="1715"/>
                  </a:lnTo>
                  <a:lnTo>
                    <a:pt x="2265" y="1714"/>
                  </a:lnTo>
                  <a:lnTo>
                    <a:pt x="2400" y="1459"/>
                  </a:lnTo>
                  <a:lnTo>
                    <a:pt x="2737" y="1243"/>
                  </a:lnTo>
                  <a:lnTo>
                    <a:pt x="2998" y="985"/>
                  </a:lnTo>
                  <a:lnTo>
                    <a:pt x="3388" y="631"/>
                  </a:lnTo>
                  <a:lnTo>
                    <a:pt x="3146" y="600"/>
                  </a:lnTo>
                  <a:lnTo>
                    <a:pt x="2970" y="368"/>
                  </a:lnTo>
                  <a:lnTo>
                    <a:pt x="2946" y="232"/>
                  </a:lnTo>
                  <a:lnTo>
                    <a:pt x="2834" y="112"/>
                  </a:lnTo>
                  <a:lnTo>
                    <a:pt x="2586" y="88"/>
                  </a:lnTo>
                  <a:lnTo>
                    <a:pt x="2522" y="192"/>
                  </a:lnTo>
                  <a:lnTo>
                    <a:pt x="2362" y="184"/>
                  </a:lnTo>
                  <a:lnTo>
                    <a:pt x="2186" y="168"/>
                  </a:lnTo>
                  <a:lnTo>
                    <a:pt x="2066" y="184"/>
                  </a:lnTo>
                  <a:lnTo>
                    <a:pt x="1890" y="192"/>
                  </a:lnTo>
                  <a:lnTo>
                    <a:pt x="1786" y="176"/>
                  </a:lnTo>
                  <a:lnTo>
                    <a:pt x="1682" y="160"/>
                  </a:lnTo>
                  <a:lnTo>
                    <a:pt x="1522" y="16"/>
                  </a:lnTo>
                  <a:lnTo>
                    <a:pt x="1322" y="0"/>
                  </a:lnTo>
                  <a:lnTo>
                    <a:pt x="1138" y="40"/>
                  </a:lnTo>
                  <a:lnTo>
                    <a:pt x="906" y="232"/>
                  </a:lnTo>
                  <a:lnTo>
                    <a:pt x="818" y="224"/>
                  </a:lnTo>
                  <a:lnTo>
                    <a:pt x="730" y="344"/>
                  </a:lnTo>
                  <a:lnTo>
                    <a:pt x="642" y="432"/>
                  </a:lnTo>
                  <a:lnTo>
                    <a:pt x="530" y="440"/>
                  </a:lnTo>
                  <a:lnTo>
                    <a:pt x="450" y="496"/>
                  </a:lnTo>
                  <a:lnTo>
                    <a:pt x="434" y="584"/>
                  </a:lnTo>
                  <a:lnTo>
                    <a:pt x="362" y="616"/>
                  </a:lnTo>
                  <a:lnTo>
                    <a:pt x="290" y="624"/>
                  </a:lnTo>
                  <a:lnTo>
                    <a:pt x="178" y="592"/>
                  </a:lnTo>
                  <a:lnTo>
                    <a:pt x="34" y="560"/>
                  </a:lnTo>
                  <a:close/>
                </a:path>
              </a:pathLst>
            </a:custGeom>
            <a:solidFill>
              <a:schemeClr val="bg1">
                <a:lumMod val="85000"/>
              </a:schemeClr>
            </a:solidFill>
            <a:ln w="6350" cmpd="sng">
              <a:solidFill>
                <a:srgbClr val="FFFFFF"/>
              </a:solidFill>
              <a:prstDash val="solid"/>
              <a:round/>
              <a:headEnd/>
              <a:tailEnd/>
            </a:ln>
            <a:effectLst>
              <a:outerShdw dist="28398" dir="6993903" algn="ctr" rotWithShape="0">
                <a:srgbClr val="B2B2B2">
                  <a:alpha val="5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a:ln>
                  <a:noFill/>
                </a:ln>
                <a:solidFill>
                  <a:sysClr val="windowText" lastClr="000000"/>
                </a:solidFill>
                <a:effectLst/>
                <a:uLnTx/>
                <a:uFillTx/>
                <a:latin typeface="Calibri" panose="020F0502020204030204" pitchFamily="34" charset="0"/>
                <a:ea typeface="Microsoft JhengHei Light"/>
                <a:cs typeface="Calibri" panose="020F0502020204030204" pitchFamily="34" charset="0"/>
              </a:endParaRPr>
            </a:p>
          </p:txBody>
        </p:sp>
        <p:sp>
          <p:nvSpPr>
            <p:cNvPr id="56" name="Freeform 14">
              <a:extLst>
                <a:ext uri="{FF2B5EF4-FFF2-40B4-BE49-F238E27FC236}">
                  <a16:creationId xmlns="" xmlns:a16="http://schemas.microsoft.com/office/drawing/2014/main" id="{FB9A4304-7394-4792-81E1-811C163EB1C1}"/>
                </a:ext>
              </a:extLst>
            </p:cNvPr>
            <p:cNvSpPr>
              <a:spLocks/>
            </p:cNvSpPr>
            <p:nvPr/>
          </p:nvSpPr>
          <p:spPr bwMode="auto">
            <a:xfrm>
              <a:off x="10188790" y="3253211"/>
              <a:ext cx="875679" cy="458444"/>
            </a:xfrm>
            <a:custGeom>
              <a:avLst/>
              <a:gdLst/>
              <a:ahLst/>
              <a:cxnLst>
                <a:cxn ang="0">
                  <a:pos x="2256" y="753"/>
                </a:cxn>
                <a:cxn ang="0">
                  <a:pos x="2057" y="719"/>
                </a:cxn>
                <a:cxn ang="0">
                  <a:pos x="2072" y="456"/>
                </a:cxn>
                <a:cxn ang="0">
                  <a:pos x="2112" y="240"/>
                </a:cxn>
                <a:cxn ang="0">
                  <a:pos x="2096" y="144"/>
                </a:cxn>
                <a:cxn ang="0">
                  <a:pos x="1824" y="128"/>
                </a:cxn>
                <a:cxn ang="0">
                  <a:pos x="1480" y="80"/>
                </a:cxn>
                <a:cxn ang="0">
                  <a:pos x="1120" y="16"/>
                </a:cxn>
                <a:cxn ang="0">
                  <a:pos x="920" y="0"/>
                </a:cxn>
                <a:cxn ang="0">
                  <a:pos x="744" y="64"/>
                </a:cxn>
                <a:cxn ang="0">
                  <a:pos x="592" y="72"/>
                </a:cxn>
                <a:cxn ang="0">
                  <a:pos x="448" y="0"/>
                </a:cxn>
                <a:cxn ang="0">
                  <a:pos x="312" y="104"/>
                </a:cxn>
                <a:cxn ang="0">
                  <a:pos x="224" y="352"/>
                </a:cxn>
                <a:cxn ang="0">
                  <a:pos x="64" y="672"/>
                </a:cxn>
                <a:cxn ang="0">
                  <a:pos x="0" y="1271"/>
                </a:cxn>
                <a:cxn ang="0">
                  <a:pos x="138" y="1302"/>
                </a:cxn>
                <a:cxn ang="0">
                  <a:pos x="252" y="1335"/>
                </a:cxn>
                <a:cxn ang="0">
                  <a:pos x="326" y="1329"/>
                </a:cxn>
                <a:cxn ang="0">
                  <a:pos x="399" y="1296"/>
                </a:cxn>
                <a:cxn ang="0">
                  <a:pos x="416" y="1209"/>
                </a:cxn>
                <a:cxn ang="0">
                  <a:pos x="498" y="1152"/>
                </a:cxn>
                <a:cxn ang="0">
                  <a:pos x="606" y="1145"/>
                </a:cxn>
                <a:cxn ang="0">
                  <a:pos x="698" y="1053"/>
                </a:cxn>
                <a:cxn ang="0">
                  <a:pos x="783" y="935"/>
                </a:cxn>
                <a:cxn ang="0">
                  <a:pos x="872" y="944"/>
                </a:cxn>
                <a:cxn ang="0">
                  <a:pos x="1104" y="752"/>
                </a:cxn>
                <a:cxn ang="0">
                  <a:pos x="1287" y="713"/>
                </a:cxn>
                <a:cxn ang="0">
                  <a:pos x="1487" y="728"/>
                </a:cxn>
                <a:cxn ang="0">
                  <a:pos x="1649" y="872"/>
                </a:cxn>
                <a:cxn ang="0">
                  <a:pos x="1850" y="903"/>
                </a:cxn>
                <a:cxn ang="0">
                  <a:pos x="2018" y="897"/>
                </a:cxn>
                <a:cxn ang="0">
                  <a:pos x="2153" y="881"/>
                </a:cxn>
                <a:cxn ang="0">
                  <a:pos x="2315" y="896"/>
                </a:cxn>
                <a:cxn ang="0">
                  <a:pos x="2489" y="905"/>
                </a:cxn>
                <a:cxn ang="0">
                  <a:pos x="2550" y="801"/>
                </a:cxn>
                <a:cxn ang="0">
                  <a:pos x="2535" y="696"/>
                </a:cxn>
                <a:cxn ang="0">
                  <a:pos x="2366" y="705"/>
                </a:cxn>
                <a:cxn ang="0">
                  <a:pos x="2256" y="753"/>
                </a:cxn>
              </a:cxnLst>
              <a:rect l="0" t="0" r="r" b="b"/>
              <a:pathLst>
                <a:path w="2550" h="1335">
                  <a:moveTo>
                    <a:pt x="2256" y="753"/>
                  </a:moveTo>
                  <a:lnTo>
                    <a:pt x="2057" y="719"/>
                  </a:lnTo>
                  <a:lnTo>
                    <a:pt x="2072" y="456"/>
                  </a:lnTo>
                  <a:lnTo>
                    <a:pt x="2112" y="240"/>
                  </a:lnTo>
                  <a:lnTo>
                    <a:pt x="2096" y="144"/>
                  </a:lnTo>
                  <a:lnTo>
                    <a:pt x="1824" y="128"/>
                  </a:lnTo>
                  <a:lnTo>
                    <a:pt x="1480" y="80"/>
                  </a:lnTo>
                  <a:lnTo>
                    <a:pt x="1120" y="16"/>
                  </a:lnTo>
                  <a:lnTo>
                    <a:pt x="920" y="0"/>
                  </a:lnTo>
                  <a:lnTo>
                    <a:pt x="744" y="64"/>
                  </a:lnTo>
                  <a:lnTo>
                    <a:pt x="592" y="72"/>
                  </a:lnTo>
                  <a:lnTo>
                    <a:pt x="448" y="0"/>
                  </a:lnTo>
                  <a:lnTo>
                    <a:pt x="312" y="104"/>
                  </a:lnTo>
                  <a:lnTo>
                    <a:pt x="224" y="352"/>
                  </a:lnTo>
                  <a:lnTo>
                    <a:pt x="64" y="672"/>
                  </a:lnTo>
                  <a:lnTo>
                    <a:pt x="0" y="1271"/>
                  </a:lnTo>
                  <a:lnTo>
                    <a:pt x="138" y="1302"/>
                  </a:lnTo>
                  <a:lnTo>
                    <a:pt x="252" y="1335"/>
                  </a:lnTo>
                  <a:lnTo>
                    <a:pt x="326" y="1329"/>
                  </a:lnTo>
                  <a:lnTo>
                    <a:pt x="399" y="1296"/>
                  </a:lnTo>
                  <a:lnTo>
                    <a:pt x="416" y="1209"/>
                  </a:lnTo>
                  <a:lnTo>
                    <a:pt x="498" y="1152"/>
                  </a:lnTo>
                  <a:lnTo>
                    <a:pt x="606" y="1145"/>
                  </a:lnTo>
                  <a:lnTo>
                    <a:pt x="698" y="1053"/>
                  </a:lnTo>
                  <a:lnTo>
                    <a:pt x="783" y="935"/>
                  </a:lnTo>
                  <a:lnTo>
                    <a:pt x="872" y="944"/>
                  </a:lnTo>
                  <a:lnTo>
                    <a:pt x="1104" y="752"/>
                  </a:lnTo>
                  <a:lnTo>
                    <a:pt x="1287" y="713"/>
                  </a:lnTo>
                  <a:lnTo>
                    <a:pt x="1487" y="728"/>
                  </a:lnTo>
                  <a:lnTo>
                    <a:pt x="1649" y="872"/>
                  </a:lnTo>
                  <a:lnTo>
                    <a:pt x="1850" y="903"/>
                  </a:lnTo>
                  <a:lnTo>
                    <a:pt x="2018" y="897"/>
                  </a:lnTo>
                  <a:lnTo>
                    <a:pt x="2153" y="881"/>
                  </a:lnTo>
                  <a:lnTo>
                    <a:pt x="2315" y="896"/>
                  </a:lnTo>
                  <a:lnTo>
                    <a:pt x="2489" y="905"/>
                  </a:lnTo>
                  <a:lnTo>
                    <a:pt x="2550" y="801"/>
                  </a:lnTo>
                  <a:lnTo>
                    <a:pt x="2535" y="696"/>
                  </a:lnTo>
                  <a:lnTo>
                    <a:pt x="2366" y="705"/>
                  </a:lnTo>
                  <a:lnTo>
                    <a:pt x="2256" y="753"/>
                  </a:lnTo>
                  <a:close/>
                </a:path>
              </a:pathLst>
            </a:custGeom>
            <a:solidFill>
              <a:schemeClr val="bg1">
                <a:lumMod val="85000"/>
              </a:schemeClr>
            </a:solidFill>
            <a:ln w="6350" cmpd="sng">
              <a:solidFill>
                <a:srgbClr val="FFFFFF"/>
              </a:solidFill>
              <a:prstDash val="solid"/>
              <a:round/>
              <a:headEnd/>
              <a:tailEnd/>
            </a:ln>
            <a:effectLst>
              <a:outerShdw dist="28398" dir="6993903" algn="ctr" rotWithShape="0">
                <a:srgbClr val="B2B2B2">
                  <a:alpha val="5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a:ln>
                  <a:noFill/>
                </a:ln>
                <a:solidFill>
                  <a:sysClr val="windowText" lastClr="000000"/>
                </a:solidFill>
                <a:effectLst/>
                <a:uLnTx/>
                <a:uFillTx/>
                <a:latin typeface="Calibri" panose="020F0502020204030204" pitchFamily="34" charset="0"/>
                <a:ea typeface="Microsoft JhengHei Light"/>
                <a:cs typeface="Calibri" panose="020F0502020204030204" pitchFamily="34" charset="0"/>
              </a:endParaRPr>
            </a:p>
          </p:txBody>
        </p:sp>
        <p:grpSp>
          <p:nvGrpSpPr>
            <p:cNvPr id="16" name="群組 15">
              <a:extLst>
                <a:ext uri="{FF2B5EF4-FFF2-40B4-BE49-F238E27FC236}">
                  <a16:creationId xmlns="" xmlns:a16="http://schemas.microsoft.com/office/drawing/2014/main" id="{D8DE6248-FFD2-487B-89FE-8C69B87E8DAF}"/>
                </a:ext>
              </a:extLst>
            </p:cNvPr>
            <p:cNvGrpSpPr/>
            <p:nvPr/>
          </p:nvGrpSpPr>
          <p:grpSpPr>
            <a:xfrm>
              <a:off x="10135563" y="1132695"/>
              <a:ext cx="2572092" cy="4773307"/>
              <a:chOff x="10135563" y="1132695"/>
              <a:chExt cx="2572092" cy="4773307"/>
            </a:xfrm>
          </p:grpSpPr>
          <p:sp>
            <p:nvSpPr>
              <p:cNvPr id="52" name="Freeform 11">
                <a:extLst>
                  <a:ext uri="{FF2B5EF4-FFF2-40B4-BE49-F238E27FC236}">
                    <a16:creationId xmlns="" xmlns:a16="http://schemas.microsoft.com/office/drawing/2014/main" id="{7C57D8B2-D224-435D-A0D0-EEB6BDD2319B}"/>
                  </a:ext>
                </a:extLst>
              </p:cNvPr>
              <p:cNvSpPr>
                <a:spLocks/>
              </p:cNvSpPr>
              <p:nvPr/>
            </p:nvSpPr>
            <p:spPr bwMode="auto">
              <a:xfrm>
                <a:off x="10135563" y="3809525"/>
                <a:ext cx="820735" cy="764073"/>
              </a:xfrm>
              <a:custGeom>
                <a:avLst/>
                <a:gdLst/>
                <a:ahLst/>
                <a:cxnLst>
                  <a:cxn ang="0">
                    <a:pos x="492" y="572"/>
                  </a:cxn>
                  <a:cxn ang="0">
                    <a:pos x="288" y="512"/>
                  </a:cxn>
                  <a:cxn ang="0">
                    <a:pos x="120" y="516"/>
                  </a:cxn>
                  <a:cxn ang="0">
                    <a:pos x="0" y="1204"/>
                  </a:cxn>
                  <a:cxn ang="0">
                    <a:pos x="48" y="1296"/>
                  </a:cxn>
                  <a:cxn ang="0">
                    <a:pos x="76" y="1668"/>
                  </a:cxn>
                  <a:cxn ang="0">
                    <a:pos x="161" y="1767"/>
                  </a:cxn>
                  <a:cxn ang="0">
                    <a:pos x="249" y="1802"/>
                  </a:cxn>
                  <a:cxn ang="0">
                    <a:pos x="296" y="1847"/>
                  </a:cxn>
                  <a:cxn ang="0">
                    <a:pos x="404" y="1986"/>
                  </a:cxn>
                  <a:cxn ang="0">
                    <a:pos x="513" y="2117"/>
                  </a:cxn>
                  <a:cxn ang="0">
                    <a:pos x="575" y="2223"/>
                  </a:cxn>
                  <a:cxn ang="0">
                    <a:pos x="593" y="2136"/>
                  </a:cxn>
                  <a:cxn ang="0">
                    <a:pos x="671" y="2117"/>
                  </a:cxn>
                  <a:cxn ang="0">
                    <a:pos x="1038" y="2208"/>
                  </a:cxn>
                  <a:cxn ang="0">
                    <a:pos x="1179" y="2214"/>
                  </a:cxn>
                  <a:cxn ang="0">
                    <a:pos x="1272" y="2166"/>
                  </a:cxn>
                  <a:cxn ang="0">
                    <a:pos x="1368" y="2154"/>
                  </a:cxn>
                  <a:cxn ang="0">
                    <a:pos x="1410" y="2039"/>
                  </a:cxn>
                  <a:cxn ang="0">
                    <a:pos x="1542" y="2021"/>
                  </a:cxn>
                  <a:cxn ang="0">
                    <a:pos x="1596" y="1835"/>
                  </a:cxn>
                  <a:cxn ang="0">
                    <a:pos x="1812" y="1733"/>
                  </a:cxn>
                  <a:cxn ang="0">
                    <a:pos x="1854" y="1572"/>
                  </a:cxn>
                  <a:cxn ang="0">
                    <a:pos x="2351" y="983"/>
                  </a:cxn>
                  <a:cxn ang="0">
                    <a:pos x="2388" y="808"/>
                  </a:cxn>
                  <a:cxn ang="0">
                    <a:pos x="2240" y="808"/>
                  </a:cxn>
                  <a:cxn ang="0">
                    <a:pos x="2172" y="728"/>
                  </a:cxn>
                  <a:cxn ang="0">
                    <a:pos x="2120" y="836"/>
                  </a:cxn>
                  <a:cxn ang="0">
                    <a:pos x="2036" y="836"/>
                  </a:cxn>
                  <a:cxn ang="0">
                    <a:pos x="1921" y="596"/>
                  </a:cxn>
                  <a:cxn ang="0">
                    <a:pos x="1856" y="440"/>
                  </a:cxn>
                  <a:cxn ang="0">
                    <a:pos x="1852" y="256"/>
                  </a:cxn>
                  <a:cxn ang="0">
                    <a:pos x="1688" y="144"/>
                  </a:cxn>
                  <a:cxn ang="0">
                    <a:pos x="1528" y="0"/>
                  </a:cxn>
                  <a:cxn ang="0">
                    <a:pos x="1376" y="64"/>
                  </a:cxn>
                  <a:cxn ang="0">
                    <a:pos x="1136" y="48"/>
                  </a:cxn>
                  <a:cxn ang="0">
                    <a:pos x="836" y="232"/>
                  </a:cxn>
                  <a:cxn ang="0">
                    <a:pos x="720" y="348"/>
                  </a:cxn>
                  <a:cxn ang="0">
                    <a:pos x="692" y="464"/>
                  </a:cxn>
                  <a:cxn ang="0">
                    <a:pos x="616" y="444"/>
                  </a:cxn>
                  <a:cxn ang="0">
                    <a:pos x="492" y="572"/>
                  </a:cxn>
                </a:cxnLst>
                <a:rect l="0" t="0" r="r" b="b"/>
                <a:pathLst>
                  <a:path w="2388" h="2223">
                    <a:moveTo>
                      <a:pt x="492" y="572"/>
                    </a:moveTo>
                    <a:lnTo>
                      <a:pt x="288" y="512"/>
                    </a:lnTo>
                    <a:lnTo>
                      <a:pt x="120" y="516"/>
                    </a:lnTo>
                    <a:lnTo>
                      <a:pt x="0" y="1204"/>
                    </a:lnTo>
                    <a:lnTo>
                      <a:pt x="48" y="1296"/>
                    </a:lnTo>
                    <a:lnTo>
                      <a:pt x="76" y="1668"/>
                    </a:lnTo>
                    <a:lnTo>
                      <a:pt x="161" y="1767"/>
                    </a:lnTo>
                    <a:lnTo>
                      <a:pt x="249" y="1802"/>
                    </a:lnTo>
                    <a:lnTo>
                      <a:pt x="296" y="1847"/>
                    </a:lnTo>
                    <a:lnTo>
                      <a:pt x="404" y="1986"/>
                    </a:lnTo>
                    <a:lnTo>
                      <a:pt x="513" y="2117"/>
                    </a:lnTo>
                    <a:lnTo>
                      <a:pt x="575" y="2223"/>
                    </a:lnTo>
                    <a:lnTo>
                      <a:pt x="593" y="2136"/>
                    </a:lnTo>
                    <a:lnTo>
                      <a:pt x="671" y="2117"/>
                    </a:lnTo>
                    <a:lnTo>
                      <a:pt x="1038" y="2208"/>
                    </a:lnTo>
                    <a:lnTo>
                      <a:pt x="1179" y="2214"/>
                    </a:lnTo>
                    <a:lnTo>
                      <a:pt x="1272" y="2166"/>
                    </a:lnTo>
                    <a:lnTo>
                      <a:pt x="1368" y="2154"/>
                    </a:lnTo>
                    <a:lnTo>
                      <a:pt x="1410" y="2039"/>
                    </a:lnTo>
                    <a:lnTo>
                      <a:pt x="1542" y="2021"/>
                    </a:lnTo>
                    <a:lnTo>
                      <a:pt x="1596" y="1835"/>
                    </a:lnTo>
                    <a:lnTo>
                      <a:pt x="1812" y="1733"/>
                    </a:lnTo>
                    <a:lnTo>
                      <a:pt x="1854" y="1572"/>
                    </a:lnTo>
                    <a:lnTo>
                      <a:pt x="2351" y="983"/>
                    </a:lnTo>
                    <a:lnTo>
                      <a:pt x="2388" y="808"/>
                    </a:lnTo>
                    <a:lnTo>
                      <a:pt x="2240" y="808"/>
                    </a:lnTo>
                    <a:lnTo>
                      <a:pt x="2172" y="728"/>
                    </a:lnTo>
                    <a:lnTo>
                      <a:pt x="2120" y="836"/>
                    </a:lnTo>
                    <a:lnTo>
                      <a:pt x="2036" y="836"/>
                    </a:lnTo>
                    <a:lnTo>
                      <a:pt x="1921" y="596"/>
                    </a:lnTo>
                    <a:lnTo>
                      <a:pt x="1856" y="440"/>
                    </a:lnTo>
                    <a:lnTo>
                      <a:pt x="1852" y="256"/>
                    </a:lnTo>
                    <a:lnTo>
                      <a:pt x="1688" y="144"/>
                    </a:lnTo>
                    <a:lnTo>
                      <a:pt x="1528" y="0"/>
                    </a:lnTo>
                    <a:lnTo>
                      <a:pt x="1376" y="64"/>
                    </a:lnTo>
                    <a:lnTo>
                      <a:pt x="1136" y="48"/>
                    </a:lnTo>
                    <a:lnTo>
                      <a:pt x="836" y="232"/>
                    </a:lnTo>
                    <a:lnTo>
                      <a:pt x="720" y="348"/>
                    </a:lnTo>
                    <a:lnTo>
                      <a:pt x="692" y="464"/>
                    </a:lnTo>
                    <a:lnTo>
                      <a:pt x="616" y="444"/>
                    </a:lnTo>
                    <a:lnTo>
                      <a:pt x="492" y="572"/>
                    </a:lnTo>
                    <a:close/>
                  </a:path>
                </a:pathLst>
              </a:custGeom>
              <a:solidFill>
                <a:schemeClr val="bg1">
                  <a:lumMod val="85000"/>
                </a:schemeClr>
              </a:solidFill>
              <a:ln w="6350" cmpd="sng">
                <a:solidFill>
                  <a:srgbClr val="FFFFFF"/>
                </a:solidFill>
                <a:prstDash val="solid"/>
                <a:round/>
                <a:headEnd/>
                <a:tailEnd/>
              </a:ln>
              <a:effectLst>
                <a:outerShdw dist="28398" dir="6993903" algn="ctr" rotWithShape="0">
                  <a:srgbClr val="B2B2B2">
                    <a:alpha val="5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a:ln>
                    <a:noFill/>
                  </a:ln>
                  <a:solidFill>
                    <a:sysClr val="windowText" lastClr="000000"/>
                  </a:solidFill>
                  <a:effectLst/>
                  <a:uLnTx/>
                  <a:uFillTx/>
                  <a:latin typeface="Calibri" panose="020F0502020204030204" pitchFamily="34" charset="0"/>
                  <a:ea typeface="Microsoft JhengHei Light"/>
                  <a:cs typeface="Calibri" panose="020F0502020204030204" pitchFamily="34" charset="0"/>
                </a:endParaRPr>
              </a:p>
            </p:txBody>
          </p:sp>
          <p:grpSp>
            <p:nvGrpSpPr>
              <p:cNvPr id="15" name="群組 14">
                <a:extLst>
                  <a:ext uri="{FF2B5EF4-FFF2-40B4-BE49-F238E27FC236}">
                    <a16:creationId xmlns="" xmlns:a16="http://schemas.microsoft.com/office/drawing/2014/main" id="{23FE16C0-3062-4A97-9DF2-6EA2429372C5}"/>
                  </a:ext>
                </a:extLst>
              </p:cNvPr>
              <p:cNvGrpSpPr/>
              <p:nvPr/>
            </p:nvGrpSpPr>
            <p:grpSpPr>
              <a:xfrm>
                <a:off x="10333021" y="1132695"/>
                <a:ext cx="2374634" cy="4773307"/>
                <a:chOff x="10333021" y="1132695"/>
                <a:chExt cx="2374634" cy="4773307"/>
              </a:xfrm>
            </p:grpSpPr>
            <p:sp>
              <p:nvSpPr>
                <p:cNvPr id="50" name="Freeform 9">
                  <a:extLst>
                    <a:ext uri="{FF2B5EF4-FFF2-40B4-BE49-F238E27FC236}">
                      <a16:creationId xmlns="" xmlns:a16="http://schemas.microsoft.com/office/drawing/2014/main" id="{91173350-7BF7-4F3A-B307-B51B96FA9EA5}"/>
                    </a:ext>
                  </a:extLst>
                </p:cNvPr>
                <p:cNvSpPr>
                  <a:spLocks/>
                </p:cNvSpPr>
                <p:nvPr/>
              </p:nvSpPr>
              <p:spPr bwMode="auto">
                <a:xfrm>
                  <a:off x="11442213" y="2418741"/>
                  <a:ext cx="1023342" cy="1694697"/>
                </a:xfrm>
                <a:custGeom>
                  <a:avLst/>
                  <a:gdLst/>
                  <a:ahLst/>
                  <a:cxnLst>
                    <a:cxn ang="0">
                      <a:pos x="255" y="4324"/>
                    </a:cxn>
                    <a:cxn ang="0">
                      <a:pos x="807" y="4669"/>
                    </a:cxn>
                    <a:cxn ang="0">
                      <a:pos x="909" y="4652"/>
                    </a:cxn>
                    <a:cxn ang="0">
                      <a:pos x="1305" y="4933"/>
                    </a:cxn>
                    <a:cxn ang="0">
                      <a:pos x="1455" y="4918"/>
                    </a:cxn>
                    <a:cxn ang="0">
                      <a:pos x="1785" y="3916"/>
                    </a:cxn>
                    <a:cxn ang="0">
                      <a:pos x="1736" y="3757"/>
                    </a:cxn>
                    <a:cxn ang="0">
                      <a:pos x="1992" y="3614"/>
                    </a:cxn>
                    <a:cxn ang="0">
                      <a:pos x="2169" y="3694"/>
                    </a:cxn>
                    <a:cxn ang="0">
                      <a:pos x="2203" y="3566"/>
                    </a:cxn>
                    <a:cxn ang="0">
                      <a:pos x="2112" y="3392"/>
                    </a:cxn>
                    <a:cxn ang="0">
                      <a:pos x="2213" y="3191"/>
                    </a:cxn>
                    <a:cxn ang="0">
                      <a:pos x="2423" y="1728"/>
                    </a:cxn>
                    <a:cxn ang="0">
                      <a:pos x="2551" y="1399"/>
                    </a:cxn>
                    <a:cxn ang="0">
                      <a:pos x="2523" y="1143"/>
                    </a:cxn>
                    <a:cxn ang="0">
                      <a:pos x="2633" y="805"/>
                    </a:cxn>
                    <a:cxn ang="0">
                      <a:pos x="2587" y="595"/>
                    </a:cxn>
                    <a:cxn ang="0">
                      <a:pos x="2981" y="311"/>
                    </a:cxn>
                    <a:cxn ang="0">
                      <a:pos x="2981" y="101"/>
                    </a:cxn>
                    <a:cxn ang="0">
                      <a:pos x="2423" y="19"/>
                    </a:cxn>
                    <a:cxn ang="0">
                      <a:pos x="2249" y="147"/>
                    </a:cxn>
                    <a:cxn ang="0">
                      <a:pos x="1947" y="101"/>
                    </a:cxn>
                    <a:cxn ang="0">
                      <a:pos x="1847" y="55"/>
                    </a:cxn>
                    <a:cxn ang="0">
                      <a:pos x="1582" y="0"/>
                    </a:cxn>
                    <a:cxn ang="0">
                      <a:pos x="1234" y="394"/>
                    </a:cxn>
                    <a:cxn ang="0">
                      <a:pos x="1243" y="640"/>
                    </a:cxn>
                    <a:cxn ang="0">
                      <a:pos x="1307" y="878"/>
                    </a:cxn>
                    <a:cxn ang="0">
                      <a:pos x="1156" y="971"/>
                    </a:cxn>
                    <a:cxn ang="0">
                      <a:pos x="1207" y="1107"/>
                    </a:cxn>
                    <a:cxn ang="0">
                      <a:pos x="1106" y="1244"/>
                    </a:cxn>
                    <a:cxn ang="0">
                      <a:pos x="951" y="1472"/>
                    </a:cxn>
                    <a:cxn ang="0">
                      <a:pos x="987" y="1582"/>
                    </a:cxn>
                    <a:cxn ang="0">
                      <a:pos x="1015" y="1655"/>
                    </a:cxn>
                    <a:cxn ang="0">
                      <a:pos x="969" y="2085"/>
                    </a:cxn>
                    <a:cxn ang="0">
                      <a:pos x="786" y="2414"/>
                    </a:cxn>
                    <a:cxn ang="0">
                      <a:pos x="960" y="2560"/>
                    </a:cxn>
                    <a:cxn ang="0">
                      <a:pos x="832" y="3118"/>
                    </a:cxn>
                    <a:cxn ang="0">
                      <a:pos x="649" y="3228"/>
                    </a:cxn>
                    <a:cxn ang="0">
                      <a:pos x="631" y="3411"/>
                    </a:cxn>
                    <a:cxn ang="0">
                      <a:pos x="366" y="3484"/>
                    </a:cxn>
                    <a:cxn ang="0">
                      <a:pos x="183" y="3767"/>
                    </a:cxn>
                    <a:cxn ang="0">
                      <a:pos x="229" y="3895"/>
                    </a:cxn>
                    <a:cxn ang="0">
                      <a:pos x="0" y="3941"/>
                    </a:cxn>
                    <a:cxn ang="0">
                      <a:pos x="27" y="4087"/>
                    </a:cxn>
                    <a:cxn ang="0">
                      <a:pos x="240" y="4121"/>
                    </a:cxn>
                    <a:cxn ang="0">
                      <a:pos x="255" y="4324"/>
                    </a:cxn>
                  </a:cxnLst>
                  <a:rect l="0" t="0" r="r" b="b"/>
                  <a:pathLst>
                    <a:path w="2981" h="4933">
                      <a:moveTo>
                        <a:pt x="255" y="4324"/>
                      </a:moveTo>
                      <a:lnTo>
                        <a:pt x="807" y="4669"/>
                      </a:lnTo>
                      <a:lnTo>
                        <a:pt x="909" y="4652"/>
                      </a:lnTo>
                      <a:lnTo>
                        <a:pt x="1305" y="4933"/>
                      </a:lnTo>
                      <a:lnTo>
                        <a:pt x="1455" y="4918"/>
                      </a:lnTo>
                      <a:lnTo>
                        <a:pt x="1785" y="3916"/>
                      </a:lnTo>
                      <a:lnTo>
                        <a:pt x="1736" y="3757"/>
                      </a:lnTo>
                      <a:lnTo>
                        <a:pt x="1992" y="3614"/>
                      </a:lnTo>
                      <a:lnTo>
                        <a:pt x="2169" y="3694"/>
                      </a:lnTo>
                      <a:lnTo>
                        <a:pt x="2203" y="3566"/>
                      </a:lnTo>
                      <a:lnTo>
                        <a:pt x="2112" y="3392"/>
                      </a:lnTo>
                      <a:lnTo>
                        <a:pt x="2213" y="3191"/>
                      </a:lnTo>
                      <a:lnTo>
                        <a:pt x="2423" y="1728"/>
                      </a:lnTo>
                      <a:lnTo>
                        <a:pt x="2551" y="1399"/>
                      </a:lnTo>
                      <a:lnTo>
                        <a:pt x="2523" y="1143"/>
                      </a:lnTo>
                      <a:lnTo>
                        <a:pt x="2633" y="805"/>
                      </a:lnTo>
                      <a:lnTo>
                        <a:pt x="2587" y="595"/>
                      </a:lnTo>
                      <a:lnTo>
                        <a:pt x="2981" y="311"/>
                      </a:lnTo>
                      <a:lnTo>
                        <a:pt x="2981" y="101"/>
                      </a:lnTo>
                      <a:lnTo>
                        <a:pt x="2423" y="19"/>
                      </a:lnTo>
                      <a:lnTo>
                        <a:pt x="2249" y="147"/>
                      </a:lnTo>
                      <a:lnTo>
                        <a:pt x="1947" y="101"/>
                      </a:lnTo>
                      <a:lnTo>
                        <a:pt x="1847" y="55"/>
                      </a:lnTo>
                      <a:lnTo>
                        <a:pt x="1582" y="0"/>
                      </a:lnTo>
                      <a:lnTo>
                        <a:pt x="1234" y="394"/>
                      </a:lnTo>
                      <a:lnTo>
                        <a:pt x="1243" y="640"/>
                      </a:lnTo>
                      <a:lnTo>
                        <a:pt x="1307" y="878"/>
                      </a:lnTo>
                      <a:lnTo>
                        <a:pt x="1156" y="971"/>
                      </a:lnTo>
                      <a:lnTo>
                        <a:pt x="1207" y="1107"/>
                      </a:lnTo>
                      <a:lnTo>
                        <a:pt x="1106" y="1244"/>
                      </a:lnTo>
                      <a:lnTo>
                        <a:pt x="951" y="1472"/>
                      </a:lnTo>
                      <a:lnTo>
                        <a:pt x="987" y="1582"/>
                      </a:lnTo>
                      <a:lnTo>
                        <a:pt x="1015" y="1655"/>
                      </a:lnTo>
                      <a:lnTo>
                        <a:pt x="969" y="2085"/>
                      </a:lnTo>
                      <a:lnTo>
                        <a:pt x="786" y="2414"/>
                      </a:lnTo>
                      <a:lnTo>
                        <a:pt x="960" y="2560"/>
                      </a:lnTo>
                      <a:lnTo>
                        <a:pt x="832" y="3118"/>
                      </a:lnTo>
                      <a:lnTo>
                        <a:pt x="649" y="3228"/>
                      </a:lnTo>
                      <a:lnTo>
                        <a:pt x="631" y="3411"/>
                      </a:lnTo>
                      <a:lnTo>
                        <a:pt x="366" y="3484"/>
                      </a:lnTo>
                      <a:lnTo>
                        <a:pt x="183" y="3767"/>
                      </a:lnTo>
                      <a:lnTo>
                        <a:pt x="229" y="3895"/>
                      </a:lnTo>
                      <a:lnTo>
                        <a:pt x="0" y="3941"/>
                      </a:lnTo>
                      <a:lnTo>
                        <a:pt x="27" y="4087"/>
                      </a:lnTo>
                      <a:lnTo>
                        <a:pt x="240" y="4121"/>
                      </a:lnTo>
                      <a:lnTo>
                        <a:pt x="255" y="4324"/>
                      </a:lnTo>
                      <a:close/>
                    </a:path>
                  </a:pathLst>
                </a:custGeom>
                <a:solidFill>
                  <a:schemeClr val="bg1">
                    <a:lumMod val="85000"/>
                  </a:schemeClr>
                </a:solidFill>
                <a:ln w="6350" cmpd="sng">
                  <a:solidFill>
                    <a:srgbClr val="FFFFFF"/>
                  </a:solidFill>
                  <a:prstDash val="solid"/>
                  <a:round/>
                  <a:headEnd/>
                  <a:tailEnd/>
                </a:ln>
                <a:effectLst>
                  <a:outerShdw dist="28398" dir="6993903" algn="ctr" rotWithShape="0">
                    <a:srgbClr val="B2B2B2">
                      <a:alpha val="5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a:ln>
                      <a:noFill/>
                    </a:ln>
                    <a:solidFill>
                      <a:sysClr val="windowText" lastClr="000000"/>
                    </a:solidFill>
                    <a:effectLst/>
                    <a:uLnTx/>
                    <a:uFillTx/>
                    <a:latin typeface="Calibri" panose="020F0502020204030204" pitchFamily="34" charset="0"/>
                    <a:ea typeface="Microsoft JhengHei Light"/>
                    <a:cs typeface="Calibri" panose="020F0502020204030204" pitchFamily="34" charset="0"/>
                  </a:endParaRPr>
                </a:p>
              </p:txBody>
            </p:sp>
            <p:sp>
              <p:nvSpPr>
                <p:cNvPr id="51" name="Freeform 10">
                  <a:extLst>
                    <a:ext uri="{FF2B5EF4-FFF2-40B4-BE49-F238E27FC236}">
                      <a16:creationId xmlns="" xmlns:a16="http://schemas.microsoft.com/office/drawing/2014/main" id="{AEC0451F-EAAE-41E2-A7AA-3C657930C3FD}"/>
                    </a:ext>
                  </a:extLst>
                </p:cNvPr>
                <p:cNvSpPr>
                  <a:spLocks/>
                </p:cNvSpPr>
                <p:nvPr/>
              </p:nvSpPr>
              <p:spPr bwMode="auto">
                <a:xfrm>
                  <a:off x="10333021" y="3713372"/>
                  <a:ext cx="1196761" cy="1435426"/>
                </a:xfrm>
                <a:custGeom>
                  <a:avLst/>
                  <a:gdLst/>
                  <a:ahLst/>
                  <a:cxnLst>
                    <a:cxn ang="0">
                      <a:pos x="0" y="2506"/>
                    </a:cxn>
                    <a:cxn ang="0">
                      <a:pos x="360" y="3160"/>
                    </a:cxn>
                    <a:cxn ang="0">
                      <a:pos x="438" y="3235"/>
                    </a:cxn>
                    <a:cxn ang="0">
                      <a:pos x="462" y="3286"/>
                    </a:cxn>
                    <a:cxn ang="0">
                      <a:pos x="456" y="3330"/>
                    </a:cxn>
                    <a:cxn ang="0">
                      <a:pos x="428" y="3352"/>
                    </a:cxn>
                    <a:cxn ang="0">
                      <a:pos x="402" y="3406"/>
                    </a:cxn>
                    <a:cxn ang="0">
                      <a:pos x="480" y="3484"/>
                    </a:cxn>
                    <a:cxn ang="0">
                      <a:pos x="468" y="3567"/>
                    </a:cxn>
                    <a:cxn ang="0">
                      <a:pos x="528" y="3666"/>
                    </a:cxn>
                    <a:cxn ang="0">
                      <a:pos x="593" y="3750"/>
                    </a:cxn>
                    <a:cxn ang="0">
                      <a:pos x="623" y="3828"/>
                    </a:cxn>
                    <a:cxn ang="0">
                      <a:pos x="786" y="3963"/>
                    </a:cxn>
                    <a:cxn ang="0">
                      <a:pos x="786" y="4026"/>
                    </a:cxn>
                    <a:cxn ang="0">
                      <a:pos x="882" y="4060"/>
                    </a:cxn>
                    <a:cxn ang="0">
                      <a:pos x="1068" y="4180"/>
                    </a:cxn>
                    <a:cxn ang="0">
                      <a:pos x="1203" y="3852"/>
                    </a:cxn>
                    <a:cxn ang="0">
                      <a:pos x="1220" y="3619"/>
                    </a:cxn>
                    <a:cxn ang="0">
                      <a:pos x="1149" y="3484"/>
                    </a:cxn>
                    <a:cxn ang="0">
                      <a:pos x="1139" y="2748"/>
                    </a:cxn>
                    <a:cxn ang="0">
                      <a:pos x="1244" y="2659"/>
                    </a:cxn>
                    <a:cxn ang="0">
                      <a:pos x="1526" y="2676"/>
                    </a:cxn>
                    <a:cxn ang="0">
                      <a:pos x="1739" y="2404"/>
                    </a:cxn>
                    <a:cxn ang="0">
                      <a:pos x="1899" y="2421"/>
                    </a:cxn>
                    <a:cxn ang="0">
                      <a:pos x="2036" y="2358"/>
                    </a:cxn>
                    <a:cxn ang="0">
                      <a:pos x="2142" y="2476"/>
                    </a:cxn>
                    <a:cxn ang="0">
                      <a:pos x="2330" y="2428"/>
                    </a:cxn>
                    <a:cxn ang="0">
                      <a:pos x="2510" y="2515"/>
                    </a:cxn>
                    <a:cxn ang="0">
                      <a:pos x="2676" y="2371"/>
                    </a:cxn>
                    <a:cxn ang="0">
                      <a:pos x="2880" y="2427"/>
                    </a:cxn>
                    <a:cxn ang="0">
                      <a:pos x="2756" y="2113"/>
                    </a:cxn>
                    <a:cxn ang="0">
                      <a:pos x="2741" y="1972"/>
                    </a:cxn>
                    <a:cxn ang="0">
                      <a:pos x="2868" y="1818"/>
                    </a:cxn>
                    <a:cxn ang="0">
                      <a:pos x="2924" y="1107"/>
                    </a:cxn>
                    <a:cxn ang="0">
                      <a:pos x="3140" y="732"/>
                    </a:cxn>
                    <a:cxn ang="0">
                      <a:pos x="3482" y="556"/>
                    </a:cxn>
                    <a:cxn ang="0">
                      <a:pos x="3467" y="352"/>
                    </a:cxn>
                    <a:cxn ang="0">
                      <a:pos x="3255" y="318"/>
                    </a:cxn>
                    <a:cxn ang="0">
                      <a:pos x="3228" y="172"/>
                    </a:cxn>
                    <a:cxn ang="0">
                      <a:pos x="3456" y="126"/>
                    </a:cxn>
                    <a:cxn ang="0">
                      <a:pos x="3410" y="0"/>
                    </a:cxn>
                    <a:cxn ang="0">
                      <a:pos x="2934" y="4"/>
                    </a:cxn>
                    <a:cxn ang="0">
                      <a:pos x="2544" y="358"/>
                    </a:cxn>
                    <a:cxn ang="0">
                      <a:pos x="2280" y="616"/>
                    </a:cxn>
                    <a:cxn ang="0">
                      <a:pos x="1944" y="832"/>
                    </a:cxn>
                    <a:cxn ang="0">
                      <a:pos x="1812" y="1084"/>
                    </a:cxn>
                    <a:cxn ang="0">
                      <a:pos x="1776" y="1264"/>
                    </a:cxn>
                    <a:cxn ang="0">
                      <a:pos x="1278" y="1852"/>
                    </a:cxn>
                    <a:cxn ang="0">
                      <a:pos x="1236" y="2014"/>
                    </a:cxn>
                    <a:cxn ang="0">
                      <a:pos x="1020" y="2116"/>
                    </a:cxn>
                    <a:cxn ang="0">
                      <a:pos x="966" y="2302"/>
                    </a:cxn>
                    <a:cxn ang="0">
                      <a:pos x="834" y="2320"/>
                    </a:cxn>
                    <a:cxn ang="0">
                      <a:pos x="792" y="2434"/>
                    </a:cxn>
                    <a:cxn ang="0">
                      <a:pos x="696" y="2446"/>
                    </a:cxn>
                    <a:cxn ang="0">
                      <a:pos x="606" y="2494"/>
                    </a:cxn>
                    <a:cxn ang="0">
                      <a:pos x="462" y="2488"/>
                    </a:cxn>
                    <a:cxn ang="0">
                      <a:pos x="96" y="2398"/>
                    </a:cxn>
                    <a:cxn ang="0">
                      <a:pos x="18" y="2416"/>
                    </a:cxn>
                    <a:cxn ang="0">
                      <a:pos x="0" y="2506"/>
                    </a:cxn>
                  </a:cxnLst>
                  <a:rect l="0" t="0" r="r" b="b"/>
                  <a:pathLst>
                    <a:path w="3482" h="4180">
                      <a:moveTo>
                        <a:pt x="0" y="2506"/>
                      </a:moveTo>
                      <a:lnTo>
                        <a:pt x="360" y="3160"/>
                      </a:lnTo>
                      <a:lnTo>
                        <a:pt x="438" y="3235"/>
                      </a:lnTo>
                      <a:lnTo>
                        <a:pt x="462" y="3286"/>
                      </a:lnTo>
                      <a:lnTo>
                        <a:pt x="456" y="3330"/>
                      </a:lnTo>
                      <a:lnTo>
                        <a:pt x="428" y="3352"/>
                      </a:lnTo>
                      <a:lnTo>
                        <a:pt x="402" y="3406"/>
                      </a:lnTo>
                      <a:lnTo>
                        <a:pt x="480" y="3484"/>
                      </a:lnTo>
                      <a:lnTo>
                        <a:pt x="468" y="3567"/>
                      </a:lnTo>
                      <a:lnTo>
                        <a:pt x="528" y="3666"/>
                      </a:lnTo>
                      <a:lnTo>
                        <a:pt x="593" y="3750"/>
                      </a:lnTo>
                      <a:lnTo>
                        <a:pt x="623" y="3828"/>
                      </a:lnTo>
                      <a:lnTo>
                        <a:pt x="786" y="3963"/>
                      </a:lnTo>
                      <a:lnTo>
                        <a:pt x="786" y="4026"/>
                      </a:lnTo>
                      <a:lnTo>
                        <a:pt x="882" y="4060"/>
                      </a:lnTo>
                      <a:lnTo>
                        <a:pt x="1068" y="4180"/>
                      </a:lnTo>
                      <a:lnTo>
                        <a:pt x="1203" y="3852"/>
                      </a:lnTo>
                      <a:lnTo>
                        <a:pt x="1220" y="3619"/>
                      </a:lnTo>
                      <a:lnTo>
                        <a:pt x="1149" y="3484"/>
                      </a:lnTo>
                      <a:lnTo>
                        <a:pt x="1139" y="2748"/>
                      </a:lnTo>
                      <a:lnTo>
                        <a:pt x="1244" y="2659"/>
                      </a:lnTo>
                      <a:lnTo>
                        <a:pt x="1526" y="2676"/>
                      </a:lnTo>
                      <a:lnTo>
                        <a:pt x="1739" y="2404"/>
                      </a:lnTo>
                      <a:lnTo>
                        <a:pt x="1899" y="2421"/>
                      </a:lnTo>
                      <a:lnTo>
                        <a:pt x="2036" y="2358"/>
                      </a:lnTo>
                      <a:lnTo>
                        <a:pt x="2142" y="2476"/>
                      </a:lnTo>
                      <a:lnTo>
                        <a:pt x="2330" y="2428"/>
                      </a:lnTo>
                      <a:lnTo>
                        <a:pt x="2510" y="2515"/>
                      </a:lnTo>
                      <a:lnTo>
                        <a:pt x="2676" y="2371"/>
                      </a:lnTo>
                      <a:lnTo>
                        <a:pt x="2880" y="2427"/>
                      </a:lnTo>
                      <a:lnTo>
                        <a:pt x="2756" y="2113"/>
                      </a:lnTo>
                      <a:lnTo>
                        <a:pt x="2741" y="1972"/>
                      </a:lnTo>
                      <a:lnTo>
                        <a:pt x="2868" y="1818"/>
                      </a:lnTo>
                      <a:lnTo>
                        <a:pt x="2924" y="1107"/>
                      </a:lnTo>
                      <a:lnTo>
                        <a:pt x="3140" y="732"/>
                      </a:lnTo>
                      <a:lnTo>
                        <a:pt x="3482" y="556"/>
                      </a:lnTo>
                      <a:lnTo>
                        <a:pt x="3467" y="352"/>
                      </a:lnTo>
                      <a:lnTo>
                        <a:pt x="3255" y="318"/>
                      </a:lnTo>
                      <a:lnTo>
                        <a:pt x="3228" y="172"/>
                      </a:lnTo>
                      <a:lnTo>
                        <a:pt x="3456" y="126"/>
                      </a:lnTo>
                      <a:lnTo>
                        <a:pt x="3410" y="0"/>
                      </a:lnTo>
                      <a:lnTo>
                        <a:pt x="2934" y="4"/>
                      </a:lnTo>
                      <a:lnTo>
                        <a:pt x="2544" y="358"/>
                      </a:lnTo>
                      <a:lnTo>
                        <a:pt x="2280" y="616"/>
                      </a:lnTo>
                      <a:lnTo>
                        <a:pt x="1944" y="832"/>
                      </a:lnTo>
                      <a:lnTo>
                        <a:pt x="1812" y="1084"/>
                      </a:lnTo>
                      <a:lnTo>
                        <a:pt x="1776" y="1264"/>
                      </a:lnTo>
                      <a:lnTo>
                        <a:pt x="1278" y="1852"/>
                      </a:lnTo>
                      <a:lnTo>
                        <a:pt x="1236" y="2014"/>
                      </a:lnTo>
                      <a:lnTo>
                        <a:pt x="1020" y="2116"/>
                      </a:lnTo>
                      <a:lnTo>
                        <a:pt x="966" y="2302"/>
                      </a:lnTo>
                      <a:lnTo>
                        <a:pt x="834" y="2320"/>
                      </a:lnTo>
                      <a:lnTo>
                        <a:pt x="792" y="2434"/>
                      </a:lnTo>
                      <a:lnTo>
                        <a:pt x="696" y="2446"/>
                      </a:lnTo>
                      <a:lnTo>
                        <a:pt x="606" y="2494"/>
                      </a:lnTo>
                      <a:lnTo>
                        <a:pt x="462" y="2488"/>
                      </a:lnTo>
                      <a:lnTo>
                        <a:pt x="96" y="2398"/>
                      </a:lnTo>
                      <a:lnTo>
                        <a:pt x="18" y="2416"/>
                      </a:lnTo>
                      <a:lnTo>
                        <a:pt x="0" y="2506"/>
                      </a:lnTo>
                      <a:close/>
                    </a:path>
                  </a:pathLst>
                </a:custGeom>
                <a:solidFill>
                  <a:schemeClr val="bg1">
                    <a:lumMod val="85000"/>
                  </a:schemeClr>
                </a:solidFill>
                <a:ln w="6350" cmpd="sng">
                  <a:solidFill>
                    <a:srgbClr val="FFFFFF"/>
                  </a:solidFill>
                  <a:prstDash val="solid"/>
                  <a:round/>
                  <a:headEnd/>
                  <a:tailEnd/>
                </a:ln>
                <a:effectLst>
                  <a:outerShdw dist="28398" dir="6993903" algn="ctr" rotWithShape="0">
                    <a:srgbClr val="B2B2B2">
                      <a:alpha val="5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a:ln>
                      <a:noFill/>
                    </a:ln>
                    <a:solidFill>
                      <a:sysClr val="windowText" lastClr="000000"/>
                    </a:solidFill>
                    <a:effectLst/>
                    <a:uLnTx/>
                    <a:uFillTx/>
                    <a:latin typeface="Calibri" panose="020F0502020204030204" pitchFamily="34" charset="0"/>
                    <a:ea typeface="Microsoft JhengHei Light"/>
                    <a:cs typeface="Calibri" panose="020F0502020204030204" pitchFamily="34" charset="0"/>
                  </a:endParaRPr>
                </a:p>
              </p:txBody>
            </p:sp>
            <p:sp>
              <p:nvSpPr>
                <p:cNvPr id="55" name="Freeform 13">
                  <a:extLst>
                    <a:ext uri="{FF2B5EF4-FFF2-40B4-BE49-F238E27FC236}">
                      <a16:creationId xmlns="" xmlns:a16="http://schemas.microsoft.com/office/drawing/2014/main" id="{3A229AA9-1C94-4984-9EB1-211C6850CFFB}"/>
                    </a:ext>
                  </a:extLst>
                </p:cNvPr>
                <p:cNvSpPr>
                  <a:spLocks/>
                </p:cNvSpPr>
                <p:nvPr/>
              </p:nvSpPr>
              <p:spPr bwMode="auto">
                <a:xfrm>
                  <a:off x="10829237" y="2635085"/>
                  <a:ext cx="1026777" cy="1080004"/>
                </a:xfrm>
                <a:custGeom>
                  <a:avLst/>
                  <a:gdLst/>
                  <a:ahLst/>
                  <a:cxnLst>
                    <a:cxn ang="0">
                      <a:pos x="120" y="840"/>
                    </a:cxn>
                    <a:cxn ang="0">
                      <a:pos x="0" y="904"/>
                    </a:cxn>
                    <a:cxn ang="0">
                      <a:pos x="0" y="1056"/>
                    </a:cxn>
                    <a:cxn ang="0">
                      <a:pos x="72" y="1192"/>
                    </a:cxn>
                    <a:cxn ang="0">
                      <a:pos x="72" y="1408"/>
                    </a:cxn>
                    <a:cxn ang="0">
                      <a:pos x="48" y="1592"/>
                    </a:cxn>
                    <a:cxn ang="0">
                      <a:pos x="120" y="1680"/>
                    </a:cxn>
                    <a:cxn ang="0">
                      <a:pos x="232" y="1760"/>
                    </a:cxn>
                    <a:cxn ang="0">
                      <a:pos x="384" y="1752"/>
                    </a:cxn>
                    <a:cxn ang="0">
                      <a:pos x="392" y="1888"/>
                    </a:cxn>
                    <a:cxn ang="0">
                      <a:pos x="232" y="1944"/>
                    </a:cxn>
                    <a:cxn ang="0">
                      <a:pos x="248" y="2040"/>
                    </a:cxn>
                    <a:cxn ang="0">
                      <a:pos x="208" y="2256"/>
                    </a:cxn>
                    <a:cxn ang="0">
                      <a:pos x="192" y="2520"/>
                    </a:cxn>
                    <a:cxn ang="0">
                      <a:pos x="392" y="2552"/>
                    </a:cxn>
                    <a:cxn ang="0">
                      <a:pos x="504" y="2504"/>
                    </a:cxn>
                    <a:cxn ang="0">
                      <a:pos x="672" y="2496"/>
                    </a:cxn>
                    <a:cxn ang="0">
                      <a:pos x="688" y="2601"/>
                    </a:cxn>
                    <a:cxn ang="0">
                      <a:pos x="935" y="2624"/>
                    </a:cxn>
                    <a:cxn ang="0">
                      <a:pos x="1048" y="2744"/>
                    </a:cxn>
                    <a:cxn ang="0">
                      <a:pos x="1073" y="2882"/>
                    </a:cxn>
                    <a:cxn ang="0">
                      <a:pos x="1249" y="3113"/>
                    </a:cxn>
                    <a:cxn ang="0">
                      <a:pos x="1490" y="3144"/>
                    </a:cxn>
                    <a:cxn ang="0">
                      <a:pos x="1966" y="3141"/>
                    </a:cxn>
                    <a:cxn ang="0">
                      <a:pos x="2153" y="2853"/>
                    </a:cxn>
                    <a:cxn ang="0">
                      <a:pos x="2414" y="2783"/>
                    </a:cxn>
                    <a:cxn ang="0">
                      <a:pos x="2434" y="2600"/>
                    </a:cxn>
                    <a:cxn ang="0">
                      <a:pos x="2615" y="2489"/>
                    </a:cxn>
                    <a:cxn ang="0">
                      <a:pos x="2743" y="1931"/>
                    </a:cxn>
                    <a:cxn ang="0">
                      <a:pos x="2570" y="1785"/>
                    </a:cxn>
                    <a:cxn ang="0">
                      <a:pos x="2753" y="1455"/>
                    </a:cxn>
                    <a:cxn ang="0">
                      <a:pos x="2800" y="1029"/>
                    </a:cxn>
                    <a:cxn ang="0">
                      <a:pos x="2770" y="947"/>
                    </a:cxn>
                    <a:cxn ang="0">
                      <a:pos x="2735" y="846"/>
                    </a:cxn>
                    <a:cxn ang="0">
                      <a:pos x="2872" y="642"/>
                    </a:cxn>
                    <a:cxn ang="0">
                      <a:pos x="2990" y="477"/>
                    </a:cxn>
                    <a:cxn ang="0">
                      <a:pos x="2941" y="342"/>
                    </a:cxn>
                    <a:cxn ang="0">
                      <a:pos x="2496" y="256"/>
                    </a:cxn>
                    <a:cxn ang="0">
                      <a:pos x="2240" y="0"/>
                    </a:cxn>
                    <a:cxn ang="0">
                      <a:pos x="2080" y="128"/>
                    </a:cxn>
                    <a:cxn ang="0">
                      <a:pos x="1912" y="144"/>
                    </a:cxn>
                    <a:cxn ang="0">
                      <a:pos x="1904" y="216"/>
                    </a:cxn>
                    <a:cxn ang="0">
                      <a:pos x="1696" y="328"/>
                    </a:cxn>
                    <a:cxn ang="0">
                      <a:pos x="1592" y="360"/>
                    </a:cxn>
                    <a:cxn ang="0">
                      <a:pos x="1472" y="432"/>
                    </a:cxn>
                    <a:cxn ang="0">
                      <a:pos x="1288" y="400"/>
                    </a:cxn>
                    <a:cxn ang="0">
                      <a:pos x="1152" y="560"/>
                    </a:cxn>
                    <a:cxn ang="0">
                      <a:pos x="1072" y="504"/>
                    </a:cxn>
                    <a:cxn ang="0">
                      <a:pos x="952" y="480"/>
                    </a:cxn>
                    <a:cxn ang="0">
                      <a:pos x="680" y="976"/>
                    </a:cxn>
                    <a:cxn ang="0">
                      <a:pos x="528" y="992"/>
                    </a:cxn>
                    <a:cxn ang="0">
                      <a:pos x="400" y="944"/>
                    </a:cxn>
                    <a:cxn ang="0">
                      <a:pos x="120" y="840"/>
                    </a:cxn>
                  </a:cxnLst>
                  <a:rect l="0" t="0" r="r" b="b"/>
                  <a:pathLst>
                    <a:path w="2990" h="3144">
                      <a:moveTo>
                        <a:pt x="120" y="840"/>
                      </a:moveTo>
                      <a:lnTo>
                        <a:pt x="0" y="904"/>
                      </a:lnTo>
                      <a:lnTo>
                        <a:pt x="0" y="1056"/>
                      </a:lnTo>
                      <a:lnTo>
                        <a:pt x="72" y="1192"/>
                      </a:lnTo>
                      <a:lnTo>
                        <a:pt x="72" y="1408"/>
                      </a:lnTo>
                      <a:lnTo>
                        <a:pt x="48" y="1592"/>
                      </a:lnTo>
                      <a:lnTo>
                        <a:pt x="120" y="1680"/>
                      </a:lnTo>
                      <a:lnTo>
                        <a:pt x="232" y="1760"/>
                      </a:lnTo>
                      <a:lnTo>
                        <a:pt x="384" y="1752"/>
                      </a:lnTo>
                      <a:lnTo>
                        <a:pt x="392" y="1888"/>
                      </a:lnTo>
                      <a:lnTo>
                        <a:pt x="232" y="1944"/>
                      </a:lnTo>
                      <a:lnTo>
                        <a:pt x="248" y="2040"/>
                      </a:lnTo>
                      <a:lnTo>
                        <a:pt x="208" y="2256"/>
                      </a:lnTo>
                      <a:lnTo>
                        <a:pt x="192" y="2520"/>
                      </a:lnTo>
                      <a:lnTo>
                        <a:pt x="392" y="2552"/>
                      </a:lnTo>
                      <a:lnTo>
                        <a:pt x="504" y="2504"/>
                      </a:lnTo>
                      <a:lnTo>
                        <a:pt x="672" y="2496"/>
                      </a:lnTo>
                      <a:lnTo>
                        <a:pt x="688" y="2601"/>
                      </a:lnTo>
                      <a:lnTo>
                        <a:pt x="935" y="2624"/>
                      </a:lnTo>
                      <a:lnTo>
                        <a:pt x="1048" y="2744"/>
                      </a:lnTo>
                      <a:lnTo>
                        <a:pt x="1073" y="2882"/>
                      </a:lnTo>
                      <a:lnTo>
                        <a:pt x="1249" y="3113"/>
                      </a:lnTo>
                      <a:lnTo>
                        <a:pt x="1490" y="3144"/>
                      </a:lnTo>
                      <a:lnTo>
                        <a:pt x="1966" y="3141"/>
                      </a:lnTo>
                      <a:lnTo>
                        <a:pt x="2153" y="2853"/>
                      </a:lnTo>
                      <a:lnTo>
                        <a:pt x="2414" y="2783"/>
                      </a:lnTo>
                      <a:lnTo>
                        <a:pt x="2434" y="2600"/>
                      </a:lnTo>
                      <a:lnTo>
                        <a:pt x="2615" y="2489"/>
                      </a:lnTo>
                      <a:lnTo>
                        <a:pt x="2743" y="1931"/>
                      </a:lnTo>
                      <a:lnTo>
                        <a:pt x="2570" y="1785"/>
                      </a:lnTo>
                      <a:lnTo>
                        <a:pt x="2753" y="1455"/>
                      </a:lnTo>
                      <a:lnTo>
                        <a:pt x="2800" y="1029"/>
                      </a:lnTo>
                      <a:lnTo>
                        <a:pt x="2770" y="947"/>
                      </a:lnTo>
                      <a:lnTo>
                        <a:pt x="2735" y="846"/>
                      </a:lnTo>
                      <a:lnTo>
                        <a:pt x="2872" y="642"/>
                      </a:lnTo>
                      <a:lnTo>
                        <a:pt x="2990" y="477"/>
                      </a:lnTo>
                      <a:lnTo>
                        <a:pt x="2941" y="342"/>
                      </a:lnTo>
                      <a:lnTo>
                        <a:pt x="2496" y="256"/>
                      </a:lnTo>
                      <a:lnTo>
                        <a:pt x="2240" y="0"/>
                      </a:lnTo>
                      <a:lnTo>
                        <a:pt x="2080" y="128"/>
                      </a:lnTo>
                      <a:lnTo>
                        <a:pt x="1912" y="144"/>
                      </a:lnTo>
                      <a:lnTo>
                        <a:pt x="1904" y="216"/>
                      </a:lnTo>
                      <a:lnTo>
                        <a:pt x="1696" y="328"/>
                      </a:lnTo>
                      <a:lnTo>
                        <a:pt x="1592" y="360"/>
                      </a:lnTo>
                      <a:lnTo>
                        <a:pt x="1472" y="432"/>
                      </a:lnTo>
                      <a:lnTo>
                        <a:pt x="1288" y="400"/>
                      </a:lnTo>
                      <a:lnTo>
                        <a:pt x="1152" y="560"/>
                      </a:lnTo>
                      <a:lnTo>
                        <a:pt x="1072" y="504"/>
                      </a:lnTo>
                      <a:lnTo>
                        <a:pt x="952" y="480"/>
                      </a:lnTo>
                      <a:lnTo>
                        <a:pt x="680" y="976"/>
                      </a:lnTo>
                      <a:lnTo>
                        <a:pt x="528" y="992"/>
                      </a:lnTo>
                      <a:lnTo>
                        <a:pt x="400" y="944"/>
                      </a:lnTo>
                      <a:lnTo>
                        <a:pt x="120" y="840"/>
                      </a:lnTo>
                      <a:close/>
                    </a:path>
                  </a:pathLst>
                </a:custGeom>
                <a:solidFill>
                  <a:srgbClr val="4F6228"/>
                </a:solidFill>
                <a:ln w="6350" cmpd="sng">
                  <a:solidFill>
                    <a:srgbClr val="FFFFFF"/>
                  </a:solidFill>
                  <a:prstDash val="solid"/>
                  <a:round/>
                  <a:headEnd/>
                  <a:tailEnd/>
                </a:ln>
                <a:effectLst>
                  <a:outerShdw dist="28398" dir="6993903" algn="ctr" rotWithShape="0">
                    <a:srgbClr val="B2B2B2">
                      <a:alpha val="5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a:ln>
                      <a:noFill/>
                    </a:ln>
                    <a:solidFill>
                      <a:sysClr val="windowText" lastClr="000000"/>
                    </a:solidFill>
                    <a:effectLst/>
                    <a:uLnTx/>
                    <a:uFillTx/>
                    <a:latin typeface="Calibri" panose="020F0502020204030204" pitchFamily="34" charset="0"/>
                    <a:ea typeface="Microsoft JhengHei Light"/>
                    <a:cs typeface="Calibri" panose="020F0502020204030204" pitchFamily="34" charset="0"/>
                  </a:endParaRPr>
                </a:p>
              </p:txBody>
            </p:sp>
            <p:sp>
              <p:nvSpPr>
                <p:cNvPr id="57" name="Freeform 15">
                  <a:extLst>
                    <a:ext uri="{FF2B5EF4-FFF2-40B4-BE49-F238E27FC236}">
                      <a16:creationId xmlns="" xmlns:a16="http://schemas.microsoft.com/office/drawing/2014/main" id="{4C049492-B513-4500-B15C-C65E1AF0B814}"/>
                    </a:ext>
                  </a:extLst>
                </p:cNvPr>
                <p:cNvSpPr>
                  <a:spLocks/>
                </p:cNvSpPr>
                <p:nvPr/>
              </p:nvSpPr>
              <p:spPr bwMode="auto">
                <a:xfrm>
                  <a:off x="10343323" y="2729521"/>
                  <a:ext cx="619842" cy="573484"/>
                </a:xfrm>
                <a:custGeom>
                  <a:avLst/>
                  <a:gdLst/>
                  <a:ahLst/>
                  <a:cxnLst>
                    <a:cxn ang="0">
                      <a:pos x="1645" y="1672"/>
                    </a:cxn>
                    <a:cxn ang="0">
                      <a:pos x="1380" y="1656"/>
                    </a:cxn>
                    <a:cxn ang="0">
                      <a:pos x="1032" y="1608"/>
                    </a:cxn>
                    <a:cxn ang="0">
                      <a:pos x="675" y="1545"/>
                    </a:cxn>
                    <a:cxn ang="0">
                      <a:pos x="471" y="1528"/>
                    </a:cxn>
                    <a:cxn ang="0">
                      <a:pos x="291" y="1593"/>
                    </a:cxn>
                    <a:cxn ang="0">
                      <a:pos x="141" y="1599"/>
                    </a:cxn>
                    <a:cxn ang="0">
                      <a:pos x="0" y="1527"/>
                    </a:cxn>
                    <a:cxn ang="0">
                      <a:pos x="111" y="1336"/>
                    </a:cxn>
                    <a:cxn ang="0">
                      <a:pos x="215" y="1048"/>
                    </a:cxn>
                    <a:cxn ang="0">
                      <a:pos x="351" y="832"/>
                    </a:cxn>
                    <a:cxn ang="0">
                      <a:pos x="575" y="520"/>
                    </a:cxn>
                    <a:cxn ang="0">
                      <a:pos x="863" y="0"/>
                    </a:cxn>
                    <a:cxn ang="0">
                      <a:pos x="999" y="32"/>
                    </a:cxn>
                    <a:cxn ang="0">
                      <a:pos x="1079" y="216"/>
                    </a:cxn>
                    <a:cxn ang="0">
                      <a:pos x="1223" y="312"/>
                    </a:cxn>
                    <a:cxn ang="0">
                      <a:pos x="1431" y="456"/>
                    </a:cxn>
                    <a:cxn ang="0">
                      <a:pos x="1534" y="568"/>
                    </a:cxn>
                    <a:cxn ang="0">
                      <a:pos x="1416" y="631"/>
                    </a:cxn>
                    <a:cxn ang="0">
                      <a:pos x="1414" y="780"/>
                    </a:cxn>
                    <a:cxn ang="0">
                      <a:pos x="1488" y="922"/>
                    </a:cxn>
                    <a:cxn ang="0">
                      <a:pos x="1486" y="1135"/>
                    </a:cxn>
                    <a:cxn ang="0">
                      <a:pos x="1464" y="1320"/>
                    </a:cxn>
                    <a:cxn ang="0">
                      <a:pos x="1540" y="1413"/>
                    </a:cxn>
                    <a:cxn ang="0">
                      <a:pos x="1647" y="1488"/>
                    </a:cxn>
                    <a:cxn ang="0">
                      <a:pos x="1801" y="1480"/>
                    </a:cxn>
                    <a:cxn ang="0">
                      <a:pos x="1806" y="1617"/>
                    </a:cxn>
                    <a:cxn ang="0">
                      <a:pos x="1645" y="1672"/>
                    </a:cxn>
                  </a:cxnLst>
                  <a:rect l="0" t="0" r="r" b="b"/>
                  <a:pathLst>
                    <a:path w="1806" h="1672">
                      <a:moveTo>
                        <a:pt x="1645" y="1672"/>
                      </a:moveTo>
                      <a:lnTo>
                        <a:pt x="1380" y="1656"/>
                      </a:lnTo>
                      <a:lnTo>
                        <a:pt x="1032" y="1608"/>
                      </a:lnTo>
                      <a:lnTo>
                        <a:pt x="675" y="1545"/>
                      </a:lnTo>
                      <a:lnTo>
                        <a:pt x="471" y="1528"/>
                      </a:lnTo>
                      <a:lnTo>
                        <a:pt x="291" y="1593"/>
                      </a:lnTo>
                      <a:lnTo>
                        <a:pt x="141" y="1599"/>
                      </a:lnTo>
                      <a:lnTo>
                        <a:pt x="0" y="1527"/>
                      </a:lnTo>
                      <a:lnTo>
                        <a:pt x="111" y="1336"/>
                      </a:lnTo>
                      <a:lnTo>
                        <a:pt x="215" y="1048"/>
                      </a:lnTo>
                      <a:lnTo>
                        <a:pt x="351" y="832"/>
                      </a:lnTo>
                      <a:lnTo>
                        <a:pt x="575" y="520"/>
                      </a:lnTo>
                      <a:lnTo>
                        <a:pt x="863" y="0"/>
                      </a:lnTo>
                      <a:lnTo>
                        <a:pt x="999" y="32"/>
                      </a:lnTo>
                      <a:lnTo>
                        <a:pt x="1079" y="216"/>
                      </a:lnTo>
                      <a:lnTo>
                        <a:pt x="1223" y="312"/>
                      </a:lnTo>
                      <a:lnTo>
                        <a:pt x="1431" y="456"/>
                      </a:lnTo>
                      <a:lnTo>
                        <a:pt x="1534" y="568"/>
                      </a:lnTo>
                      <a:lnTo>
                        <a:pt x="1416" y="631"/>
                      </a:lnTo>
                      <a:lnTo>
                        <a:pt x="1414" y="780"/>
                      </a:lnTo>
                      <a:lnTo>
                        <a:pt x="1488" y="922"/>
                      </a:lnTo>
                      <a:lnTo>
                        <a:pt x="1486" y="1135"/>
                      </a:lnTo>
                      <a:lnTo>
                        <a:pt x="1464" y="1320"/>
                      </a:lnTo>
                      <a:lnTo>
                        <a:pt x="1540" y="1413"/>
                      </a:lnTo>
                      <a:lnTo>
                        <a:pt x="1647" y="1488"/>
                      </a:lnTo>
                      <a:lnTo>
                        <a:pt x="1801" y="1480"/>
                      </a:lnTo>
                      <a:lnTo>
                        <a:pt x="1806" y="1617"/>
                      </a:lnTo>
                      <a:lnTo>
                        <a:pt x="1645" y="1672"/>
                      </a:lnTo>
                      <a:close/>
                    </a:path>
                  </a:pathLst>
                </a:custGeom>
                <a:solidFill>
                  <a:schemeClr val="bg1">
                    <a:lumMod val="85000"/>
                  </a:schemeClr>
                </a:solidFill>
                <a:ln w="6350" cmpd="sng">
                  <a:solidFill>
                    <a:srgbClr val="FFFFFF"/>
                  </a:solidFill>
                  <a:prstDash val="solid"/>
                  <a:round/>
                  <a:headEnd/>
                  <a:tailEnd/>
                </a:ln>
                <a:effectLst>
                  <a:outerShdw dist="28398" dir="6993903" algn="ctr" rotWithShape="0">
                    <a:srgbClr val="B2B2B2">
                      <a:alpha val="5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a:ln>
                      <a:noFill/>
                    </a:ln>
                    <a:solidFill>
                      <a:sysClr val="windowText" lastClr="000000"/>
                    </a:solidFill>
                    <a:effectLst/>
                    <a:uLnTx/>
                    <a:uFillTx/>
                    <a:latin typeface="Calibri" panose="020F0502020204030204" pitchFamily="34" charset="0"/>
                    <a:ea typeface="Microsoft JhengHei Light"/>
                    <a:cs typeface="Calibri" panose="020F0502020204030204" pitchFamily="34" charset="0"/>
                  </a:endParaRPr>
                </a:p>
              </p:txBody>
            </p:sp>
            <p:sp>
              <p:nvSpPr>
                <p:cNvPr id="58" name="Freeform 16">
                  <a:extLst>
                    <a:ext uri="{FF2B5EF4-FFF2-40B4-BE49-F238E27FC236}">
                      <a16:creationId xmlns="" xmlns:a16="http://schemas.microsoft.com/office/drawing/2014/main" id="{7DEE5DC4-9A59-4954-B91B-05B23DB230B6}"/>
                    </a:ext>
                  </a:extLst>
                </p:cNvPr>
                <p:cNvSpPr>
                  <a:spLocks/>
                </p:cNvSpPr>
                <p:nvPr/>
              </p:nvSpPr>
              <p:spPr bwMode="auto">
                <a:xfrm>
                  <a:off x="10640366" y="2336325"/>
                  <a:ext cx="1346141" cy="640448"/>
                </a:xfrm>
                <a:custGeom>
                  <a:avLst/>
                  <a:gdLst/>
                  <a:ahLst/>
                  <a:cxnLst>
                    <a:cxn ang="0">
                      <a:pos x="3577" y="886"/>
                    </a:cxn>
                    <a:cxn ang="0">
                      <a:pos x="3568" y="638"/>
                    </a:cxn>
                    <a:cxn ang="0">
                      <a:pos x="3918" y="242"/>
                    </a:cxn>
                    <a:cxn ang="0">
                      <a:pos x="3743" y="200"/>
                    </a:cxn>
                    <a:cxn ang="0">
                      <a:pos x="3511" y="208"/>
                    </a:cxn>
                    <a:cxn ang="0">
                      <a:pos x="3343" y="0"/>
                    </a:cxn>
                    <a:cxn ang="0">
                      <a:pos x="3063" y="104"/>
                    </a:cxn>
                    <a:cxn ang="0">
                      <a:pos x="2999" y="232"/>
                    </a:cxn>
                    <a:cxn ang="0">
                      <a:pos x="2903" y="256"/>
                    </a:cxn>
                    <a:cxn ang="0">
                      <a:pos x="2735" y="328"/>
                    </a:cxn>
                    <a:cxn ang="0">
                      <a:pos x="2695" y="400"/>
                    </a:cxn>
                    <a:cxn ang="0">
                      <a:pos x="2607" y="424"/>
                    </a:cxn>
                    <a:cxn ang="0">
                      <a:pos x="2511" y="520"/>
                    </a:cxn>
                    <a:cxn ang="0">
                      <a:pos x="2448" y="534"/>
                    </a:cxn>
                    <a:cxn ang="0">
                      <a:pos x="2375" y="552"/>
                    </a:cxn>
                    <a:cxn ang="0">
                      <a:pos x="2319" y="608"/>
                    </a:cxn>
                    <a:cxn ang="0">
                      <a:pos x="2143" y="592"/>
                    </a:cxn>
                    <a:cxn ang="0">
                      <a:pos x="2111" y="528"/>
                    </a:cxn>
                    <a:cxn ang="0">
                      <a:pos x="1983" y="576"/>
                    </a:cxn>
                    <a:cxn ang="0">
                      <a:pos x="1871" y="536"/>
                    </a:cxn>
                    <a:cxn ang="0">
                      <a:pos x="1767" y="552"/>
                    </a:cxn>
                    <a:cxn ang="0">
                      <a:pos x="1695" y="528"/>
                    </a:cxn>
                    <a:cxn ang="0">
                      <a:pos x="1615" y="448"/>
                    </a:cxn>
                    <a:cxn ang="0">
                      <a:pos x="1519" y="400"/>
                    </a:cxn>
                    <a:cxn ang="0">
                      <a:pos x="1327" y="456"/>
                    </a:cxn>
                    <a:cxn ang="0">
                      <a:pos x="1119" y="552"/>
                    </a:cxn>
                    <a:cxn ang="0">
                      <a:pos x="1007" y="536"/>
                    </a:cxn>
                    <a:cxn ang="0">
                      <a:pos x="911" y="488"/>
                    </a:cxn>
                    <a:cxn ang="0">
                      <a:pos x="711" y="384"/>
                    </a:cxn>
                    <a:cxn ang="0">
                      <a:pos x="487" y="208"/>
                    </a:cxn>
                    <a:cxn ang="0">
                      <a:pos x="239" y="656"/>
                    </a:cxn>
                    <a:cxn ang="0">
                      <a:pos x="151" y="912"/>
                    </a:cxn>
                    <a:cxn ang="0">
                      <a:pos x="0" y="1144"/>
                    </a:cxn>
                    <a:cxn ang="0">
                      <a:pos x="136" y="1175"/>
                    </a:cxn>
                    <a:cxn ang="0">
                      <a:pos x="216" y="1361"/>
                    </a:cxn>
                    <a:cxn ang="0">
                      <a:pos x="369" y="1462"/>
                    </a:cxn>
                    <a:cxn ang="0">
                      <a:pos x="559" y="1594"/>
                    </a:cxn>
                    <a:cxn ang="0">
                      <a:pos x="670" y="1712"/>
                    </a:cxn>
                    <a:cxn ang="0">
                      <a:pos x="1081" y="1864"/>
                    </a:cxn>
                    <a:cxn ang="0">
                      <a:pos x="1231" y="1849"/>
                    </a:cxn>
                    <a:cxn ang="0">
                      <a:pos x="1501" y="1352"/>
                    </a:cxn>
                    <a:cxn ang="0">
                      <a:pos x="1623" y="1376"/>
                    </a:cxn>
                    <a:cxn ang="0">
                      <a:pos x="1702" y="1432"/>
                    </a:cxn>
                    <a:cxn ang="0">
                      <a:pos x="1839" y="1273"/>
                    </a:cxn>
                    <a:cxn ang="0">
                      <a:pos x="2026" y="1304"/>
                    </a:cxn>
                    <a:cxn ang="0">
                      <a:pos x="2143" y="1231"/>
                    </a:cxn>
                    <a:cxn ang="0">
                      <a:pos x="2250" y="1199"/>
                    </a:cxn>
                    <a:cxn ang="0">
                      <a:pos x="2457" y="1087"/>
                    </a:cxn>
                    <a:cxn ang="0">
                      <a:pos x="2463" y="1015"/>
                    </a:cxn>
                    <a:cxn ang="0">
                      <a:pos x="2629" y="1001"/>
                    </a:cxn>
                    <a:cxn ang="0">
                      <a:pos x="2790" y="872"/>
                    </a:cxn>
                    <a:cxn ang="0">
                      <a:pos x="3045" y="1127"/>
                    </a:cxn>
                    <a:cxn ang="0">
                      <a:pos x="3492" y="1214"/>
                    </a:cxn>
                    <a:cxn ang="0">
                      <a:pos x="3642" y="1120"/>
                    </a:cxn>
                    <a:cxn ang="0">
                      <a:pos x="3577" y="886"/>
                    </a:cxn>
                  </a:cxnLst>
                  <a:rect l="0" t="0" r="r" b="b"/>
                  <a:pathLst>
                    <a:path w="3918" h="1864">
                      <a:moveTo>
                        <a:pt x="3577" y="886"/>
                      </a:moveTo>
                      <a:lnTo>
                        <a:pt x="3568" y="638"/>
                      </a:lnTo>
                      <a:lnTo>
                        <a:pt x="3918" y="242"/>
                      </a:lnTo>
                      <a:lnTo>
                        <a:pt x="3743" y="200"/>
                      </a:lnTo>
                      <a:lnTo>
                        <a:pt x="3511" y="208"/>
                      </a:lnTo>
                      <a:lnTo>
                        <a:pt x="3343" y="0"/>
                      </a:lnTo>
                      <a:lnTo>
                        <a:pt x="3063" y="104"/>
                      </a:lnTo>
                      <a:lnTo>
                        <a:pt x="2999" y="232"/>
                      </a:lnTo>
                      <a:lnTo>
                        <a:pt x="2903" y="256"/>
                      </a:lnTo>
                      <a:lnTo>
                        <a:pt x="2735" y="328"/>
                      </a:lnTo>
                      <a:lnTo>
                        <a:pt x="2695" y="400"/>
                      </a:lnTo>
                      <a:lnTo>
                        <a:pt x="2607" y="424"/>
                      </a:lnTo>
                      <a:lnTo>
                        <a:pt x="2511" y="520"/>
                      </a:lnTo>
                      <a:lnTo>
                        <a:pt x="2448" y="534"/>
                      </a:lnTo>
                      <a:lnTo>
                        <a:pt x="2375" y="552"/>
                      </a:lnTo>
                      <a:lnTo>
                        <a:pt x="2319" y="608"/>
                      </a:lnTo>
                      <a:lnTo>
                        <a:pt x="2143" y="592"/>
                      </a:lnTo>
                      <a:lnTo>
                        <a:pt x="2111" y="528"/>
                      </a:lnTo>
                      <a:lnTo>
                        <a:pt x="1983" y="576"/>
                      </a:lnTo>
                      <a:lnTo>
                        <a:pt x="1871" y="536"/>
                      </a:lnTo>
                      <a:lnTo>
                        <a:pt x="1767" y="552"/>
                      </a:lnTo>
                      <a:lnTo>
                        <a:pt x="1695" y="528"/>
                      </a:lnTo>
                      <a:lnTo>
                        <a:pt x="1615" y="448"/>
                      </a:lnTo>
                      <a:lnTo>
                        <a:pt x="1519" y="400"/>
                      </a:lnTo>
                      <a:lnTo>
                        <a:pt x="1327" y="456"/>
                      </a:lnTo>
                      <a:lnTo>
                        <a:pt x="1119" y="552"/>
                      </a:lnTo>
                      <a:lnTo>
                        <a:pt x="1007" y="536"/>
                      </a:lnTo>
                      <a:lnTo>
                        <a:pt x="911" y="488"/>
                      </a:lnTo>
                      <a:lnTo>
                        <a:pt x="711" y="384"/>
                      </a:lnTo>
                      <a:lnTo>
                        <a:pt x="487" y="208"/>
                      </a:lnTo>
                      <a:lnTo>
                        <a:pt x="239" y="656"/>
                      </a:lnTo>
                      <a:lnTo>
                        <a:pt x="151" y="912"/>
                      </a:lnTo>
                      <a:lnTo>
                        <a:pt x="0" y="1144"/>
                      </a:lnTo>
                      <a:lnTo>
                        <a:pt x="136" y="1175"/>
                      </a:lnTo>
                      <a:lnTo>
                        <a:pt x="216" y="1361"/>
                      </a:lnTo>
                      <a:lnTo>
                        <a:pt x="369" y="1462"/>
                      </a:lnTo>
                      <a:lnTo>
                        <a:pt x="559" y="1594"/>
                      </a:lnTo>
                      <a:lnTo>
                        <a:pt x="670" y="1712"/>
                      </a:lnTo>
                      <a:lnTo>
                        <a:pt x="1081" y="1864"/>
                      </a:lnTo>
                      <a:lnTo>
                        <a:pt x="1231" y="1849"/>
                      </a:lnTo>
                      <a:lnTo>
                        <a:pt x="1501" y="1352"/>
                      </a:lnTo>
                      <a:lnTo>
                        <a:pt x="1623" y="1376"/>
                      </a:lnTo>
                      <a:lnTo>
                        <a:pt x="1702" y="1432"/>
                      </a:lnTo>
                      <a:lnTo>
                        <a:pt x="1839" y="1273"/>
                      </a:lnTo>
                      <a:lnTo>
                        <a:pt x="2026" y="1304"/>
                      </a:lnTo>
                      <a:lnTo>
                        <a:pt x="2143" y="1231"/>
                      </a:lnTo>
                      <a:lnTo>
                        <a:pt x="2250" y="1199"/>
                      </a:lnTo>
                      <a:lnTo>
                        <a:pt x="2457" y="1087"/>
                      </a:lnTo>
                      <a:lnTo>
                        <a:pt x="2463" y="1015"/>
                      </a:lnTo>
                      <a:lnTo>
                        <a:pt x="2629" y="1001"/>
                      </a:lnTo>
                      <a:lnTo>
                        <a:pt x="2790" y="872"/>
                      </a:lnTo>
                      <a:lnTo>
                        <a:pt x="3045" y="1127"/>
                      </a:lnTo>
                      <a:lnTo>
                        <a:pt x="3492" y="1214"/>
                      </a:lnTo>
                      <a:lnTo>
                        <a:pt x="3642" y="1120"/>
                      </a:lnTo>
                      <a:lnTo>
                        <a:pt x="3577" y="886"/>
                      </a:lnTo>
                      <a:close/>
                    </a:path>
                  </a:pathLst>
                </a:custGeom>
                <a:solidFill>
                  <a:schemeClr val="bg1">
                    <a:lumMod val="85000"/>
                  </a:schemeClr>
                </a:solidFill>
                <a:ln w="6350" cmpd="sng">
                  <a:solidFill>
                    <a:srgbClr val="FFFFFF"/>
                  </a:solidFill>
                  <a:prstDash val="solid"/>
                  <a:round/>
                  <a:headEnd/>
                  <a:tailEnd/>
                </a:ln>
                <a:effectLst>
                  <a:outerShdw dist="28398" dir="6993903" algn="ctr" rotWithShape="0">
                    <a:srgbClr val="B2B2B2">
                      <a:alpha val="5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a:ln>
                      <a:noFill/>
                    </a:ln>
                    <a:solidFill>
                      <a:sysClr val="windowText" lastClr="000000"/>
                    </a:solidFill>
                    <a:effectLst/>
                    <a:uLnTx/>
                    <a:uFillTx/>
                    <a:latin typeface="Calibri" panose="020F0502020204030204" pitchFamily="34" charset="0"/>
                    <a:ea typeface="Microsoft JhengHei Light"/>
                    <a:cs typeface="Calibri" panose="020F0502020204030204" pitchFamily="34" charset="0"/>
                  </a:endParaRPr>
                </a:p>
              </p:txBody>
            </p:sp>
            <p:sp>
              <p:nvSpPr>
                <p:cNvPr id="59" name="Freeform 17">
                  <a:extLst>
                    <a:ext uri="{FF2B5EF4-FFF2-40B4-BE49-F238E27FC236}">
                      <a16:creationId xmlns="" xmlns:a16="http://schemas.microsoft.com/office/drawing/2014/main" id="{E781D670-A469-47A2-8DCB-F52429CCF948}"/>
                    </a:ext>
                  </a:extLst>
                </p:cNvPr>
                <p:cNvSpPr>
                  <a:spLocks/>
                </p:cNvSpPr>
                <p:nvPr/>
              </p:nvSpPr>
              <p:spPr bwMode="auto">
                <a:xfrm>
                  <a:off x="11789051" y="1548213"/>
                  <a:ext cx="877395" cy="922038"/>
                </a:xfrm>
                <a:custGeom>
                  <a:avLst/>
                  <a:gdLst/>
                  <a:ahLst/>
                  <a:cxnLst>
                    <a:cxn ang="0">
                      <a:pos x="2422" y="0"/>
                    </a:cxn>
                    <a:cxn ang="0">
                      <a:pos x="2078" y="144"/>
                    </a:cxn>
                    <a:cxn ang="0">
                      <a:pos x="2006" y="312"/>
                    </a:cxn>
                    <a:cxn ang="0">
                      <a:pos x="1894" y="344"/>
                    </a:cxn>
                    <a:cxn ang="0">
                      <a:pos x="1798" y="320"/>
                    </a:cxn>
                    <a:cxn ang="0">
                      <a:pos x="1790" y="416"/>
                    </a:cxn>
                    <a:cxn ang="0">
                      <a:pos x="1078" y="848"/>
                    </a:cxn>
                    <a:cxn ang="0">
                      <a:pos x="1038" y="1120"/>
                    </a:cxn>
                    <a:cxn ang="0">
                      <a:pos x="590" y="1296"/>
                    </a:cxn>
                    <a:cxn ang="0">
                      <a:pos x="342" y="1704"/>
                    </a:cxn>
                    <a:cxn ang="0">
                      <a:pos x="398" y="1808"/>
                    </a:cxn>
                    <a:cxn ang="0">
                      <a:pos x="326" y="1920"/>
                    </a:cxn>
                    <a:cxn ang="0">
                      <a:pos x="190" y="2064"/>
                    </a:cxn>
                    <a:cxn ang="0">
                      <a:pos x="0" y="2297"/>
                    </a:cxn>
                    <a:cxn ang="0">
                      <a:pos x="165" y="2504"/>
                    </a:cxn>
                    <a:cxn ang="0">
                      <a:pos x="400" y="2495"/>
                    </a:cxn>
                    <a:cxn ang="0">
                      <a:pos x="571" y="2538"/>
                    </a:cxn>
                    <a:cxn ang="0">
                      <a:pos x="838" y="2594"/>
                    </a:cxn>
                    <a:cxn ang="0">
                      <a:pos x="939" y="2640"/>
                    </a:cxn>
                    <a:cxn ang="0">
                      <a:pos x="1242" y="2685"/>
                    </a:cxn>
                    <a:cxn ang="0">
                      <a:pos x="1413" y="2558"/>
                    </a:cxn>
                    <a:cxn ang="0">
                      <a:pos x="1969" y="2640"/>
                    </a:cxn>
                    <a:cxn ang="0">
                      <a:pos x="2022" y="2408"/>
                    </a:cxn>
                    <a:cxn ang="0">
                      <a:pos x="2174" y="2248"/>
                    </a:cxn>
                    <a:cxn ang="0">
                      <a:pos x="2222" y="2032"/>
                    </a:cxn>
                    <a:cxn ang="0">
                      <a:pos x="2310" y="1944"/>
                    </a:cxn>
                    <a:cxn ang="0">
                      <a:pos x="2302" y="1712"/>
                    </a:cxn>
                    <a:cxn ang="0">
                      <a:pos x="2382" y="1576"/>
                    </a:cxn>
                    <a:cxn ang="0">
                      <a:pos x="2158" y="1328"/>
                    </a:cxn>
                    <a:cxn ang="0">
                      <a:pos x="2054" y="784"/>
                    </a:cxn>
                    <a:cxn ang="0">
                      <a:pos x="2230" y="344"/>
                    </a:cxn>
                    <a:cxn ang="0">
                      <a:pos x="2558" y="16"/>
                    </a:cxn>
                    <a:cxn ang="0">
                      <a:pos x="2422" y="0"/>
                    </a:cxn>
                  </a:cxnLst>
                  <a:rect l="0" t="0" r="r" b="b"/>
                  <a:pathLst>
                    <a:path w="2558" h="2685">
                      <a:moveTo>
                        <a:pt x="2422" y="0"/>
                      </a:moveTo>
                      <a:lnTo>
                        <a:pt x="2078" y="144"/>
                      </a:lnTo>
                      <a:lnTo>
                        <a:pt x="2006" y="312"/>
                      </a:lnTo>
                      <a:lnTo>
                        <a:pt x="1894" y="344"/>
                      </a:lnTo>
                      <a:lnTo>
                        <a:pt x="1798" y="320"/>
                      </a:lnTo>
                      <a:lnTo>
                        <a:pt x="1790" y="416"/>
                      </a:lnTo>
                      <a:lnTo>
                        <a:pt x="1078" y="848"/>
                      </a:lnTo>
                      <a:lnTo>
                        <a:pt x="1038" y="1120"/>
                      </a:lnTo>
                      <a:lnTo>
                        <a:pt x="590" y="1296"/>
                      </a:lnTo>
                      <a:lnTo>
                        <a:pt x="342" y="1704"/>
                      </a:lnTo>
                      <a:lnTo>
                        <a:pt x="398" y="1808"/>
                      </a:lnTo>
                      <a:lnTo>
                        <a:pt x="326" y="1920"/>
                      </a:lnTo>
                      <a:lnTo>
                        <a:pt x="190" y="2064"/>
                      </a:lnTo>
                      <a:lnTo>
                        <a:pt x="0" y="2297"/>
                      </a:lnTo>
                      <a:lnTo>
                        <a:pt x="165" y="2504"/>
                      </a:lnTo>
                      <a:lnTo>
                        <a:pt x="400" y="2495"/>
                      </a:lnTo>
                      <a:lnTo>
                        <a:pt x="571" y="2538"/>
                      </a:lnTo>
                      <a:lnTo>
                        <a:pt x="838" y="2594"/>
                      </a:lnTo>
                      <a:lnTo>
                        <a:pt x="939" y="2640"/>
                      </a:lnTo>
                      <a:lnTo>
                        <a:pt x="1242" y="2685"/>
                      </a:lnTo>
                      <a:lnTo>
                        <a:pt x="1413" y="2558"/>
                      </a:lnTo>
                      <a:lnTo>
                        <a:pt x="1969" y="2640"/>
                      </a:lnTo>
                      <a:lnTo>
                        <a:pt x="2022" y="2408"/>
                      </a:lnTo>
                      <a:lnTo>
                        <a:pt x="2174" y="2248"/>
                      </a:lnTo>
                      <a:lnTo>
                        <a:pt x="2222" y="2032"/>
                      </a:lnTo>
                      <a:lnTo>
                        <a:pt x="2310" y="1944"/>
                      </a:lnTo>
                      <a:lnTo>
                        <a:pt x="2302" y="1712"/>
                      </a:lnTo>
                      <a:lnTo>
                        <a:pt x="2382" y="1576"/>
                      </a:lnTo>
                      <a:lnTo>
                        <a:pt x="2158" y="1328"/>
                      </a:lnTo>
                      <a:lnTo>
                        <a:pt x="2054" y="784"/>
                      </a:lnTo>
                      <a:lnTo>
                        <a:pt x="2230" y="344"/>
                      </a:lnTo>
                      <a:lnTo>
                        <a:pt x="2558" y="16"/>
                      </a:lnTo>
                      <a:lnTo>
                        <a:pt x="2422" y="0"/>
                      </a:lnTo>
                      <a:close/>
                    </a:path>
                  </a:pathLst>
                </a:custGeom>
                <a:solidFill>
                  <a:schemeClr val="bg1">
                    <a:lumMod val="85000"/>
                  </a:schemeClr>
                </a:solidFill>
                <a:ln w="6350" cmpd="sng">
                  <a:solidFill>
                    <a:srgbClr val="FFFFFF"/>
                  </a:solidFill>
                  <a:prstDash val="solid"/>
                  <a:round/>
                  <a:headEnd/>
                  <a:tailEnd/>
                </a:ln>
                <a:effectLst>
                  <a:outerShdw dist="28398" dir="6993903" algn="ctr" rotWithShape="0">
                    <a:srgbClr val="B2B2B2">
                      <a:alpha val="5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a:ln>
                      <a:noFill/>
                    </a:ln>
                    <a:solidFill>
                      <a:sysClr val="windowText" lastClr="000000"/>
                    </a:solidFill>
                    <a:effectLst/>
                    <a:uLnTx/>
                    <a:uFillTx/>
                    <a:latin typeface="Calibri" panose="020F0502020204030204" pitchFamily="34" charset="0"/>
                    <a:ea typeface="Microsoft JhengHei Light"/>
                    <a:cs typeface="Calibri" panose="020F0502020204030204" pitchFamily="34" charset="0"/>
                  </a:endParaRPr>
                </a:p>
              </p:txBody>
            </p:sp>
            <p:sp>
              <p:nvSpPr>
                <p:cNvPr id="60" name="Freeform 18">
                  <a:extLst>
                    <a:ext uri="{FF2B5EF4-FFF2-40B4-BE49-F238E27FC236}">
                      <a16:creationId xmlns="" xmlns:a16="http://schemas.microsoft.com/office/drawing/2014/main" id="{B3CDE369-FB97-475F-894D-F6C6CB41629C}"/>
                    </a:ext>
                  </a:extLst>
                </p:cNvPr>
                <p:cNvSpPr>
                  <a:spLocks/>
                </p:cNvSpPr>
                <p:nvPr/>
              </p:nvSpPr>
              <p:spPr bwMode="auto">
                <a:xfrm>
                  <a:off x="10806918" y="1953430"/>
                  <a:ext cx="901434" cy="590654"/>
                </a:xfrm>
                <a:custGeom>
                  <a:avLst/>
                  <a:gdLst/>
                  <a:ahLst/>
                  <a:cxnLst>
                    <a:cxn ang="0">
                      <a:pos x="2336" y="656"/>
                    </a:cxn>
                    <a:cxn ang="0">
                      <a:pos x="1808" y="504"/>
                    </a:cxn>
                    <a:cxn ang="0">
                      <a:pos x="1400" y="176"/>
                    </a:cxn>
                    <a:cxn ang="0">
                      <a:pos x="1128" y="96"/>
                    </a:cxn>
                    <a:cxn ang="0">
                      <a:pos x="1080" y="0"/>
                    </a:cxn>
                    <a:cxn ang="0">
                      <a:pos x="976" y="48"/>
                    </a:cxn>
                    <a:cxn ang="0">
                      <a:pos x="792" y="320"/>
                    </a:cxn>
                    <a:cxn ang="0">
                      <a:pos x="560" y="432"/>
                    </a:cxn>
                    <a:cxn ang="0">
                      <a:pos x="512" y="560"/>
                    </a:cxn>
                    <a:cxn ang="0">
                      <a:pos x="344" y="696"/>
                    </a:cxn>
                    <a:cxn ang="0">
                      <a:pos x="147" y="1056"/>
                    </a:cxn>
                    <a:cxn ang="0">
                      <a:pos x="0" y="1320"/>
                    </a:cxn>
                    <a:cxn ang="0">
                      <a:pos x="228" y="1500"/>
                    </a:cxn>
                    <a:cxn ang="0">
                      <a:pos x="525" y="1650"/>
                    </a:cxn>
                    <a:cxn ang="0">
                      <a:pos x="635" y="1663"/>
                    </a:cxn>
                    <a:cxn ang="0">
                      <a:pos x="839" y="1567"/>
                    </a:cxn>
                    <a:cxn ang="0">
                      <a:pos x="1031" y="1513"/>
                    </a:cxn>
                    <a:cxn ang="0">
                      <a:pos x="1130" y="1560"/>
                    </a:cxn>
                    <a:cxn ang="0">
                      <a:pos x="1205" y="1639"/>
                    </a:cxn>
                    <a:cxn ang="0">
                      <a:pos x="1281" y="1663"/>
                    </a:cxn>
                    <a:cxn ang="0">
                      <a:pos x="1383" y="1648"/>
                    </a:cxn>
                    <a:cxn ang="0">
                      <a:pos x="1494" y="1687"/>
                    </a:cxn>
                    <a:cxn ang="0">
                      <a:pos x="1623" y="1641"/>
                    </a:cxn>
                    <a:cxn ang="0">
                      <a:pos x="1658" y="1705"/>
                    </a:cxn>
                    <a:cxn ang="0">
                      <a:pos x="1835" y="1720"/>
                    </a:cxn>
                    <a:cxn ang="0">
                      <a:pos x="1886" y="1665"/>
                    </a:cxn>
                    <a:cxn ang="0">
                      <a:pos x="2025" y="1632"/>
                    </a:cxn>
                    <a:cxn ang="0">
                      <a:pos x="2123" y="1534"/>
                    </a:cxn>
                    <a:cxn ang="0">
                      <a:pos x="2205" y="1515"/>
                    </a:cxn>
                    <a:cxn ang="0">
                      <a:pos x="2250" y="1440"/>
                    </a:cxn>
                    <a:cxn ang="0">
                      <a:pos x="2414" y="1369"/>
                    </a:cxn>
                    <a:cxn ang="0">
                      <a:pos x="2510" y="1345"/>
                    </a:cxn>
                    <a:cxn ang="0">
                      <a:pos x="2576" y="1215"/>
                    </a:cxn>
                    <a:cxn ang="0">
                      <a:pos x="2624" y="944"/>
                    </a:cxn>
                    <a:cxn ang="0">
                      <a:pos x="2336" y="656"/>
                    </a:cxn>
                  </a:cxnLst>
                  <a:rect l="0" t="0" r="r" b="b"/>
                  <a:pathLst>
                    <a:path w="2624" h="1720">
                      <a:moveTo>
                        <a:pt x="2336" y="656"/>
                      </a:moveTo>
                      <a:lnTo>
                        <a:pt x="1808" y="504"/>
                      </a:lnTo>
                      <a:lnTo>
                        <a:pt x="1400" y="176"/>
                      </a:lnTo>
                      <a:lnTo>
                        <a:pt x="1128" y="96"/>
                      </a:lnTo>
                      <a:lnTo>
                        <a:pt x="1080" y="0"/>
                      </a:lnTo>
                      <a:lnTo>
                        <a:pt x="976" y="48"/>
                      </a:lnTo>
                      <a:lnTo>
                        <a:pt x="792" y="320"/>
                      </a:lnTo>
                      <a:lnTo>
                        <a:pt x="560" y="432"/>
                      </a:lnTo>
                      <a:lnTo>
                        <a:pt x="512" y="560"/>
                      </a:lnTo>
                      <a:lnTo>
                        <a:pt x="344" y="696"/>
                      </a:lnTo>
                      <a:lnTo>
                        <a:pt x="147" y="1056"/>
                      </a:lnTo>
                      <a:lnTo>
                        <a:pt x="0" y="1320"/>
                      </a:lnTo>
                      <a:lnTo>
                        <a:pt x="228" y="1500"/>
                      </a:lnTo>
                      <a:lnTo>
                        <a:pt x="525" y="1650"/>
                      </a:lnTo>
                      <a:lnTo>
                        <a:pt x="635" y="1663"/>
                      </a:lnTo>
                      <a:lnTo>
                        <a:pt x="839" y="1567"/>
                      </a:lnTo>
                      <a:lnTo>
                        <a:pt x="1031" y="1513"/>
                      </a:lnTo>
                      <a:lnTo>
                        <a:pt x="1130" y="1560"/>
                      </a:lnTo>
                      <a:lnTo>
                        <a:pt x="1205" y="1639"/>
                      </a:lnTo>
                      <a:lnTo>
                        <a:pt x="1281" y="1663"/>
                      </a:lnTo>
                      <a:lnTo>
                        <a:pt x="1383" y="1648"/>
                      </a:lnTo>
                      <a:lnTo>
                        <a:pt x="1494" y="1687"/>
                      </a:lnTo>
                      <a:lnTo>
                        <a:pt x="1623" y="1641"/>
                      </a:lnTo>
                      <a:lnTo>
                        <a:pt x="1658" y="1705"/>
                      </a:lnTo>
                      <a:lnTo>
                        <a:pt x="1835" y="1720"/>
                      </a:lnTo>
                      <a:lnTo>
                        <a:pt x="1886" y="1665"/>
                      </a:lnTo>
                      <a:lnTo>
                        <a:pt x="2025" y="1632"/>
                      </a:lnTo>
                      <a:lnTo>
                        <a:pt x="2123" y="1534"/>
                      </a:lnTo>
                      <a:lnTo>
                        <a:pt x="2205" y="1515"/>
                      </a:lnTo>
                      <a:lnTo>
                        <a:pt x="2250" y="1440"/>
                      </a:lnTo>
                      <a:lnTo>
                        <a:pt x="2414" y="1369"/>
                      </a:lnTo>
                      <a:lnTo>
                        <a:pt x="2510" y="1345"/>
                      </a:lnTo>
                      <a:lnTo>
                        <a:pt x="2576" y="1215"/>
                      </a:lnTo>
                      <a:lnTo>
                        <a:pt x="2624" y="944"/>
                      </a:lnTo>
                      <a:lnTo>
                        <a:pt x="2336" y="656"/>
                      </a:lnTo>
                      <a:close/>
                    </a:path>
                  </a:pathLst>
                </a:custGeom>
                <a:solidFill>
                  <a:srgbClr val="4F6228"/>
                </a:solidFill>
                <a:ln w="6350" cmpd="sng">
                  <a:solidFill>
                    <a:srgbClr val="FFFFFF"/>
                  </a:solidFill>
                  <a:prstDash val="solid"/>
                  <a:round/>
                  <a:headEnd/>
                  <a:tailEnd/>
                </a:ln>
                <a:effectLst>
                  <a:outerShdw dist="28398" dir="6993903" algn="ctr" rotWithShape="0">
                    <a:srgbClr val="B2B2B2">
                      <a:alpha val="5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a:ln>
                      <a:noFill/>
                    </a:ln>
                    <a:solidFill>
                      <a:sysClr val="windowText" lastClr="000000"/>
                    </a:solidFill>
                    <a:effectLst/>
                    <a:uLnTx/>
                    <a:uFillTx/>
                    <a:latin typeface="Calibri" panose="020F0502020204030204" pitchFamily="34" charset="0"/>
                    <a:ea typeface="Microsoft JhengHei Light"/>
                    <a:cs typeface="Calibri" panose="020F0502020204030204" pitchFamily="34" charset="0"/>
                  </a:endParaRPr>
                </a:p>
              </p:txBody>
            </p:sp>
            <p:sp>
              <p:nvSpPr>
                <p:cNvPr id="65" name="Freeform 19">
                  <a:extLst>
                    <a:ext uri="{FF2B5EF4-FFF2-40B4-BE49-F238E27FC236}">
                      <a16:creationId xmlns="" xmlns:a16="http://schemas.microsoft.com/office/drawing/2014/main" id="{D4487EDD-DFF8-4C99-836A-0021A5E75933}"/>
                    </a:ext>
                  </a:extLst>
                </p:cNvPr>
                <p:cNvSpPr>
                  <a:spLocks/>
                </p:cNvSpPr>
                <p:nvPr/>
              </p:nvSpPr>
              <p:spPr bwMode="auto">
                <a:xfrm>
                  <a:off x="11194963" y="1647801"/>
                  <a:ext cx="731450" cy="722864"/>
                </a:xfrm>
                <a:custGeom>
                  <a:avLst/>
                  <a:gdLst/>
                  <a:ahLst/>
                  <a:cxnLst>
                    <a:cxn ang="0">
                      <a:pos x="2074" y="1414"/>
                    </a:cxn>
                    <a:cxn ang="0">
                      <a:pos x="1890" y="1266"/>
                    </a:cxn>
                    <a:cxn ang="0">
                      <a:pos x="1729" y="1192"/>
                    </a:cxn>
                    <a:cxn ang="0">
                      <a:pos x="1597" y="1090"/>
                    </a:cxn>
                    <a:cxn ang="0">
                      <a:pos x="1597" y="898"/>
                    </a:cxn>
                    <a:cxn ang="0">
                      <a:pos x="1572" y="708"/>
                    </a:cxn>
                    <a:cxn ang="0">
                      <a:pos x="1506" y="630"/>
                    </a:cxn>
                    <a:cxn ang="0">
                      <a:pos x="1182" y="522"/>
                    </a:cxn>
                    <a:cxn ang="0">
                      <a:pos x="984" y="420"/>
                    </a:cxn>
                    <a:cxn ang="0">
                      <a:pos x="948" y="312"/>
                    </a:cxn>
                    <a:cxn ang="0">
                      <a:pos x="540" y="18"/>
                    </a:cxn>
                    <a:cxn ang="0">
                      <a:pos x="306" y="0"/>
                    </a:cxn>
                    <a:cxn ang="0">
                      <a:pos x="156" y="156"/>
                    </a:cxn>
                    <a:cxn ang="0">
                      <a:pos x="18" y="366"/>
                    </a:cxn>
                    <a:cxn ang="0">
                      <a:pos x="90" y="402"/>
                    </a:cxn>
                    <a:cxn ang="0">
                      <a:pos x="180" y="426"/>
                    </a:cxn>
                    <a:cxn ang="0">
                      <a:pos x="294" y="462"/>
                    </a:cxn>
                    <a:cxn ang="0">
                      <a:pos x="390" y="576"/>
                    </a:cxn>
                    <a:cxn ang="0">
                      <a:pos x="426" y="666"/>
                    </a:cxn>
                    <a:cxn ang="0">
                      <a:pos x="408" y="744"/>
                    </a:cxn>
                    <a:cxn ang="0">
                      <a:pos x="372" y="684"/>
                    </a:cxn>
                    <a:cxn ang="0">
                      <a:pos x="252" y="666"/>
                    </a:cxn>
                    <a:cxn ang="0">
                      <a:pos x="150" y="768"/>
                    </a:cxn>
                    <a:cxn ang="0">
                      <a:pos x="72" y="846"/>
                    </a:cxn>
                    <a:cxn ang="0">
                      <a:pos x="0" y="990"/>
                    </a:cxn>
                    <a:cxn ang="0">
                      <a:pos x="271" y="1069"/>
                    </a:cxn>
                    <a:cxn ang="0">
                      <a:pos x="679" y="1398"/>
                    </a:cxn>
                    <a:cxn ang="0">
                      <a:pos x="1210" y="1549"/>
                    </a:cxn>
                    <a:cxn ang="0">
                      <a:pos x="1497" y="1839"/>
                    </a:cxn>
                    <a:cxn ang="0">
                      <a:pos x="1449" y="2109"/>
                    </a:cxn>
                    <a:cxn ang="0">
                      <a:pos x="1731" y="2007"/>
                    </a:cxn>
                    <a:cxn ang="0">
                      <a:pos x="1923" y="1770"/>
                    </a:cxn>
                    <a:cxn ang="0">
                      <a:pos x="2052" y="1636"/>
                    </a:cxn>
                    <a:cxn ang="0">
                      <a:pos x="2130" y="1519"/>
                    </a:cxn>
                    <a:cxn ang="0">
                      <a:pos x="2074" y="1414"/>
                    </a:cxn>
                  </a:cxnLst>
                  <a:rect l="0" t="0" r="r" b="b"/>
                  <a:pathLst>
                    <a:path w="2130" h="2109">
                      <a:moveTo>
                        <a:pt x="2074" y="1414"/>
                      </a:moveTo>
                      <a:lnTo>
                        <a:pt x="1890" y="1266"/>
                      </a:lnTo>
                      <a:lnTo>
                        <a:pt x="1729" y="1192"/>
                      </a:lnTo>
                      <a:lnTo>
                        <a:pt x="1597" y="1090"/>
                      </a:lnTo>
                      <a:lnTo>
                        <a:pt x="1597" y="898"/>
                      </a:lnTo>
                      <a:lnTo>
                        <a:pt x="1572" y="708"/>
                      </a:lnTo>
                      <a:lnTo>
                        <a:pt x="1506" y="630"/>
                      </a:lnTo>
                      <a:lnTo>
                        <a:pt x="1182" y="522"/>
                      </a:lnTo>
                      <a:lnTo>
                        <a:pt x="984" y="420"/>
                      </a:lnTo>
                      <a:lnTo>
                        <a:pt x="948" y="312"/>
                      </a:lnTo>
                      <a:lnTo>
                        <a:pt x="540" y="18"/>
                      </a:lnTo>
                      <a:lnTo>
                        <a:pt x="306" y="0"/>
                      </a:lnTo>
                      <a:lnTo>
                        <a:pt x="156" y="156"/>
                      </a:lnTo>
                      <a:lnTo>
                        <a:pt x="18" y="366"/>
                      </a:lnTo>
                      <a:lnTo>
                        <a:pt x="90" y="402"/>
                      </a:lnTo>
                      <a:lnTo>
                        <a:pt x="180" y="426"/>
                      </a:lnTo>
                      <a:lnTo>
                        <a:pt x="294" y="462"/>
                      </a:lnTo>
                      <a:lnTo>
                        <a:pt x="390" y="576"/>
                      </a:lnTo>
                      <a:lnTo>
                        <a:pt x="426" y="666"/>
                      </a:lnTo>
                      <a:lnTo>
                        <a:pt x="408" y="744"/>
                      </a:lnTo>
                      <a:lnTo>
                        <a:pt x="372" y="684"/>
                      </a:lnTo>
                      <a:lnTo>
                        <a:pt x="252" y="666"/>
                      </a:lnTo>
                      <a:lnTo>
                        <a:pt x="150" y="768"/>
                      </a:lnTo>
                      <a:lnTo>
                        <a:pt x="72" y="846"/>
                      </a:lnTo>
                      <a:lnTo>
                        <a:pt x="0" y="990"/>
                      </a:lnTo>
                      <a:lnTo>
                        <a:pt x="271" y="1069"/>
                      </a:lnTo>
                      <a:lnTo>
                        <a:pt x="679" y="1398"/>
                      </a:lnTo>
                      <a:lnTo>
                        <a:pt x="1210" y="1549"/>
                      </a:lnTo>
                      <a:lnTo>
                        <a:pt x="1497" y="1839"/>
                      </a:lnTo>
                      <a:lnTo>
                        <a:pt x="1449" y="2109"/>
                      </a:lnTo>
                      <a:lnTo>
                        <a:pt x="1731" y="2007"/>
                      </a:lnTo>
                      <a:lnTo>
                        <a:pt x="1923" y="1770"/>
                      </a:lnTo>
                      <a:lnTo>
                        <a:pt x="2052" y="1636"/>
                      </a:lnTo>
                      <a:lnTo>
                        <a:pt x="2130" y="1519"/>
                      </a:lnTo>
                      <a:lnTo>
                        <a:pt x="2074" y="1414"/>
                      </a:lnTo>
                      <a:close/>
                    </a:path>
                  </a:pathLst>
                </a:custGeom>
                <a:solidFill>
                  <a:schemeClr val="bg1">
                    <a:lumMod val="85000"/>
                  </a:schemeClr>
                </a:solidFill>
                <a:ln w="6350" cmpd="sng">
                  <a:solidFill>
                    <a:srgbClr val="FFFFFF"/>
                  </a:solidFill>
                  <a:prstDash val="solid"/>
                  <a:round/>
                  <a:headEnd/>
                  <a:tailEnd/>
                </a:ln>
                <a:effectLst>
                  <a:outerShdw dist="28398" dir="6993903" algn="ctr" rotWithShape="0">
                    <a:srgbClr val="B2B2B2">
                      <a:alpha val="5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a:ln>
                      <a:noFill/>
                    </a:ln>
                    <a:solidFill>
                      <a:sysClr val="windowText" lastClr="000000"/>
                    </a:solidFill>
                    <a:effectLst/>
                    <a:uLnTx/>
                    <a:uFillTx/>
                    <a:latin typeface="Calibri" panose="020F0502020204030204" pitchFamily="34" charset="0"/>
                    <a:ea typeface="Microsoft JhengHei Light"/>
                    <a:cs typeface="Calibri" panose="020F0502020204030204" pitchFamily="34" charset="0"/>
                  </a:endParaRPr>
                </a:p>
              </p:txBody>
            </p:sp>
            <p:sp>
              <p:nvSpPr>
                <p:cNvPr id="66" name="Freeform 20">
                  <a:extLst>
                    <a:ext uri="{FF2B5EF4-FFF2-40B4-BE49-F238E27FC236}">
                      <a16:creationId xmlns="" xmlns:a16="http://schemas.microsoft.com/office/drawing/2014/main" id="{5989FF3A-1998-4A09-BEC7-00D77F5DAF73}"/>
                    </a:ext>
                  </a:extLst>
                </p:cNvPr>
                <p:cNvSpPr>
                  <a:spLocks/>
                </p:cNvSpPr>
                <p:nvPr/>
              </p:nvSpPr>
              <p:spPr bwMode="auto">
                <a:xfrm>
                  <a:off x="11299701" y="1398833"/>
                  <a:ext cx="691958" cy="733166"/>
                </a:xfrm>
                <a:custGeom>
                  <a:avLst/>
                  <a:gdLst/>
                  <a:ahLst/>
                  <a:cxnLst>
                    <a:cxn ang="0">
                      <a:pos x="2012" y="1730"/>
                    </a:cxn>
                    <a:cxn ang="0">
                      <a:pos x="1818" y="1428"/>
                    </a:cxn>
                    <a:cxn ang="0">
                      <a:pos x="1722" y="1104"/>
                    </a:cxn>
                    <a:cxn ang="0">
                      <a:pos x="1434" y="1104"/>
                    </a:cxn>
                    <a:cxn ang="0">
                      <a:pos x="1422" y="936"/>
                    </a:cxn>
                    <a:cxn ang="0">
                      <a:pos x="1290" y="804"/>
                    </a:cxn>
                    <a:cxn ang="0">
                      <a:pos x="1242" y="588"/>
                    </a:cxn>
                    <a:cxn ang="0">
                      <a:pos x="1434" y="576"/>
                    </a:cxn>
                    <a:cxn ang="0">
                      <a:pos x="1554" y="432"/>
                    </a:cxn>
                    <a:cxn ang="0">
                      <a:pos x="1578" y="228"/>
                    </a:cxn>
                    <a:cxn ang="0">
                      <a:pos x="1434" y="72"/>
                    </a:cxn>
                    <a:cxn ang="0">
                      <a:pos x="1182" y="0"/>
                    </a:cxn>
                    <a:cxn ang="0">
                      <a:pos x="798" y="96"/>
                    </a:cxn>
                    <a:cxn ang="0">
                      <a:pos x="390" y="348"/>
                    </a:cxn>
                    <a:cxn ang="0">
                      <a:pos x="270" y="396"/>
                    </a:cxn>
                    <a:cxn ang="0">
                      <a:pos x="0" y="723"/>
                    </a:cxn>
                    <a:cxn ang="0">
                      <a:pos x="230" y="740"/>
                    </a:cxn>
                    <a:cxn ang="0">
                      <a:pos x="641" y="1032"/>
                    </a:cxn>
                    <a:cxn ang="0">
                      <a:pos x="678" y="1142"/>
                    </a:cxn>
                    <a:cxn ang="0">
                      <a:pos x="876" y="1245"/>
                    </a:cxn>
                    <a:cxn ang="0">
                      <a:pos x="1197" y="1352"/>
                    </a:cxn>
                    <a:cxn ang="0">
                      <a:pos x="1266" y="1433"/>
                    </a:cxn>
                    <a:cxn ang="0">
                      <a:pos x="1289" y="1617"/>
                    </a:cxn>
                    <a:cxn ang="0">
                      <a:pos x="1289" y="1811"/>
                    </a:cxn>
                    <a:cxn ang="0">
                      <a:pos x="1418" y="1911"/>
                    </a:cxn>
                    <a:cxn ang="0">
                      <a:pos x="1589" y="1992"/>
                    </a:cxn>
                    <a:cxn ang="0">
                      <a:pos x="1766" y="2133"/>
                    </a:cxn>
                    <a:cxn ang="0">
                      <a:pos x="2012" y="1730"/>
                    </a:cxn>
                  </a:cxnLst>
                  <a:rect l="0" t="0" r="r" b="b"/>
                  <a:pathLst>
                    <a:path w="2012" h="2133">
                      <a:moveTo>
                        <a:pt x="2012" y="1730"/>
                      </a:moveTo>
                      <a:lnTo>
                        <a:pt x="1818" y="1428"/>
                      </a:lnTo>
                      <a:lnTo>
                        <a:pt x="1722" y="1104"/>
                      </a:lnTo>
                      <a:lnTo>
                        <a:pt x="1434" y="1104"/>
                      </a:lnTo>
                      <a:lnTo>
                        <a:pt x="1422" y="936"/>
                      </a:lnTo>
                      <a:lnTo>
                        <a:pt x="1290" y="804"/>
                      </a:lnTo>
                      <a:lnTo>
                        <a:pt x="1242" y="588"/>
                      </a:lnTo>
                      <a:lnTo>
                        <a:pt x="1434" y="576"/>
                      </a:lnTo>
                      <a:lnTo>
                        <a:pt x="1554" y="432"/>
                      </a:lnTo>
                      <a:lnTo>
                        <a:pt x="1578" y="228"/>
                      </a:lnTo>
                      <a:lnTo>
                        <a:pt x="1434" y="72"/>
                      </a:lnTo>
                      <a:lnTo>
                        <a:pt x="1182" y="0"/>
                      </a:lnTo>
                      <a:lnTo>
                        <a:pt x="798" y="96"/>
                      </a:lnTo>
                      <a:lnTo>
                        <a:pt x="390" y="348"/>
                      </a:lnTo>
                      <a:lnTo>
                        <a:pt x="270" y="396"/>
                      </a:lnTo>
                      <a:lnTo>
                        <a:pt x="0" y="723"/>
                      </a:lnTo>
                      <a:lnTo>
                        <a:pt x="230" y="740"/>
                      </a:lnTo>
                      <a:lnTo>
                        <a:pt x="641" y="1032"/>
                      </a:lnTo>
                      <a:lnTo>
                        <a:pt x="678" y="1142"/>
                      </a:lnTo>
                      <a:lnTo>
                        <a:pt x="876" y="1245"/>
                      </a:lnTo>
                      <a:lnTo>
                        <a:pt x="1197" y="1352"/>
                      </a:lnTo>
                      <a:lnTo>
                        <a:pt x="1266" y="1433"/>
                      </a:lnTo>
                      <a:lnTo>
                        <a:pt x="1289" y="1617"/>
                      </a:lnTo>
                      <a:lnTo>
                        <a:pt x="1289" y="1811"/>
                      </a:lnTo>
                      <a:lnTo>
                        <a:pt x="1418" y="1911"/>
                      </a:lnTo>
                      <a:lnTo>
                        <a:pt x="1589" y="1992"/>
                      </a:lnTo>
                      <a:lnTo>
                        <a:pt x="1766" y="2133"/>
                      </a:lnTo>
                      <a:lnTo>
                        <a:pt x="2012" y="1730"/>
                      </a:lnTo>
                      <a:close/>
                    </a:path>
                  </a:pathLst>
                </a:custGeom>
                <a:solidFill>
                  <a:srgbClr val="4F6228"/>
                </a:solidFill>
                <a:ln w="6350" cmpd="sng">
                  <a:solidFill>
                    <a:srgbClr val="FFFFFF"/>
                  </a:solidFill>
                  <a:prstDash val="solid"/>
                  <a:round/>
                  <a:headEnd/>
                  <a:tailEnd/>
                </a:ln>
                <a:effectLst>
                  <a:outerShdw dist="28398" dir="6993903" algn="ctr" rotWithShape="0">
                    <a:srgbClr val="B2B2B2">
                      <a:alpha val="5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a:ln>
                      <a:noFill/>
                    </a:ln>
                    <a:solidFill>
                      <a:sysClr val="windowText" lastClr="000000"/>
                    </a:solidFill>
                    <a:effectLst/>
                    <a:uLnTx/>
                    <a:uFillTx/>
                    <a:latin typeface="Calibri" panose="020F0502020204030204" pitchFamily="34" charset="0"/>
                    <a:ea typeface="Microsoft JhengHei Light"/>
                    <a:cs typeface="Calibri" panose="020F0502020204030204" pitchFamily="34" charset="0"/>
                  </a:endParaRPr>
                </a:p>
              </p:txBody>
            </p:sp>
            <p:sp>
              <p:nvSpPr>
                <p:cNvPr id="67" name="Freeform 21">
                  <a:extLst>
                    <a:ext uri="{FF2B5EF4-FFF2-40B4-BE49-F238E27FC236}">
                      <a16:creationId xmlns="" xmlns:a16="http://schemas.microsoft.com/office/drawing/2014/main" id="{D2F8AAAE-FF34-407F-BDDA-622C85072DC0}"/>
                    </a:ext>
                  </a:extLst>
                </p:cNvPr>
                <p:cNvSpPr>
                  <a:spLocks/>
                </p:cNvSpPr>
                <p:nvPr/>
              </p:nvSpPr>
              <p:spPr bwMode="auto">
                <a:xfrm>
                  <a:off x="11706634" y="1132695"/>
                  <a:ext cx="1001021" cy="860225"/>
                </a:xfrm>
                <a:custGeom>
                  <a:avLst/>
                  <a:gdLst/>
                  <a:ahLst/>
                  <a:cxnLst>
                    <a:cxn ang="0">
                      <a:pos x="1070" y="0"/>
                    </a:cxn>
                    <a:cxn ang="0">
                      <a:pos x="894" y="72"/>
                    </a:cxn>
                    <a:cxn ang="0">
                      <a:pos x="542" y="328"/>
                    </a:cxn>
                    <a:cxn ang="0">
                      <a:pos x="438" y="576"/>
                    </a:cxn>
                    <a:cxn ang="0">
                      <a:pos x="0" y="776"/>
                    </a:cxn>
                    <a:cxn ang="0">
                      <a:pos x="252" y="848"/>
                    </a:cxn>
                    <a:cxn ang="0">
                      <a:pos x="393" y="1006"/>
                    </a:cxn>
                    <a:cxn ang="0">
                      <a:pos x="370" y="1208"/>
                    </a:cxn>
                    <a:cxn ang="0">
                      <a:pos x="249" y="1354"/>
                    </a:cxn>
                    <a:cxn ang="0">
                      <a:pos x="57" y="1364"/>
                    </a:cxn>
                    <a:cxn ang="0">
                      <a:pos x="105" y="1579"/>
                    </a:cxn>
                    <a:cxn ang="0">
                      <a:pos x="237" y="1712"/>
                    </a:cxn>
                    <a:cxn ang="0">
                      <a:pos x="249" y="1880"/>
                    </a:cxn>
                    <a:cxn ang="0">
                      <a:pos x="537" y="1880"/>
                    </a:cxn>
                    <a:cxn ang="0">
                      <a:pos x="634" y="2207"/>
                    </a:cxn>
                    <a:cxn ang="0">
                      <a:pos x="829" y="2504"/>
                    </a:cxn>
                    <a:cxn ang="0">
                      <a:pos x="1278" y="2329"/>
                    </a:cxn>
                    <a:cxn ang="0">
                      <a:pos x="1318" y="2054"/>
                    </a:cxn>
                    <a:cxn ang="0">
                      <a:pos x="2031" y="1624"/>
                    </a:cxn>
                    <a:cxn ang="0">
                      <a:pos x="2038" y="1528"/>
                    </a:cxn>
                    <a:cxn ang="0">
                      <a:pos x="2134" y="1552"/>
                    </a:cxn>
                    <a:cxn ang="0">
                      <a:pos x="2247" y="1519"/>
                    </a:cxn>
                    <a:cxn ang="0">
                      <a:pos x="2320" y="1351"/>
                    </a:cxn>
                    <a:cxn ang="0">
                      <a:pos x="2662" y="1208"/>
                    </a:cxn>
                    <a:cxn ang="0">
                      <a:pos x="2799" y="1223"/>
                    </a:cxn>
                    <a:cxn ang="0">
                      <a:pos x="2918" y="1176"/>
                    </a:cxn>
                    <a:cxn ang="0">
                      <a:pos x="2902" y="1072"/>
                    </a:cxn>
                    <a:cxn ang="0">
                      <a:pos x="2798" y="1040"/>
                    </a:cxn>
                    <a:cxn ang="0">
                      <a:pos x="2710" y="1000"/>
                    </a:cxn>
                    <a:cxn ang="0">
                      <a:pos x="2686" y="952"/>
                    </a:cxn>
                    <a:cxn ang="0">
                      <a:pos x="2638" y="864"/>
                    </a:cxn>
                    <a:cxn ang="0">
                      <a:pos x="2558" y="744"/>
                    </a:cxn>
                    <a:cxn ang="0">
                      <a:pos x="2390" y="728"/>
                    </a:cxn>
                    <a:cxn ang="0">
                      <a:pos x="2246" y="681"/>
                    </a:cxn>
                    <a:cxn ang="0">
                      <a:pos x="2174" y="696"/>
                    </a:cxn>
                    <a:cxn ang="0">
                      <a:pos x="2094" y="728"/>
                    </a:cxn>
                    <a:cxn ang="0">
                      <a:pos x="1998" y="768"/>
                    </a:cxn>
                    <a:cxn ang="0">
                      <a:pos x="2054" y="904"/>
                    </a:cxn>
                    <a:cxn ang="0">
                      <a:pos x="2118" y="968"/>
                    </a:cxn>
                    <a:cxn ang="0">
                      <a:pos x="2054" y="1048"/>
                    </a:cxn>
                    <a:cxn ang="0">
                      <a:pos x="1982" y="1056"/>
                    </a:cxn>
                    <a:cxn ang="0">
                      <a:pos x="1830" y="1032"/>
                    </a:cxn>
                    <a:cxn ang="0">
                      <a:pos x="1710" y="1000"/>
                    </a:cxn>
                    <a:cxn ang="0">
                      <a:pos x="1590" y="840"/>
                    </a:cxn>
                    <a:cxn ang="0">
                      <a:pos x="1486" y="744"/>
                    </a:cxn>
                    <a:cxn ang="0">
                      <a:pos x="1534" y="632"/>
                    </a:cxn>
                    <a:cxn ang="0">
                      <a:pos x="1670" y="600"/>
                    </a:cxn>
                    <a:cxn ang="0">
                      <a:pos x="1718" y="488"/>
                    </a:cxn>
                    <a:cxn ang="0">
                      <a:pos x="1558" y="328"/>
                    </a:cxn>
                    <a:cxn ang="0">
                      <a:pos x="1382" y="296"/>
                    </a:cxn>
                    <a:cxn ang="0">
                      <a:pos x="1286" y="96"/>
                    </a:cxn>
                    <a:cxn ang="0">
                      <a:pos x="1206" y="8"/>
                    </a:cxn>
                    <a:cxn ang="0">
                      <a:pos x="1070" y="0"/>
                    </a:cxn>
                  </a:cxnLst>
                  <a:rect l="0" t="0" r="r" b="b"/>
                  <a:pathLst>
                    <a:path w="2918" h="2504">
                      <a:moveTo>
                        <a:pt x="1070" y="0"/>
                      </a:moveTo>
                      <a:lnTo>
                        <a:pt x="894" y="72"/>
                      </a:lnTo>
                      <a:lnTo>
                        <a:pt x="542" y="328"/>
                      </a:lnTo>
                      <a:lnTo>
                        <a:pt x="438" y="576"/>
                      </a:lnTo>
                      <a:lnTo>
                        <a:pt x="0" y="776"/>
                      </a:lnTo>
                      <a:lnTo>
                        <a:pt x="252" y="848"/>
                      </a:lnTo>
                      <a:lnTo>
                        <a:pt x="393" y="1006"/>
                      </a:lnTo>
                      <a:lnTo>
                        <a:pt x="370" y="1208"/>
                      </a:lnTo>
                      <a:lnTo>
                        <a:pt x="249" y="1354"/>
                      </a:lnTo>
                      <a:lnTo>
                        <a:pt x="57" y="1364"/>
                      </a:lnTo>
                      <a:lnTo>
                        <a:pt x="105" y="1579"/>
                      </a:lnTo>
                      <a:lnTo>
                        <a:pt x="237" y="1712"/>
                      </a:lnTo>
                      <a:lnTo>
                        <a:pt x="249" y="1880"/>
                      </a:lnTo>
                      <a:lnTo>
                        <a:pt x="537" y="1880"/>
                      </a:lnTo>
                      <a:lnTo>
                        <a:pt x="634" y="2207"/>
                      </a:lnTo>
                      <a:lnTo>
                        <a:pt x="829" y="2504"/>
                      </a:lnTo>
                      <a:lnTo>
                        <a:pt x="1278" y="2329"/>
                      </a:lnTo>
                      <a:lnTo>
                        <a:pt x="1318" y="2054"/>
                      </a:lnTo>
                      <a:lnTo>
                        <a:pt x="2031" y="1624"/>
                      </a:lnTo>
                      <a:lnTo>
                        <a:pt x="2038" y="1528"/>
                      </a:lnTo>
                      <a:lnTo>
                        <a:pt x="2134" y="1552"/>
                      </a:lnTo>
                      <a:lnTo>
                        <a:pt x="2247" y="1519"/>
                      </a:lnTo>
                      <a:lnTo>
                        <a:pt x="2320" y="1351"/>
                      </a:lnTo>
                      <a:lnTo>
                        <a:pt x="2662" y="1208"/>
                      </a:lnTo>
                      <a:lnTo>
                        <a:pt x="2799" y="1223"/>
                      </a:lnTo>
                      <a:lnTo>
                        <a:pt x="2918" y="1176"/>
                      </a:lnTo>
                      <a:lnTo>
                        <a:pt x="2902" y="1072"/>
                      </a:lnTo>
                      <a:lnTo>
                        <a:pt x="2798" y="1040"/>
                      </a:lnTo>
                      <a:lnTo>
                        <a:pt x="2710" y="1000"/>
                      </a:lnTo>
                      <a:lnTo>
                        <a:pt x="2686" y="952"/>
                      </a:lnTo>
                      <a:lnTo>
                        <a:pt x="2638" y="864"/>
                      </a:lnTo>
                      <a:lnTo>
                        <a:pt x="2558" y="744"/>
                      </a:lnTo>
                      <a:lnTo>
                        <a:pt x="2390" y="728"/>
                      </a:lnTo>
                      <a:lnTo>
                        <a:pt x="2246" y="681"/>
                      </a:lnTo>
                      <a:lnTo>
                        <a:pt x="2174" y="696"/>
                      </a:lnTo>
                      <a:lnTo>
                        <a:pt x="2094" y="728"/>
                      </a:lnTo>
                      <a:lnTo>
                        <a:pt x="1998" y="768"/>
                      </a:lnTo>
                      <a:lnTo>
                        <a:pt x="2054" y="904"/>
                      </a:lnTo>
                      <a:lnTo>
                        <a:pt x="2118" y="968"/>
                      </a:lnTo>
                      <a:lnTo>
                        <a:pt x="2054" y="1048"/>
                      </a:lnTo>
                      <a:lnTo>
                        <a:pt x="1982" y="1056"/>
                      </a:lnTo>
                      <a:lnTo>
                        <a:pt x="1830" y="1032"/>
                      </a:lnTo>
                      <a:lnTo>
                        <a:pt x="1710" y="1000"/>
                      </a:lnTo>
                      <a:lnTo>
                        <a:pt x="1590" y="840"/>
                      </a:lnTo>
                      <a:lnTo>
                        <a:pt x="1486" y="744"/>
                      </a:lnTo>
                      <a:lnTo>
                        <a:pt x="1534" y="632"/>
                      </a:lnTo>
                      <a:lnTo>
                        <a:pt x="1670" y="600"/>
                      </a:lnTo>
                      <a:lnTo>
                        <a:pt x="1718" y="488"/>
                      </a:lnTo>
                      <a:lnTo>
                        <a:pt x="1558" y="328"/>
                      </a:lnTo>
                      <a:lnTo>
                        <a:pt x="1382" y="296"/>
                      </a:lnTo>
                      <a:lnTo>
                        <a:pt x="1286" y="96"/>
                      </a:lnTo>
                      <a:lnTo>
                        <a:pt x="1206" y="8"/>
                      </a:lnTo>
                      <a:lnTo>
                        <a:pt x="1070" y="0"/>
                      </a:lnTo>
                      <a:close/>
                    </a:path>
                  </a:pathLst>
                </a:custGeom>
                <a:solidFill>
                  <a:srgbClr val="4F6228"/>
                </a:solidFill>
                <a:ln w="6350" cmpd="sng">
                  <a:solidFill>
                    <a:srgbClr val="FFFFFF"/>
                  </a:solidFill>
                  <a:prstDash val="solid"/>
                  <a:round/>
                  <a:headEnd/>
                  <a:tailEnd/>
                </a:ln>
                <a:effectLst>
                  <a:outerShdw dist="28398" dir="6993903" algn="ctr" rotWithShape="0">
                    <a:srgbClr val="B2B2B2">
                      <a:alpha val="5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a:ln>
                      <a:noFill/>
                    </a:ln>
                    <a:solidFill>
                      <a:sysClr val="windowText" lastClr="000000"/>
                    </a:solidFill>
                    <a:effectLst/>
                    <a:uLnTx/>
                    <a:uFillTx/>
                    <a:latin typeface="Calibri" panose="020F0502020204030204" pitchFamily="34" charset="0"/>
                    <a:ea typeface="Microsoft JhengHei Light"/>
                    <a:cs typeface="Calibri" panose="020F0502020204030204" pitchFamily="34" charset="0"/>
                  </a:endParaRPr>
                </a:p>
              </p:txBody>
            </p:sp>
            <p:sp>
              <p:nvSpPr>
                <p:cNvPr id="68" name="Freeform 22">
                  <a:extLst>
                    <a:ext uri="{FF2B5EF4-FFF2-40B4-BE49-F238E27FC236}">
                      <a16:creationId xmlns="" xmlns:a16="http://schemas.microsoft.com/office/drawing/2014/main" id="{38561656-12A4-40C9-9CCA-D3D1DDD684CF}"/>
                    </a:ext>
                  </a:extLst>
                </p:cNvPr>
                <p:cNvSpPr>
                  <a:spLocks/>
                </p:cNvSpPr>
                <p:nvPr/>
              </p:nvSpPr>
              <p:spPr bwMode="auto">
                <a:xfrm>
                  <a:off x="12216588" y="1300963"/>
                  <a:ext cx="260987" cy="194023"/>
                </a:xfrm>
                <a:custGeom>
                  <a:avLst/>
                  <a:gdLst/>
                  <a:ahLst/>
                  <a:cxnLst>
                    <a:cxn ang="0">
                      <a:pos x="759" y="194"/>
                    </a:cxn>
                    <a:cxn ang="0">
                      <a:pos x="608" y="136"/>
                    </a:cxn>
                    <a:cxn ang="0">
                      <a:pos x="392" y="120"/>
                    </a:cxn>
                    <a:cxn ang="0">
                      <a:pos x="230" y="0"/>
                    </a:cxn>
                    <a:cxn ang="0">
                      <a:pos x="182" y="113"/>
                    </a:cxn>
                    <a:cxn ang="0">
                      <a:pos x="47" y="144"/>
                    </a:cxn>
                    <a:cxn ang="0">
                      <a:pos x="0" y="257"/>
                    </a:cxn>
                    <a:cxn ang="0">
                      <a:pos x="104" y="353"/>
                    </a:cxn>
                    <a:cxn ang="0">
                      <a:pos x="224" y="512"/>
                    </a:cxn>
                    <a:cxn ang="0">
                      <a:pos x="347" y="546"/>
                    </a:cxn>
                    <a:cxn ang="0">
                      <a:pos x="498" y="567"/>
                    </a:cxn>
                    <a:cxn ang="0">
                      <a:pos x="570" y="561"/>
                    </a:cxn>
                    <a:cxn ang="0">
                      <a:pos x="630" y="480"/>
                    </a:cxn>
                    <a:cxn ang="0">
                      <a:pos x="567" y="414"/>
                    </a:cxn>
                    <a:cxn ang="0">
                      <a:pos x="512" y="279"/>
                    </a:cxn>
                    <a:cxn ang="0">
                      <a:pos x="693" y="207"/>
                    </a:cxn>
                    <a:cxn ang="0">
                      <a:pos x="759" y="194"/>
                    </a:cxn>
                  </a:cxnLst>
                  <a:rect l="0" t="0" r="r" b="b"/>
                  <a:pathLst>
                    <a:path w="759" h="567">
                      <a:moveTo>
                        <a:pt x="759" y="194"/>
                      </a:moveTo>
                      <a:lnTo>
                        <a:pt x="608" y="136"/>
                      </a:lnTo>
                      <a:lnTo>
                        <a:pt x="392" y="120"/>
                      </a:lnTo>
                      <a:lnTo>
                        <a:pt x="230" y="0"/>
                      </a:lnTo>
                      <a:lnTo>
                        <a:pt x="182" y="113"/>
                      </a:lnTo>
                      <a:lnTo>
                        <a:pt x="47" y="144"/>
                      </a:lnTo>
                      <a:lnTo>
                        <a:pt x="0" y="257"/>
                      </a:lnTo>
                      <a:lnTo>
                        <a:pt x="104" y="353"/>
                      </a:lnTo>
                      <a:lnTo>
                        <a:pt x="224" y="512"/>
                      </a:lnTo>
                      <a:lnTo>
                        <a:pt x="347" y="546"/>
                      </a:lnTo>
                      <a:lnTo>
                        <a:pt x="498" y="567"/>
                      </a:lnTo>
                      <a:lnTo>
                        <a:pt x="570" y="561"/>
                      </a:lnTo>
                      <a:lnTo>
                        <a:pt x="630" y="480"/>
                      </a:lnTo>
                      <a:lnTo>
                        <a:pt x="567" y="414"/>
                      </a:lnTo>
                      <a:lnTo>
                        <a:pt x="512" y="279"/>
                      </a:lnTo>
                      <a:lnTo>
                        <a:pt x="693" y="207"/>
                      </a:lnTo>
                      <a:lnTo>
                        <a:pt x="759" y="194"/>
                      </a:lnTo>
                      <a:close/>
                    </a:path>
                  </a:pathLst>
                </a:custGeom>
                <a:solidFill>
                  <a:schemeClr val="bg1">
                    <a:lumMod val="85000"/>
                  </a:schemeClr>
                </a:solidFill>
                <a:ln w="6350" cmpd="sng">
                  <a:solidFill>
                    <a:srgbClr val="FFFFFF"/>
                  </a:solidFill>
                  <a:prstDash val="solid"/>
                  <a:round/>
                  <a:headEnd/>
                  <a:tailEnd/>
                </a:ln>
                <a:effectLst>
                  <a:outerShdw dist="28398" dir="6993903" algn="ctr" rotWithShape="0">
                    <a:srgbClr val="B2B2B2">
                      <a:alpha val="5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a:ln>
                      <a:noFill/>
                    </a:ln>
                    <a:solidFill>
                      <a:sysClr val="windowText" lastClr="000000"/>
                    </a:solidFill>
                    <a:effectLst/>
                    <a:uLnTx/>
                    <a:uFillTx/>
                    <a:latin typeface="Calibri" panose="020F0502020204030204" pitchFamily="34" charset="0"/>
                    <a:ea typeface="Microsoft JhengHei Light"/>
                    <a:cs typeface="Calibri" panose="020F0502020204030204" pitchFamily="34" charset="0"/>
                  </a:endParaRPr>
                </a:p>
              </p:txBody>
            </p:sp>
            <p:sp>
              <p:nvSpPr>
                <p:cNvPr id="69" name="Freeform 23">
                  <a:extLst>
                    <a:ext uri="{FF2B5EF4-FFF2-40B4-BE49-F238E27FC236}">
                      <a16:creationId xmlns="" xmlns:a16="http://schemas.microsoft.com/office/drawing/2014/main" id="{AF0C4DBC-B736-49C5-9A9A-C45510FD1FFE}"/>
                    </a:ext>
                  </a:extLst>
                </p:cNvPr>
                <p:cNvSpPr>
                  <a:spLocks/>
                </p:cNvSpPr>
                <p:nvPr/>
              </p:nvSpPr>
              <p:spPr bwMode="auto">
                <a:xfrm>
                  <a:off x="11960753" y="1261472"/>
                  <a:ext cx="273005" cy="353705"/>
                </a:xfrm>
                <a:custGeom>
                  <a:avLst/>
                  <a:gdLst/>
                  <a:ahLst/>
                  <a:cxnLst>
                    <a:cxn ang="0">
                      <a:pos x="642" y="1031"/>
                    </a:cxn>
                    <a:cxn ang="0">
                      <a:pos x="472" y="1016"/>
                    </a:cxn>
                    <a:cxn ang="0">
                      <a:pos x="336" y="904"/>
                    </a:cxn>
                    <a:cxn ang="0">
                      <a:pos x="296" y="824"/>
                    </a:cxn>
                    <a:cxn ang="0">
                      <a:pos x="256" y="752"/>
                    </a:cxn>
                    <a:cxn ang="0">
                      <a:pos x="176" y="784"/>
                    </a:cxn>
                    <a:cxn ang="0">
                      <a:pos x="120" y="800"/>
                    </a:cxn>
                    <a:cxn ang="0">
                      <a:pos x="120" y="680"/>
                    </a:cxn>
                    <a:cxn ang="0">
                      <a:pos x="176" y="560"/>
                    </a:cxn>
                    <a:cxn ang="0">
                      <a:pos x="160" y="448"/>
                    </a:cxn>
                    <a:cxn ang="0">
                      <a:pos x="72" y="432"/>
                    </a:cxn>
                    <a:cxn ang="0">
                      <a:pos x="0" y="376"/>
                    </a:cxn>
                    <a:cxn ang="0">
                      <a:pos x="24" y="272"/>
                    </a:cxn>
                    <a:cxn ang="0">
                      <a:pos x="104" y="192"/>
                    </a:cxn>
                    <a:cxn ang="0">
                      <a:pos x="176" y="144"/>
                    </a:cxn>
                    <a:cxn ang="0">
                      <a:pos x="256" y="64"/>
                    </a:cxn>
                    <a:cxn ang="0">
                      <a:pos x="368" y="0"/>
                    </a:cxn>
                    <a:cxn ang="0">
                      <a:pos x="472" y="24"/>
                    </a:cxn>
                    <a:cxn ang="0">
                      <a:pos x="512" y="128"/>
                    </a:cxn>
                    <a:cxn ang="0">
                      <a:pos x="576" y="248"/>
                    </a:cxn>
                    <a:cxn ang="0">
                      <a:pos x="560" y="360"/>
                    </a:cxn>
                    <a:cxn ang="0">
                      <a:pos x="624" y="376"/>
                    </a:cxn>
                    <a:cxn ang="0">
                      <a:pos x="624" y="504"/>
                    </a:cxn>
                    <a:cxn ang="0">
                      <a:pos x="640" y="600"/>
                    </a:cxn>
                    <a:cxn ang="0">
                      <a:pos x="728" y="696"/>
                    </a:cxn>
                    <a:cxn ang="0">
                      <a:pos x="792" y="728"/>
                    </a:cxn>
                    <a:cxn ang="0">
                      <a:pos x="632" y="768"/>
                    </a:cxn>
                    <a:cxn ang="0">
                      <a:pos x="552" y="848"/>
                    </a:cxn>
                    <a:cxn ang="0">
                      <a:pos x="560" y="920"/>
                    </a:cxn>
                    <a:cxn ang="0">
                      <a:pos x="664" y="952"/>
                    </a:cxn>
                    <a:cxn ang="0">
                      <a:pos x="642" y="1031"/>
                    </a:cxn>
                  </a:cxnLst>
                  <a:rect l="0" t="0" r="r" b="b"/>
                  <a:pathLst>
                    <a:path w="792" h="1031">
                      <a:moveTo>
                        <a:pt x="642" y="1031"/>
                      </a:moveTo>
                      <a:lnTo>
                        <a:pt x="472" y="1016"/>
                      </a:lnTo>
                      <a:lnTo>
                        <a:pt x="336" y="904"/>
                      </a:lnTo>
                      <a:lnTo>
                        <a:pt x="296" y="824"/>
                      </a:lnTo>
                      <a:lnTo>
                        <a:pt x="256" y="752"/>
                      </a:lnTo>
                      <a:lnTo>
                        <a:pt x="176" y="784"/>
                      </a:lnTo>
                      <a:lnTo>
                        <a:pt x="120" y="800"/>
                      </a:lnTo>
                      <a:lnTo>
                        <a:pt x="120" y="680"/>
                      </a:lnTo>
                      <a:lnTo>
                        <a:pt x="176" y="560"/>
                      </a:lnTo>
                      <a:lnTo>
                        <a:pt x="160" y="448"/>
                      </a:lnTo>
                      <a:lnTo>
                        <a:pt x="72" y="432"/>
                      </a:lnTo>
                      <a:lnTo>
                        <a:pt x="0" y="376"/>
                      </a:lnTo>
                      <a:lnTo>
                        <a:pt x="24" y="272"/>
                      </a:lnTo>
                      <a:lnTo>
                        <a:pt x="104" y="192"/>
                      </a:lnTo>
                      <a:lnTo>
                        <a:pt x="176" y="144"/>
                      </a:lnTo>
                      <a:lnTo>
                        <a:pt x="256" y="64"/>
                      </a:lnTo>
                      <a:lnTo>
                        <a:pt x="368" y="0"/>
                      </a:lnTo>
                      <a:lnTo>
                        <a:pt x="472" y="24"/>
                      </a:lnTo>
                      <a:lnTo>
                        <a:pt x="512" y="128"/>
                      </a:lnTo>
                      <a:lnTo>
                        <a:pt x="576" y="248"/>
                      </a:lnTo>
                      <a:lnTo>
                        <a:pt x="560" y="360"/>
                      </a:lnTo>
                      <a:lnTo>
                        <a:pt x="624" y="376"/>
                      </a:lnTo>
                      <a:lnTo>
                        <a:pt x="624" y="504"/>
                      </a:lnTo>
                      <a:lnTo>
                        <a:pt x="640" y="600"/>
                      </a:lnTo>
                      <a:lnTo>
                        <a:pt x="728" y="696"/>
                      </a:lnTo>
                      <a:lnTo>
                        <a:pt x="792" y="728"/>
                      </a:lnTo>
                      <a:lnTo>
                        <a:pt x="632" y="768"/>
                      </a:lnTo>
                      <a:lnTo>
                        <a:pt x="552" y="848"/>
                      </a:lnTo>
                      <a:lnTo>
                        <a:pt x="560" y="920"/>
                      </a:lnTo>
                      <a:lnTo>
                        <a:pt x="664" y="952"/>
                      </a:lnTo>
                      <a:lnTo>
                        <a:pt x="642" y="1031"/>
                      </a:lnTo>
                      <a:close/>
                    </a:path>
                  </a:pathLst>
                </a:custGeom>
                <a:solidFill>
                  <a:schemeClr val="bg1">
                    <a:lumMod val="85000"/>
                  </a:schemeClr>
                </a:solidFill>
                <a:ln w="6350" cmpd="sng">
                  <a:solidFill>
                    <a:srgbClr val="FFFFFF"/>
                  </a:solidFill>
                  <a:prstDash val="solid"/>
                  <a:round/>
                  <a:headEnd/>
                  <a:tailEnd/>
                </a:ln>
                <a:effectLst>
                  <a:outerShdw dist="28398" dir="6993903" algn="ctr" rotWithShape="0">
                    <a:srgbClr val="B2B2B2">
                      <a:alpha val="50000"/>
                    </a:srgbClr>
                  </a:outerShdw>
                </a:effec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zh-CN" altLang="en-US" sz="1200" b="1" i="0" u="none" strike="noStrike" kern="0" cap="none" spc="0" normalizeH="0" baseline="0" noProof="0">
                    <a:ln>
                      <a:noFill/>
                    </a:ln>
                    <a:solidFill>
                      <a:srgbClr val="000000"/>
                    </a:solidFill>
                    <a:effectLst/>
                    <a:uLnTx/>
                    <a:uFillTx/>
                    <a:latin typeface="Calibri" panose="020F0502020204030204" pitchFamily="34" charset="0"/>
                    <a:ea typeface="Microsoft JhengHei Light"/>
                    <a:cs typeface="Calibri" panose="020F0502020204030204" pitchFamily="34" charset="0"/>
                  </a:endParaRPr>
                </a:p>
              </p:txBody>
            </p:sp>
            <p:sp>
              <p:nvSpPr>
                <p:cNvPr id="70" name="Freeform 24">
                  <a:extLst>
                    <a:ext uri="{FF2B5EF4-FFF2-40B4-BE49-F238E27FC236}">
                      <a16:creationId xmlns="" xmlns:a16="http://schemas.microsoft.com/office/drawing/2014/main" id="{26DFEB52-4DEC-44F2-B38F-478780EE1FA8}"/>
                    </a:ext>
                  </a:extLst>
                </p:cNvPr>
                <p:cNvSpPr>
                  <a:spLocks/>
                </p:cNvSpPr>
                <p:nvPr/>
              </p:nvSpPr>
              <p:spPr bwMode="auto">
                <a:xfrm>
                  <a:off x="11143453" y="1773143"/>
                  <a:ext cx="197456" cy="212910"/>
                </a:xfrm>
                <a:custGeom>
                  <a:avLst/>
                  <a:gdLst/>
                  <a:ahLst/>
                  <a:cxnLst>
                    <a:cxn ang="0">
                      <a:pos x="0" y="577"/>
                    </a:cxn>
                    <a:cxn ang="0">
                      <a:pos x="103" y="526"/>
                    </a:cxn>
                    <a:cxn ang="0">
                      <a:pos x="150" y="622"/>
                    </a:cxn>
                    <a:cxn ang="0">
                      <a:pos x="220" y="481"/>
                    </a:cxn>
                    <a:cxn ang="0">
                      <a:pos x="400" y="301"/>
                    </a:cxn>
                    <a:cxn ang="0">
                      <a:pos x="523" y="318"/>
                    </a:cxn>
                    <a:cxn ang="0">
                      <a:pos x="559" y="378"/>
                    </a:cxn>
                    <a:cxn ang="0">
                      <a:pos x="577" y="300"/>
                    </a:cxn>
                    <a:cxn ang="0">
                      <a:pos x="538" y="207"/>
                    </a:cxn>
                    <a:cxn ang="0">
                      <a:pos x="445" y="97"/>
                    </a:cxn>
                    <a:cxn ang="0">
                      <a:pos x="333" y="61"/>
                    </a:cxn>
                    <a:cxn ang="0">
                      <a:pos x="237" y="34"/>
                    </a:cxn>
                    <a:cxn ang="0">
                      <a:pos x="169" y="0"/>
                    </a:cxn>
                    <a:cxn ang="0">
                      <a:pos x="121" y="112"/>
                    </a:cxn>
                    <a:cxn ang="0">
                      <a:pos x="157" y="190"/>
                    </a:cxn>
                    <a:cxn ang="0">
                      <a:pos x="91" y="226"/>
                    </a:cxn>
                    <a:cxn ang="0">
                      <a:pos x="73" y="328"/>
                    </a:cxn>
                    <a:cxn ang="0">
                      <a:pos x="61" y="520"/>
                    </a:cxn>
                    <a:cxn ang="0">
                      <a:pos x="0" y="577"/>
                    </a:cxn>
                  </a:cxnLst>
                  <a:rect l="0" t="0" r="r" b="b"/>
                  <a:pathLst>
                    <a:path w="577" h="622">
                      <a:moveTo>
                        <a:pt x="0" y="577"/>
                      </a:moveTo>
                      <a:lnTo>
                        <a:pt x="103" y="526"/>
                      </a:lnTo>
                      <a:lnTo>
                        <a:pt x="150" y="622"/>
                      </a:lnTo>
                      <a:lnTo>
                        <a:pt x="220" y="481"/>
                      </a:lnTo>
                      <a:lnTo>
                        <a:pt x="400" y="301"/>
                      </a:lnTo>
                      <a:lnTo>
                        <a:pt x="523" y="318"/>
                      </a:lnTo>
                      <a:lnTo>
                        <a:pt x="559" y="378"/>
                      </a:lnTo>
                      <a:lnTo>
                        <a:pt x="577" y="300"/>
                      </a:lnTo>
                      <a:lnTo>
                        <a:pt x="538" y="207"/>
                      </a:lnTo>
                      <a:lnTo>
                        <a:pt x="445" y="97"/>
                      </a:lnTo>
                      <a:lnTo>
                        <a:pt x="333" y="61"/>
                      </a:lnTo>
                      <a:lnTo>
                        <a:pt x="237" y="34"/>
                      </a:lnTo>
                      <a:lnTo>
                        <a:pt x="169" y="0"/>
                      </a:lnTo>
                      <a:lnTo>
                        <a:pt x="121" y="112"/>
                      </a:lnTo>
                      <a:lnTo>
                        <a:pt x="157" y="190"/>
                      </a:lnTo>
                      <a:lnTo>
                        <a:pt x="91" y="226"/>
                      </a:lnTo>
                      <a:lnTo>
                        <a:pt x="73" y="328"/>
                      </a:lnTo>
                      <a:lnTo>
                        <a:pt x="61" y="520"/>
                      </a:lnTo>
                      <a:lnTo>
                        <a:pt x="0" y="577"/>
                      </a:lnTo>
                      <a:close/>
                    </a:path>
                  </a:pathLst>
                </a:custGeom>
                <a:solidFill>
                  <a:schemeClr val="bg1">
                    <a:lumMod val="85000"/>
                  </a:schemeClr>
                </a:solidFill>
                <a:ln w="6350" cmpd="sng">
                  <a:solidFill>
                    <a:srgbClr val="FFFFFF"/>
                  </a:solidFill>
                  <a:prstDash val="solid"/>
                  <a:round/>
                  <a:headEnd/>
                  <a:tailEnd/>
                </a:ln>
                <a:effectLst>
                  <a:outerShdw dist="28398" dir="6993903" algn="ctr" rotWithShape="0">
                    <a:srgbClr val="B2B2B2">
                      <a:alpha val="5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a:ln>
                      <a:noFill/>
                    </a:ln>
                    <a:solidFill>
                      <a:sysClr val="windowText" lastClr="000000"/>
                    </a:solidFill>
                    <a:effectLst/>
                    <a:uLnTx/>
                    <a:uFillTx/>
                    <a:latin typeface="Calibri" panose="020F0502020204030204" pitchFamily="34" charset="0"/>
                    <a:ea typeface="Microsoft JhengHei Light"/>
                    <a:cs typeface="Calibri" panose="020F0502020204030204" pitchFamily="34" charset="0"/>
                  </a:endParaRPr>
                </a:p>
              </p:txBody>
            </p:sp>
            <p:sp>
              <p:nvSpPr>
                <p:cNvPr id="71" name="Freeform 25">
                  <a:extLst>
                    <a:ext uri="{FF2B5EF4-FFF2-40B4-BE49-F238E27FC236}">
                      <a16:creationId xmlns="" xmlns:a16="http://schemas.microsoft.com/office/drawing/2014/main" id="{AD85E710-FB85-425B-8751-F8D251C9DC13}"/>
                    </a:ext>
                  </a:extLst>
                </p:cNvPr>
                <p:cNvSpPr>
                  <a:spLocks/>
                </p:cNvSpPr>
                <p:nvPr/>
              </p:nvSpPr>
              <p:spPr bwMode="auto">
                <a:xfrm>
                  <a:off x="10606025" y="3687616"/>
                  <a:ext cx="142512" cy="108173"/>
                </a:xfrm>
                <a:custGeom>
                  <a:avLst/>
                  <a:gdLst/>
                  <a:ahLst/>
                  <a:cxnLst>
                    <a:cxn ang="0">
                      <a:pos x="372" y="278"/>
                    </a:cxn>
                    <a:cxn ang="0">
                      <a:pos x="417" y="181"/>
                    </a:cxn>
                    <a:cxn ang="0">
                      <a:pos x="360" y="98"/>
                    </a:cxn>
                    <a:cxn ang="0">
                      <a:pos x="236" y="0"/>
                    </a:cxn>
                    <a:cxn ang="0">
                      <a:pos x="186" y="14"/>
                    </a:cxn>
                    <a:cxn ang="0">
                      <a:pos x="138" y="32"/>
                    </a:cxn>
                    <a:cxn ang="0">
                      <a:pos x="6" y="38"/>
                    </a:cxn>
                    <a:cxn ang="0">
                      <a:pos x="0" y="116"/>
                    </a:cxn>
                    <a:cxn ang="0">
                      <a:pos x="9" y="181"/>
                    </a:cxn>
                    <a:cxn ang="0">
                      <a:pos x="48" y="230"/>
                    </a:cxn>
                    <a:cxn ang="0">
                      <a:pos x="120" y="236"/>
                    </a:cxn>
                    <a:cxn ang="0">
                      <a:pos x="145" y="272"/>
                    </a:cxn>
                    <a:cxn ang="0">
                      <a:pos x="186" y="314"/>
                    </a:cxn>
                    <a:cxn ang="0">
                      <a:pos x="276" y="260"/>
                    </a:cxn>
                    <a:cxn ang="0">
                      <a:pos x="372" y="278"/>
                    </a:cxn>
                  </a:cxnLst>
                  <a:rect l="0" t="0" r="r" b="b"/>
                  <a:pathLst>
                    <a:path w="417" h="314">
                      <a:moveTo>
                        <a:pt x="372" y="278"/>
                      </a:moveTo>
                      <a:lnTo>
                        <a:pt x="417" y="181"/>
                      </a:lnTo>
                      <a:lnTo>
                        <a:pt x="360" y="98"/>
                      </a:lnTo>
                      <a:lnTo>
                        <a:pt x="236" y="0"/>
                      </a:lnTo>
                      <a:lnTo>
                        <a:pt x="186" y="14"/>
                      </a:lnTo>
                      <a:lnTo>
                        <a:pt x="138" y="32"/>
                      </a:lnTo>
                      <a:lnTo>
                        <a:pt x="6" y="38"/>
                      </a:lnTo>
                      <a:lnTo>
                        <a:pt x="0" y="116"/>
                      </a:lnTo>
                      <a:lnTo>
                        <a:pt x="9" y="181"/>
                      </a:lnTo>
                      <a:lnTo>
                        <a:pt x="48" y="230"/>
                      </a:lnTo>
                      <a:lnTo>
                        <a:pt x="120" y="236"/>
                      </a:lnTo>
                      <a:lnTo>
                        <a:pt x="145" y="272"/>
                      </a:lnTo>
                      <a:lnTo>
                        <a:pt x="186" y="314"/>
                      </a:lnTo>
                      <a:lnTo>
                        <a:pt x="276" y="260"/>
                      </a:lnTo>
                      <a:lnTo>
                        <a:pt x="372" y="278"/>
                      </a:lnTo>
                      <a:close/>
                    </a:path>
                  </a:pathLst>
                </a:custGeom>
                <a:solidFill>
                  <a:schemeClr val="bg1">
                    <a:lumMod val="85000"/>
                  </a:schemeClr>
                </a:solidFill>
                <a:ln w="6350" cmpd="sng">
                  <a:solidFill>
                    <a:srgbClr val="FFFFFF"/>
                  </a:solidFill>
                  <a:prstDash val="solid"/>
                  <a:round/>
                  <a:headEnd/>
                  <a:tailEnd/>
                </a:ln>
                <a:effectLst>
                  <a:outerShdw dist="28398" dir="6993903" algn="ctr" rotWithShape="0">
                    <a:srgbClr val="B2B2B2">
                      <a:alpha val="5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a:ln>
                      <a:noFill/>
                    </a:ln>
                    <a:solidFill>
                      <a:sysClr val="windowText" lastClr="000000"/>
                    </a:solidFill>
                    <a:effectLst/>
                    <a:uLnTx/>
                    <a:uFillTx/>
                    <a:latin typeface="Calibri" panose="020F0502020204030204" pitchFamily="34" charset="0"/>
                    <a:ea typeface="Microsoft JhengHei Light"/>
                    <a:cs typeface="Calibri" panose="020F0502020204030204" pitchFamily="34" charset="0"/>
                  </a:endParaRPr>
                </a:p>
              </p:txBody>
            </p:sp>
            <p:grpSp>
              <p:nvGrpSpPr>
                <p:cNvPr id="72" name="组合 55">
                  <a:extLst>
                    <a:ext uri="{FF2B5EF4-FFF2-40B4-BE49-F238E27FC236}">
                      <a16:creationId xmlns="" xmlns:a16="http://schemas.microsoft.com/office/drawing/2014/main" id="{D16A4E6E-7867-40BD-A6E7-A3FE1CC08F16}"/>
                    </a:ext>
                  </a:extLst>
                </p:cNvPr>
                <p:cNvGrpSpPr/>
                <p:nvPr/>
              </p:nvGrpSpPr>
              <p:grpSpPr>
                <a:xfrm>
                  <a:off x="11186377" y="3660144"/>
                  <a:ext cx="1002738" cy="1758225"/>
                  <a:chOff x="2384425" y="3979863"/>
                  <a:chExt cx="927100" cy="1625600"/>
                </a:xfrm>
                <a:solidFill>
                  <a:srgbClr val="F2F2F2"/>
                </a:solidFill>
              </p:grpSpPr>
              <p:sp>
                <p:nvSpPr>
                  <p:cNvPr id="75" name="Freeform 8">
                    <a:extLst>
                      <a:ext uri="{FF2B5EF4-FFF2-40B4-BE49-F238E27FC236}">
                        <a16:creationId xmlns="" xmlns:a16="http://schemas.microsoft.com/office/drawing/2014/main" id="{D8D79BA5-3CE3-42F7-80CA-FCCA686CDBA4}"/>
                      </a:ext>
                    </a:extLst>
                  </p:cNvPr>
                  <p:cNvSpPr>
                    <a:spLocks/>
                  </p:cNvSpPr>
                  <p:nvPr/>
                </p:nvSpPr>
                <p:spPr bwMode="auto">
                  <a:xfrm>
                    <a:off x="2384425" y="3979863"/>
                    <a:ext cx="925512" cy="1625600"/>
                  </a:xfrm>
                  <a:custGeom>
                    <a:avLst/>
                    <a:gdLst/>
                    <a:ahLst/>
                    <a:cxnLst>
                      <a:cxn ang="0">
                        <a:pos x="2912" y="80"/>
                      </a:cxn>
                      <a:cxn ang="0">
                        <a:pos x="2736" y="0"/>
                      </a:cxn>
                      <a:cxn ang="0">
                        <a:pos x="2480" y="144"/>
                      </a:cxn>
                      <a:cxn ang="0">
                        <a:pos x="2528" y="304"/>
                      </a:cxn>
                      <a:cxn ang="0">
                        <a:pos x="2200" y="1304"/>
                      </a:cxn>
                      <a:cxn ang="0">
                        <a:pos x="2048" y="1320"/>
                      </a:cxn>
                      <a:cxn ang="0">
                        <a:pos x="1656" y="1040"/>
                      </a:cxn>
                      <a:cxn ang="0">
                        <a:pos x="1552" y="1056"/>
                      </a:cxn>
                      <a:cxn ang="0">
                        <a:pos x="1000" y="712"/>
                      </a:cxn>
                      <a:cxn ang="0">
                        <a:pos x="656" y="888"/>
                      </a:cxn>
                      <a:cxn ang="0">
                        <a:pos x="440" y="1264"/>
                      </a:cxn>
                      <a:cxn ang="0">
                        <a:pos x="384" y="1976"/>
                      </a:cxn>
                      <a:cxn ang="0">
                        <a:pos x="256" y="2128"/>
                      </a:cxn>
                      <a:cxn ang="0">
                        <a:pos x="272" y="2272"/>
                      </a:cxn>
                      <a:cxn ang="0">
                        <a:pos x="396" y="2581"/>
                      </a:cxn>
                      <a:cxn ang="0">
                        <a:pos x="575" y="2805"/>
                      </a:cxn>
                      <a:cxn ang="0">
                        <a:pos x="575" y="3105"/>
                      </a:cxn>
                      <a:cxn ang="0">
                        <a:pos x="338" y="3214"/>
                      </a:cxn>
                      <a:cxn ang="0">
                        <a:pos x="168" y="3342"/>
                      </a:cxn>
                      <a:cxn ang="0">
                        <a:pos x="0" y="3831"/>
                      </a:cxn>
                      <a:cxn ang="0">
                        <a:pos x="167" y="4387"/>
                      </a:cxn>
                      <a:cxn ang="0">
                        <a:pos x="159" y="4647"/>
                      </a:cxn>
                      <a:cxn ang="0">
                        <a:pos x="288" y="4711"/>
                      </a:cxn>
                      <a:cxn ang="0">
                        <a:pos x="312" y="4855"/>
                      </a:cxn>
                      <a:cxn ang="0">
                        <a:pos x="449" y="5025"/>
                      </a:cxn>
                      <a:cxn ang="0">
                        <a:pos x="605" y="5056"/>
                      </a:cxn>
                      <a:cxn ang="0">
                        <a:pos x="807" y="5119"/>
                      </a:cxn>
                      <a:cxn ang="0">
                        <a:pos x="848" y="4592"/>
                      </a:cxn>
                      <a:cxn ang="0">
                        <a:pos x="976" y="4464"/>
                      </a:cxn>
                      <a:cxn ang="0">
                        <a:pos x="1160" y="3664"/>
                      </a:cxn>
                      <a:cxn ang="0">
                        <a:pos x="1912" y="2672"/>
                      </a:cxn>
                      <a:cxn ang="0">
                        <a:pos x="1904" y="2496"/>
                      </a:cxn>
                      <a:cxn ang="0">
                        <a:pos x="2008" y="2464"/>
                      </a:cxn>
                      <a:cxn ang="0">
                        <a:pos x="2128" y="2408"/>
                      </a:cxn>
                      <a:cxn ang="0">
                        <a:pos x="2728" y="1472"/>
                      </a:cxn>
                      <a:cxn ang="0">
                        <a:pos x="2656" y="1136"/>
                      </a:cxn>
                      <a:cxn ang="0">
                        <a:pos x="2912" y="80"/>
                      </a:cxn>
                    </a:cxnLst>
                    <a:rect l="0" t="0" r="r" b="b"/>
                    <a:pathLst>
                      <a:path w="2912" h="5119">
                        <a:moveTo>
                          <a:pt x="2912" y="80"/>
                        </a:moveTo>
                        <a:lnTo>
                          <a:pt x="2736" y="0"/>
                        </a:lnTo>
                        <a:lnTo>
                          <a:pt x="2480" y="144"/>
                        </a:lnTo>
                        <a:lnTo>
                          <a:pt x="2528" y="304"/>
                        </a:lnTo>
                        <a:lnTo>
                          <a:pt x="2200" y="1304"/>
                        </a:lnTo>
                        <a:lnTo>
                          <a:pt x="2048" y="1320"/>
                        </a:lnTo>
                        <a:lnTo>
                          <a:pt x="1656" y="1040"/>
                        </a:lnTo>
                        <a:lnTo>
                          <a:pt x="1552" y="1056"/>
                        </a:lnTo>
                        <a:lnTo>
                          <a:pt x="1000" y="712"/>
                        </a:lnTo>
                        <a:lnTo>
                          <a:pt x="656" y="888"/>
                        </a:lnTo>
                        <a:lnTo>
                          <a:pt x="440" y="1264"/>
                        </a:lnTo>
                        <a:lnTo>
                          <a:pt x="384" y="1976"/>
                        </a:lnTo>
                        <a:lnTo>
                          <a:pt x="256" y="2128"/>
                        </a:lnTo>
                        <a:lnTo>
                          <a:pt x="272" y="2272"/>
                        </a:lnTo>
                        <a:lnTo>
                          <a:pt x="396" y="2581"/>
                        </a:lnTo>
                        <a:lnTo>
                          <a:pt x="575" y="2805"/>
                        </a:lnTo>
                        <a:lnTo>
                          <a:pt x="575" y="3105"/>
                        </a:lnTo>
                        <a:lnTo>
                          <a:pt x="338" y="3214"/>
                        </a:lnTo>
                        <a:lnTo>
                          <a:pt x="168" y="3342"/>
                        </a:lnTo>
                        <a:lnTo>
                          <a:pt x="0" y="3831"/>
                        </a:lnTo>
                        <a:lnTo>
                          <a:pt x="167" y="4387"/>
                        </a:lnTo>
                        <a:lnTo>
                          <a:pt x="159" y="4647"/>
                        </a:lnTo>
                        <a:lnTo>
                          <a:pt x="288" y="4711"/>
                        </a:lnTo>
                        <a:lnTo>
                          <a:pt x="312" y="4855"/>
                        </a:lnTo>
                        <a:lnTo>
                          <a:pt x="449" y="5025"/>
                        </a:lnTo>
                        <a:lnTo>
                          <a:pt x="605" y="5056"/>
                        </a:lnTo>
                        <a:lnTo>
                          <a:pt x="807" y="5119"/>
                        </a:lnTo>
                        <a:lnTo>
                          <a:pt x="848" y="4592"/>
                        </a:lnTo>
                        <a:lnTo>
                          <a:pt x="976" y="4464"/>
                        </a:lnTo>
                        <a:lnTo>
                          <a:pt x="1160" y="3664"/>
                        </a:lnTo>
                        <a:lnTo>
                          <a:pt x="1912" y="2672"/>
                        </a:lnTo>
                        <a:lnTo>
                          <a:pt x="1904" y="2496"/>
                        </a:lnTo>
                        <a:lnTo>
                          <a:pt x="2008" y="2464"/>
                        </a:lnTo>
                        <a:lnTo>
                          <a:pt x="2128" y="2408"/>
                        </a:lnTo>
                        <a:lnTo>
                          <a:pt x="2728" y="1472"/>
                        </a:lnTo>
                        <a:lnTo>
                          <a:pt x="2656" y="1136"/>
                        </a:lnTo>
                        <a:lnTo>
                          <a:pt x="2912" y="80"/>
                        </a:lnTo>
                        <a:close/>
                      </a:path>
                    </a:pathLst>
                  </a:custGeom>
                  <a:solidFill>
                    <a:schemeClr val="bg1">
                      <a:lumMod val="85000"/>
                    </a:schemeClr>
                  </a:solidFill>
                  <a:ln w="6350" cmpd="sng">
                    <a:solidFill>
                      <a:srgbClr val="FFFFFF"/>
                    </a:solidFill>
                    <a:prstDash val="solid"/>
                    <a:round/>
                    <a:headEnd/>
                    <a:tailEnd/>
                  </a:ln>
                  <a:effectLst>
                    <a:outerShdw dist="28398" dir="6993903" algn="ctr" rotWithShape="0">
                      <a:srgbClr val="B2B2B2">
                        <a:alpha val="5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a:ln>
                        <a:noFill/>
                      </a:ln>
                      <a:solidFill>
                        <a:sysClr val="windowText" lastClr="000000"/>
                      </a:solidFill>
                      <a:effectLst/>
                      <a:uLnTx/>
                      <a:uFillTx/>
                      <a:latin typeface="Calibri" panose="020F0502020204030204" pitchFamily="34" charset="0"/>
                      <a:ea typeface="Microsoft JhengHei Light"/>
                      <a:cs typeface="Calibri" panose="020F0502020204030204" pitchFamily="34" charset="0"/>
                    </a:endParaRPr>
                  </a:p>
                </p:txBody>
              </p:sp>
              <p:sp>
                <p:nvSpPr>
                  <p:cNvPr id="78" name="Freeform 31">
                    <a:extLst>
                      <a:ext uri="{FF2B5EF4-FFF2-40B4-BE49-F238E27FC236}">
                        <a16:creationId xmlns="" xmlns:a16="http://schemas.microsoft.com/office/drawing/2014/main" id="{B97DEB20-74CF-4246-9C7F-E1D1F535A7A0}"/>
                      </a:ext>
                    </a:extLst>
                  </p:cNvPr>
                  <p:cNvSpPr>
                    <a:spLocks/>
                  </p:cNvSpPr>
                  <p:nvPr/>
                </p:nvSpPr>
                <p:spPr bwMode="auto">
                  <a:xfrm>
                    <a:off x="3227388" y="5006976"/>
                    <a:ext cx="84137" cy="77788"/>
                  </a:xfrm>
                  <a:custGeom>
                    <a:avLst/>
                    <a:gdLst/>
                    <a:ahLst/>
                    <a:cxnLst>
                      <a:cxn ang="0">
                        <a:pos x="200" y="246"/>
                      </a:cxn>
                      <a:cxn ang="0">
                        <a:pos x="160" y="224"/>
                      </a:cxn>
                      <a:cxn ang="0">
                        <a:pos x="110" y="200"/>
                      </a:cxn>
                      <a:cxn ang="0">
                        <a:pos x="72" y="184"/>
                      </a:cxn>
                      <a:cxn ang="0">
                        <a:pos x="80" y="108"/>
                      </a:cxn>
                      <a:cxn ang="0">
                        <a:pos x="0" y="48"/>
                      </a:cxn>
                      <a:cxn ang="0">
                        <a:pos x="12" y="4"/>
                      </a:cxn>
                      <a:cxn ang="0">
                        <a:pos x="96" y="8"/>
                      </a:cxn>
                      <a:cxn ang="0">
                        <a:pos x="192" y="12"/>
                      </a:cxn>
                      <a:cxn ang="0">
                        <a:pos x="240" y="0"/>
                      </a:cxn>
                      <a:cxn ang="0">
                        <a:pos x="268" y="68"/>
                      </a:cxn>
                      <a:cxn ang="0">
                        <a:pos x="236" y="156"/>
                      </a:cxn>
                      <a:cxn ang="0">
                        <a:pos x="224" y="196"/>
                      </a:cxn>
                      <a:cxn ang="0">
                        <a:pos x="252" y="240"/>
                      </a:cxn>
                      <a:cxn ang="0">
                        <a:pos x="200" y="246"/>
                      </a:cxn>
                    </a:cxnLst>
                    <a:rect l="0" t="0" r="r" b="b"/>
                    <a:pathLst>
                      <a:path w="268" h="246">
                        <a:moveTo>
                          <a:pt x="200" y="246"/>
                        </a:moveTo>
                        <a:lnTo>
                          <a:pt x="160" y="224"/>
                        </a:lnTo>
                        <a:lnTo>
                          <a:pt x="110" y="200"/>
                        </a:lnTo>
                        <a:lnTo>
                          <a:pt x="72" y="184"/>
                        </a:lnTo>
                        <a:lnTo>
                          <a:pt x="80" y="108"/>
                        </a:lnTo>
                        <a:lnTo>
                          <a:pt x="0" y="48"/>
                        </a:lnTo>
                        <a:lnTo>
                          <a:pt x="12" y="4"/>
                        </a:lnTo>
                        <a:lnTo>
                          <a:pt x="96" y="8"/>
                        </a:lnTo>
                        <a:lnTo>
                          <a:pt x="192" y="12"/>
                        </a:lnTo>
                        <a:lnTo>
                          <a:pt x="240" y="0"/>
                        </a:lnTo>
                        <a:lnTo>
                          <a:pt x="268" y="68"/>
                        </a:lnTo>
                        <a:lnTo>
                          <a:pt x="236" y="156"/>
                        </a:lnTo>
                        <a:lnTo>
                          <a:pt x="224" y="196"/>
                        </a:lnTo>
                        <a:lnTo>
                          <a:pt x="252" y="240"/>
                        </a:lnTo>
                        <a:lnTo>
                          <a:pt x="200" y="246"/>
                        </a:lnTo>
                        <a:close/>
                      </a:path>
                    </a:pathLst>
                  </a:custGeom>
                  <a:grpFill/>
                  <a:ln w="6350" cmpd="sng">
                    <a:solidFill>
                      <a:srgbClr val="FFFFFF"/>
                    </a:solidFill>
                    <a:prstDash val="solid"/>
                    <a:round/>
                    <a:headEnd/>
                    <a:tailEnd/>
                  </a:ln>
                  <a:effectLst>
                    <a:outerShdw dist="28398" dir="6993903" algn="ctr" rotWithShape="0">
                      <a:srgbClr val="B2B2B2">
                        <a:alpha val="5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a:ln>
                        <a:noFill/>
                      </a:ln>
                      <a:solidFill>
                        <a:sysClr val="windowText" lastClr="000000"/>
                      </a:solidFill>
                      <a:effectLst/>
                      <a:uLnTx/>
                      <a:uFillTx/>
                      <a:latin typeface="Calibri" panose="020F0502020204030204" pitchFamily="34" charset="0"/>
                      <a:ea typeface="Microsoft JhengHei Light"/>
                      <a:cs typeface="Calibri" panose="020F0502020204030204" pitchFamily="34" charset="0"/>
                    </a:endParaRPr>
                  </a:p>
                </p:txBody>
              </p:sp>
            </p:grpSp>
            <p:grpSp>
              <p:nvGrpSpPr>
                <p:cNvPr id="81" name="组合 56">
                  <a:extLst>
                    <a:ext uri="{FF2B5EF4-FFF2-40B4-BE49-F238E27FC236}">
                      <a16:creationId xmlns="" xmlns:a16="http://schemas.microsoft.com/office/drawing/2014/main" id="{64EB27F2-C657-469B-92DE-B0E1930AE7BC}"/>
                    </a:ext>
                  </a:extLst>
                </p:cNvPr>
                <p:cNvGrpSpPr/>
                <p:nvPr/>
              </p:nvGrpSpPr>
              <p:grpSpPr>
                <a:xfrm>
                  <a:off x="10468664" y="4522087"/>
                  <a:ext cx="1850944" cy="1383915"/>
                  <a:chOff x="1720850" y="4776788"/>
                  <a:chExt cx="1711325" cy="1279525"/>
                </a:xfrm>
                <a:solidFill>
                  <a:srgbClr val="4F6228"/>
                </a:solidFill>
              </p:grpSpPr>
              <p:sp>
                <p:nvSpPr>
                  <p:cNvPr id="82" name="Freeform 7">
                    <a:extLst>
                      <a:ext uri="{FF2B5EF4-FFF2-40B4-BE49-F238E27FC236}">
                        <a16:creationId xmlns="" xmlns:a16="http://schemas.microsoft.com/office/drawing/2014/main" id="{056DEC9D-7ECE-410A-91A5-3231052B5B1D}"/>
                      </a:ext>
                    </a:extLst>
                  </p:cNvPr>
                  <p:cNvSpPr>
                    <a:spLocks/>
                  </p:cNvSpPr>
                  <p:nvPr/>
                </p:nvSpPr>
                <p:spPr bwMode="auto">
                  <a:xfrm>
                    <a:off x="1935163" y="4776788"/>
                    <a:ext cx="739775" cy="1279525"/>
                  </a:xfrm>
                  <a:custGeom>
                    <a:avLst/>
                    <a:gdLst/>
                    <a:ahLst/>
                    <a:cxnLst>
                      <a:cxn ang="0">
                        <a:pos x="1684" y="3873"/>
                      </a:cxn>
                      <a:cxn ang="0">
                        <a:pos x="1456" y="3504"/>
                      </a:cxn>
                      <a:cxn ang="0">
                        <a:pos x="1544" y="3184"/>
                      </a:cxn>
                      <a:cxn ang="0">
                        <a:pos x="1200" y="2648"/>
                      </a:cxn>
                      <a:cxn ang="0">
                        <a:pos x="960" y="2432"/>
                      </a:cxn>
                      <a:cxn ang="0">
                        <a:pos x="752" y="2288"/>
                      </a:cxn>
                      <a:cxn ang="0">
                        <a:pos x="624" y="2112"/>
                      </a:cxn>
                      <a:cxn ang="0">
                        <a:pos x="496" y="2024"/>
                      </a:cxn>
                      <a:cxn ang="0">
                        <a:pos x="392" y="1960"/>
                      </a:cxn>
                      <a:cxn ang="0">
                        <a:pos x="296" y="1824"/>
                      </a:cxn>
                      <a:cxn ang="0">
                        <a:pos x="192" y="1896"/>
                      </a:cxn>
                      <a:cxn ang="0">
                        <a:pos x="0" y="1824"/>
                      </a:cxn>
                      <a:cxn ang="0">
                        <a:pos x="136" y="1496"/>
                      </a:cxn>
                      <a:cxn ang="0">
                        <a:pos x="152" y="1264"/>
                      </a:cxn>
                      <a:cxn ang="0">
                        <a:pos x="80" y="1128"/>
                      </a:cxn>
                      <a:cxn ang="0">
                        <a:pos x="72" y="392"/>
                      </a:cxn>
                      <a:cxn ang="0">
                        <a:pos x="176" y="304"/>
                      </a:cxn>
                      <a:cxn ang="0">
                        <a:pos x="456" y="320"/>
                      </a:cxn>
                      <a:cxn ang="0">
                        <a:pos x="672" y="48"/>
                      </a:cxn>
                      <a:cxn ang="0">
                        <a:pos x="832" y="64"/>
                      </a:cxn>
                      <a:cxn ang="0">
                        <a:pos x="968" y="0"/>
                      </a:cxn>
                      <a:cxn ang="0">
                        <a:pos x="1072" y="120"/>
                      </a:cxn>
                      <a:cxn ang="0">
                        <a:pos x="1264" y="72"/>
                      </a:cxn>
                      <a:cxn ang="0">
                        <a:pos x="1440" y="160"/>
                      </a:cxn>
                      <a:cxn ang="0">
                        <a:pos x="1608" y="16"/>
                      </a:cxn>
                      <a:cxn ang="0">
                        <a:pos x="1816" y="72"/>
                      </a:cxn>
                      <a:cxn ang="0">
                        <a:pos x="1992" y="296"/>
                      </a:cxn>
                      <a:cxn ang="0">
                        <a:pos x="1992" y="592"/>
                      </a:cxn>
                      <a:cxn ang="0">
                        <a:pos x="1752" y="704"/>
                      </a:cxn>
                      <a:cxn ang="0">
                        <a:pos x="1584" y="832"/>
                      </a:cxn>
                      <a:cxn ang="0">
                        <a:pos x="1416" y="1320"/>
                      </a:cxn>
                      <a:cxn ang="0">
                        <a:pos x="1584" y="1880"/>
                      </a:cxn>
                      <a:cxn ang="0">
                        <a:pos x="1576" y="2136"/>
                      </a:cxn>
                      <a:cxn ang="0">
                        <a:pos x="1704" y="2200"/>
                      </a:cxn>
                      <a:cxn ang="0">
                        <a:pos x="1728" y="2344"/>
                      </a:cxn>
                      <a:cxn ang="0">
                        <a:pos x="1864" y="2512"/>
                      </a:cxn>
                      <a:cxn ang="0">
                        <a:pos x="2016" y="2544"/>
                      </a:cxn>
                      <a:cxn ang="0">
                        <a:pos x="2224" y="2608"/>
                      </a:cxn>
                      <a:cxn ang="0">
                        <a:pos x="2272" y="3136"/>
                      </a:cxn>
                      <a:cxn ang="0">
                        <a:pos x="2328" y="3336"/>
                      </a:cxn>
                      <a:cxn ang="0">
                        <a:pos x="2232" y="3576"/>
                      </a:cxn>
                      <a:cxn ang="0">
                        <a:pos x="2224" y="4032"/>
                      </a:cxn>
                      <a:cxn ang="0">
                        <a:pos x="1880" y="3840"/>
                      </a:cxn>
                      <a:cxn ang="0">
                        <a:pos x="1808" y="4008"/>
                      </a:cxn>
                      <a:cxn ang="0">
                        <a:pos x="1684" y="3873"/>
                      </a:cxn>
                    </a:cxnLst>
                    <a:rect l="0" t="0" r="r" b="b"/>
                    <a:pathLst>
                      <a:path w="2328" h="4032">
                        <a:moveTo>
                          <a:pt x="1684" y="3873"/>
                        </a:moveTo>
                        <a:lnTo>
                          <a:pt x="1456" y="3504"/>
                        </a:lnTo>
                        <a:lnTo>
                          <a:pt x="1544" y="3184"/>
                        </a:lnTo>
                        <a:lnTo>
                          <a:pt x="1200" y="2648"/>
                        </a:lnTo>
                        <a:lnTo>
                          <a:pt x="960" y="2432"/>
                        </a:lnTo>
                        <a:lnTo>
                          <a:pt x="752" y="2288"/>
                        </a:lnTo>
                        <a:lnTo>
                          <a:pt x="624" y="2112"/>
                        </a:lnTo>
                        <a:lnTo>
                          <a:pt x="496" y="2024"/>
                        </a:lnTo>
                        <a:lnTo>
                          <a:pt x="392" y="1960"/>
                        </a:lnTo>
                        <a:lnTo>
                          <a:pt x="296" y="1824"/>
                        </a:lnTo>
                        <a:lnTo>
                          <a:pt x="192" y="1896"/>
                        </a:lnTo>
                        <a:lnTo>
                          <a:pt x="0" y="1824"/>
                        </a:lnTo>
                        <a:lnTo>
                          <a:pt x="136" y="1496"/>
                        </a:lnTo>
                        <a:lnTo>
                          <a:pt x="152" y="1264"/>
                        </a:lnTo>
                        <a:lnTo>
                          <a:pt x="80" y="1128"/>
                        </a:lnTo>
                        <a:lnTo>
                          <a:pt x="72" y="392"/>
                        </a:lnTo>
                        <a:lnTo>
                          <a:pt x="176" y="304"/>
                        </a:lnTo>
                        <a:lnTo>
                          <a:pt x="456" y="320"/>
                        </a:lnTo>
                        <a:lnTo>
                          <a:pt x="672" y="48"/>
                        </a:lnTo>
                        <a:lnTo>
                          <a:pt x="832" y="64"/>
                        </a:lnTo>
                        <a:lnTo>
                          <a:pt x="968" y="0"/>
                        </a:lnTo>
                        <a:lnTo>
                          <a:pt x="1072" y="120"/>
                        </a:lnTo>
                        <a:lnTo>
                          <a:pt x="1264" y="72"/>
                        </a:lnTo>
                        <a:lnTo>
                          <a:pt x="1440" y="160"/>
                        </a:lnTo>
                        <a:lnTo>
                          <a:pt x="1608" y="16"/>
                        </a:lnTo>
                        <a:lnTo>
                          <a:pt x="1816" y="72"/>
                        </a:lnTo>
                        <a:lnTo>
                          <a:pt x="1992" y="296"/>
                        </a:lnTo>
                        <a:lnTo>
                          <a:pt x="1992" y="592"/>
                        </a:lnTo>
                        <a:lnTo>
                          <a:pt x="1752" y="704"/>
                        </a:lnTo>
                        <a:lnTo>
                          <a:pt x="1584" y="832"/>
                        </a:lnTo>
                        <a:lnTo>
                          <a:pt x="1416" y="1320"/>
                        </a:lnTo>
                        <a:lnTo>
                          <a:pt x="1584" y="1880"/>
                        </a:lnTo>
                        <a:lnTo>
                          <a:pt x="1576" y="2136"/>
                        </a:lnTo>
                        <a:lnTo>
                          <a:pt x="1704" y="2200"/>
                        </a:lnTo>
                        <a:lnTo>
                          <a:pt x="1728" y="2344"/>
                        </a:lnTo>
                        <a:lnTo>
                          <a:pt x="1864" y="2512"/>
                        </a:lnTo>
                        <a:lnTo>
                          <a:pt x="2016" y="2544"/>
                        </a:lnTo>
                        <a:lnTo>
                          <a:pt x="2224" y="2608"/>
                        </a:lnTo>
                        <a:lnTo>
                          <a:pt x="2272" y="3136"/>
                        </a:lnTo>
                        <a:lnTo>
                          <a:pt x="2328" y="3336"/>
                        </a:lnTo>
                        <a:lnTo>
                          <a:pt x="2232" y="3576"/>
                        </a:lnTo>
                        <a:lnTo>
                          <a:pt x="2224" y="4032"/>
                        </a:lnTo>
                        <a:lnTo>
                          <a:pt x="1880" y="3840"/>
                        </a:lnTo>
                        <a:lnTo>
                          <a:pt x="1808" y="4008"/>
                        </a:lnTo>
                        <a:lnTo>
                          <a:pt x="1684" y="3873"/>
                        </a:lnTo>
                        <a:close/>
                      </a:path>
                    </a:pathLst>
                  </a:custGeom>
                  <a:grpFill/>
                  <a:ln w="6350" cmpd="sng">
                    <a:solidFill>
                      <a:srgbClr val="FFFFFF"/>
                    </a:solidFill>
                    <a:prstDash val="solid"/>
                    <a:round/>
                    <a:headEnd/>
                    <a:tailEnd/>
                  </a:ln>
                  <a:effectLst>
                    <a:outerShdw dist="28398" dir="6993903" algn="ctr" rotWithShape="0">
                      <a:srgbClr val="B2B2B2">
                        <a:alpha val="5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a:ln>
                        <a:noFill/>
                      </a:ln>
                      <a:solidFill>
                        <a:sysClr val="windowText" lastClr="000000"/>
                      </a:solidFill>
                      <a:effectLst/>
                      <a:uLnTx/>
                      <a:uFillTx/>
                      <a:latin typeface="Calibri" panose="020F0502020204030204" pitchFamily="34" charset="0"/>
                      <a:ea typeface="Microsoft JhengHei Light"/>
                      <a:cs typeface="Calibri" panose="020F0502020204030204" pitchFamily="34" charset="0"/>
                    </a:endParaRPr>
                  </a:p>
                </p:txBody>
              </p:sp>
              <p:sp>
                <p:nvSpPr>
                  <p:cNvPr id="83" name="Freeform 30">
                    <a:extLst>
                      <a:ext uri="{FF2B5EF4-FFF2-40B4-BE49-F238E27FC236}">
                        <a16:creationId xmlns="" xmlns:a16="http://schemas.microsoft.com/office/drawing/2014/main" id="{373E6E8B-C8D4-47B7-A78C-BD01E35104CA}"/>
                      </a:ext>
                    </a:extLst>
                  </p:cNvPr>
                  <p:cNvSpPr>
                    <a:spLocks/>
                  </p:cNvSpPr>
                  <p:nvPr/>
                </p:nvSpPr>
                <p:spPr bwMode="auto">
                  <a:xfrm>
                    <a:off x="3294063" y="5792788"/>
                    <a:ext cx="138112" cy="134938"/>
                  </a:xfrm>
                  <a:custGeom>
                    <a:avLst/>
                    <a:gdLst/>
                    <a:ahLst/>
                    <a:cxnLst>
                      <a:cxn ang="0">
                        <a:pos x="396" y="392"/>
                      </a:cxn>
                      <a:cxn ang="0">
                        <a:pos x="364" y="424"/>
                      </a:cxn>
                      <a:cxn ang="0">
                        <a:pos x="308" y="388"/>
                      </a:cxn>
                      <a:cxn ang="0">
                        <a:pos x="296" y="344"/>
                      </a:cxn>
                      <a:cxn ang="0">
                        <a:pos x="232" y="296"/>
                      </a:cxn>
                      <a:cxn ang="0">
                        <a:pos x="148" y="284"/>
                      </a:cxn>
                      <a:cxn ang="0">
                        <a:pos x="80" y="219"/>
                      </a:cxn>
                      <a:cxn ang="0">
                        <a:pos x="44" y="184"/>
                      </a:cxn>
                      <a:cxn ang="0">
                        <a:pos x="44" y="124"/>
                      </a:cxn>
                      <a:cxn ang="0">
                        <a:pos x="40" y="80"/>
                      </a:cxn>
                      <a:cxn ang="0">
                        <a:pos x="0" y="8"/>
                      </a:cxn>
                      <a:cxn ang="0">
                        <a:pos x="64" y="12"/>
                      </a:cxn>
                      <a:cxn ang="0">
                        <a:pos x="180" y="16"/>
                      </a:cxn>
                      <a:cxn ang="0">
                        <a:pos x="268" y="8"/>
                      </a:cxn>
                      <a:cxn ang="0">
                        <a:pos x="316" y="0"/>
                      </a:cxn>
                      <a:cxn ang="0">
                        <a:pos x="308" y="72"/>
                      </a:cxn>
                      <a:cxn ang="0">
                        <a:pos x="328" y="132"/>
                      </a:cxn>
                      <a:cxn ang="0">
                        <a:pos x="264" y="152"/>
                      </a:cxn>
                      <a:cxn ang="0">
                        <a:pos x="288" y="224"/>
                      </a:cxn>
                      <a:cxn ang="0">
                        <a:pos x="432" y="316"/>
                      </a:cxn>
                      <a:cxn ang="0">
                        <a:pos x="436" y="360"/>
                      </a:cxn>
                      <a:cxn ang="0">
                        <a:pos x="396" y="392"/>
                      </a:cxn>
                    </a:cxnLst>
                    <a:rect l="0" t="0" r="r" b="b"/>
                    <a:pathLst>
                      <a:path w="436" h="424">
                        <a:moveTo>
                          <a:pt x="396" y="392"/>
                        </a:moveTo>
                        <a:lnTo>
                          <a:pt x="364" y="424"/>
                        </a:lnTo>
                        <a:lnTo>
                          <a:pt x="308" y="388"/>
                        </a:lnTo>
                        <a:lnTo>
                          <a:pt x="296" y="344"/>
                        </a:lnTo>
                        <a:lnTo>
                          <a:pt x="232" y="296"/>
                        </a:lnTo>
                        <a:lnTo>
                          <a:pt x="148" y="284"/>
                        </a:lnTo>
                        <a:lnTo>
                          <a:pt x="80" y="219"/>
                        </a:lnTo>
                        <a:lnTo>
                          <a:pt x="44" y="184"/>
                        </a:lnTo>
                        <a:lnTo>
                          <a:pt x="44" y="124"/>
                        </a:lnTo>
                        <a:lnTo>
                          <a:pt x="40" y="80"/>
                        </a:lnTo>
                        <a:lnTo>
                          <a:pt x="0" y="8"/>
                        </a:lnTo>
                        <a:lnTo>
                          <a:pt x="64" y="12"/>
                        </a:lnTo>
                        <a:lnTo>
                          <a:pt x="180" y="16"/>
                        </a:lnTo>
                        <a:lnTo>
                          <a:pt x="268" y="8"/>
                        </a:lnTo>
                        <a:lnTo>
                          <a:pt x="316" y="0"/>
                        </a:lnTo>
                        <a:lnTo>
                          <a:pt x="308" y="72"/>
                        </a:lnTo>
                        <a:lnTo>
                          <a:pt x="328" y="132"/>
                        </a:lnTo>
                        <a:lnTo>
                          <a:pt x="264" y="152"/>
                        </a:lnTo>
                        <a:lnTo>
                          <a:pt x="288" y="224"/>
                        </a:lnTo>
                        <a:lnTo>
                          <a:pt x="432" y="316"/>
                        </a:lnTo>
                        <a:lnTo>
                          <a:pt x="436" y="360"/>
                        </a:lnTo>
                        <a:lnTo>
                          <a:pt x="396" y="392"/>
                        </a:lnTo>
                        <a:close/>
                      </a:path>
                    </a:pathLst>
                  </a:custGeom>
                  <a:grpFill/>
                  <a:ln w="6350" cmpd="sng">
                    <a:solidFill>
                      <a:srgbClr val="FFFFFF"/>
                    </a:solidFill>
                    <a:prstDash val="solid"/>
                    <a:round/>
                    <a:headEnd/>
                    <a:tailEnd/>
                  </a:ln>
                  <a:effectLst>
                    <a:outerShdw dist="28398" dir="6993903" algn="ctr" rotWithShape="0">
                      <a:srgbClr val="B2B2B2">
                        <a:alpha val="5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a:ln>
                        <a:noFill/>
                      </a:ln>
                      <a:solidFill>
                        <a:sysClr val="windowText" lastClr="000000"/>
                      </a:solidFill>
                      <a:effectLst/>
                      <a:uLnTx/>
                      <a:uFillTx/>
                      <a:latin typeface="Calibri" panose="020F0502020204030204" pitchFamily="34" charset="0"/>
                      <a:ea typeface="Microsoft JhengHei Light"/>
                      <a:cs typeface="Calibri" panose="020F0502020204030204" pitchFamily="34" charset="0"/>
                    </a:endParaRPr>
                  </a:p>
                </p:txBody>
              </p:sp>
              <p:sp>
                <p:nvSpPr>
                  <p:cNvPr id="84" name="Freeform 32">
                    <a:extLst>
                      <a:ext uri="{FF2B5EF4-FFF2-40B4-BE49-F238E27FC236}">
                        <a16:creationId xmlns="" xmlns:a16="http://schemas.microsoft.com/office/drawing/2014/main" id="{8893DAC8-C5DF-40B1-9AA4-0981005C2E83}"/>
                      </a:ext>
                    </a:extLst>
                  </p:cNvPr>
                  <p:cNvSpPr>
                    <a:spLocks/>
                  </p:cNvSpPr>
                  <p:nvPr/>
                </p:nvSpPr>
                <p:spPr bwMode="auto">
                  <a:xfrm>
                    <a:off x="1720850" y="5495926"/>
                    <a:ext cx="52387" cy="68263"/>
                  </a:xfrm>
                  <a:custGeom>
                    <a:avLst/>
                    <a:gdLst/>
                    <a:ahLst/>
                    <a:cxnLst>
                      <a:cxn ang="0">
                        <a:pos x="0" y="203"/>
                      </a:cxn>
                      <a:cxn ang="0">
                        <a:pos x="15" y="152"/>
                      </a:cxn>
                      <a:cxn ang="0">
                        <a:pos x="19" y="116"/>
                      </a:cxn>
                      <a:cxn ang="0">
                        <a:pos x="11" y="80"/>
                      </a:cxn>
                      <a:cxn ang="0">
                        <a:pos x="47" y="28"/>
                      </a:cxn>
                      <a:cxn ang="0">
                        <a:pos x="103" y="16"/>
                      </a:cxn>
                      <a:cxn ang="0">
                        <a:pos x="127" y="0"/>
                      </a:cxn>
                      <a:cxn ang="0">
                        <a:pos x="163" y="44"/>
                      </a:cxn>
                      <a:cxn ang="0">
                        <a:pos x="167" y="92"/>
                      </a:cxn>
                      <a:cxn ang="0">
                        <a:pos x="107" y="132"/>
                      </a:cxn>
                      <a:cxn ang="0">
                        <a:pos x="79" y="168"/>
                      </a:cxn>
                      <a:cxn ang="0">
                        <a:pos x="47" y="216"/>
                      </a:cxn>
                      <a:cxn ang="0">
                        <a:pos x="0" y="203"/>
                      </a:cxn>
                    </a:cxnLst>
                    <a:rect l="0" t="0" r="r" b="b"/>
                    <a:pathLst>
                      <a:path w="167" h="216">
                        <a:moveTo>
                          <a:pt x="0" y="203"/>
                        </a:moveTo>
                        <a:lnTo>
                          <a:pt x="15" y="152"/>
                        </a:lnTo>
                        <a:lnTo>
                          <a:pt x="19" y="116"/>
                        </a:lnTo>
                        <a:lnTo>
                          <a:pt x="11" y="80"/>
                        </a:lnTo>
                        <a:lnTo>
                          <a:pt x="47" y="28"/>
                        </a:lnTo>
                        <a:lnTo>
                          <a:pt x="103" y="16"/>
                        </a:lnTo>
                        <a:lnTo>
                          <a:pt x="127" y="0"/>
                        </a:lnTo>
                        <a:lnTo>
                          <a:pt x="163" y="44"/>
                        </a:lnTo>
                        <a:lnTo>
                          <a:pt x="167" y="92"/>
                        </a:lnTo>
                        <a:lnTo>
                          <a:pt x="107" y="132"/>
                        </a:lnTo>
                        <a:lnTo>
                          <a:pt x="79" y="168"/>
                        </a:lnTo>
                        <a:lnTo>
                          <a:pt x="47" y="216"/>
                        </a:lnTo>
                        <a:lnTo>
                          <a:pt x="0" y="203"/>
                        </a:lnTo>
                        <a:close/>
                      </a:path>
                    </a:pathLst>
                  </a:custGeom>
                  <a:grpFill/>
                  <a:ln w="6350" cmpd="sng">
                    <a:solidFill>
                      <a:srgbClr val="FFFFFF"/>
                    </a:solidFill>
                    <a:prstDash val="solid"/>
                    <a:round/>
                    <a:headEnd/>
                    <a:tailEnd/>
                  </a:ln>
                  <a:effectLst>
                    <a:outerShdw dist="28398" dir="6993903" algn="ctr" rotWithShape="0">
                      <a:srgbClr val="B2B2B2">
                        <a:alpha val="5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a:ln>
                        <a:noFill/>
                      </a:ln>
                      <a:solidFill>
                        <a:sysClr val="windowText" lastClr="000000"/>
                      </a:solidFill>
                      <a:effectLst/>
                      <a:uLnTx/>
                      <a:uFillTx/>
                      <a:latin typeface="Calibri" panose="020F0502020204030204" pitchFamily="34" charset="0"/>
                      <a:ea typeface="Microsoft JhengHei Light"/>
                      <a:cs typeface="Calibri" panose="020F0502020204030204" pitchFamily="34" charset="0"/>
                    </a:endParaRPr>
                  </a:p>
                </p:txBody>
              </p:sp>
            </p:grpSp>
          </p:grpSp>
        </p:grpSp>
      </p:grpSp>
      <p:sp>
        <p:nvSpPr>
          <p:cNvPr id="2" name="標題 1"/>
          <p:cNvSpPr>
            <a:spLocks noGrp="1"/>
          </p:cNvSpPr>
          <p:nvPr>
            <p:ph type="title"/>
          </p:nvPr>
        </p:nvSpPr>
        <p:spPr>
          <a:xfrm>
            <a:off x="1932296" y="234113"/>
            <a:ext cx="8229600" cy="812114"/>
          </a:xfrm>
        </p:spPr>
        <p:txBody>
          <a:bodyPr>
            <a:noAutofit/>
          </a:bodyPr>
          <a:lstStyle/>
          <a:p>
            <a:r>
              <a:rPr lang="en-US" altLang="zh-TW" sz="3000" dirty="0">
                <a:latin typeface="Calibri" panose="020F0502020204030204" pitchFamily="34" charset="0"/>
                <a:ea typeface="Calibri" panose="020F0502020204030204" pitchFamily="34" charset="0"/>
                <a:cs typeface="Calibri" panose="020F0502020204030204" pitchFamily="34" charset="0"/>
              </a:rPr>
              <a:t>Tea Garden &amp; Factories</a:t>
            </a:r>
            <a:endParaRPr lang="zh-TW" altLang="en-US" sz="3000" dirty="0">
              <a:latin typeface="Calibri" panose="020F0502020204030204" pitchFamily="34" charset="0"/>
              <a:cs typeface="Calibri" panose="020F0502020204030204" pitchFamily="34" charset="0"/>
            </a:endParaRPr>
          </a:p>
        </p:txBody>
      </p:sp>
      <p:sp>
        <p:nvSpPr>
          <p:cNvPr id="5" name="object 3"/>
          <p:cNvSpPr/>
          <p:nvPr/>
        </p:nvSpPr>
        <p:spPr>
          <a:xfrm>
            <a:off x="7315984" y="2396482"/>
            <a:ext cx="2781300" cy="895350"/>
          </a:xfrm>
          <a:prstGeom prst="rect">
            <a:avLst/>
          </a:prstGeom>
          <a:blipFill>
            <a:blip r:embed="rId3" cstate="print"/>
            <a:stretch>
              <a:fillRect/>
            </a:stretch>
          </a:blip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endParaRPr>
          </a:p>
        </p:txBody>
      </p:sp>
      <p:sp>
        <p:nvSpPr>
          <p:cNvPr id="6" name="object 4"/>
          <p:cNvSpPr/>
          <p:nvPr/>
        </p:nvSpPr>
        <p:spPr>
          <a:xfrm>
            <a:off x="7267548" y="5128149"/>
            <a:ext cx="2876550" cy="923925"/>
          </a:xfrm>
          <a:prstGeom prst="rect">
            <a:avLst/>
          </a:prstGeom>
          <a:blipFill>
            <a:blip r:embed="rId4" cstate="print"/>
            <a:stretch>
              <a:fillRect/>
            </a:stretch>
          </a:blip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endParaRPr>
          </a:p>
        </p:txBody>
      </p:sp>
      <p:sp>
        <p:nvSpPr>
          <p:cNvPr id="7" name="object 5"/>
          <p:cNvSpPr/>
          <p:nvPr/>
        </p:nvSpPr>
        <p:spPr>
          <a:xfrm>
            <a:off x="1359284" y="2018609"/>
            <a:ext cx="2881376" cy="876300"/>
          </a:xfrm>
          <a:prstGeom prst="rect">
            <a:avLst/>
          </a:prstGeom>
          <a:blipFill>
            <a:blip r:embed="rId5" cstate="print"/>
            <a:stretch>
              <a:fillRect/>
            </a:stretch>
          </a:blip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endParaRPr>
          </a:p>
        </p:txBody>
      </p:sp>
      <p:sp>
        <p:nvSpPr>
          <p:cNvPr id="25" name="文字方塊 24"/>
          <p:cNvSpPr txBox="1"/>
          <p:nvPr/>
        </p:nvSpPr>
        <p:spPr>
          <a:xfrm>
            <a:off x="1313319" y="1050851"/>
            <a:ext cx="2236302" cy="634929"/>
          </a:xfrm>
          <a:prstGeom prst="rect">
            <a:avLst/>
          </a:prstGeom>
          <a:noFill/>
        </p:spPr>
        <p:txBody>
          <a:bodyPr wrap="square" lIns="80147" tIns="40074" rIns="80147" bIns="40074"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TW" altLang="en-US" sz="1800" b="1" i="0" u="none" strike="noStrike" kern="1200" cap="none" spc="0" normalizeH="0" baseline="0" noProof="0" dirty="0">
                <a:ln>
                  <a:noFill/>
                </a:ln>
                <a:solidFill>
                  <a:srgbClr val="4F6228"/>
                </a:solidFill>
                <a:effectLst/>
                <a:uLnTx/>
                <a:uFillTx/>
                <a:latin typeface="Calibri" panose="020F0502020204030204" pitchFamily="34" charset="0"/>
                <a:ea typeface="微軟正黑體" panose="020B0604030504040204" charset="-120"/>
                <a:cs typeface="Calibri" panose="020F0502020204030204" pitchFamily="34" charset="0"/>
              </a:rPr>
              <a:t>三義茶廠</a:t>
            </a:r>
            <a:endParaRPr kumimoji="0" lang="en-US" altLang="zh-TW" sz="1800" b="1" i="0" u="none" strike="noStrike" kern="1200" cap="none" spc="0" normalizeH="0" baseline="0" noProof="0" dirty="0">
              <a:ln>
                <a:noFill/>
              </a:ln>
              <a:solidFill>
                <a:srgbClr val="4F6228"/>
              </a:solidFill>
              <a:effectLst/>
              <a:uLnTx/>
              <a:uFillTx/>
              <a:latin typeface="Calibri" panose="020F0502020204030204" pitchFamily="34" charset="0"/>
              <a:ea typeface="微軟正黑體" panose="020B0604030504040204" charset="-12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TW" sz="1800" b="1" i="0" u="none" strike="noStrike" kern="1200" cap="none" spc="0" normalizeH="0" baseline="0" noProof="0" dirty="0">
                <a:ln>
                  <a:noFill/>
                </a:ln>
                <a:solidFill>
                  <a:srgbClr val="4F6228"/>
                </a:solidFill>
                <a:effectLst/>
                <a:uLnTx/>
                <a:uFillTx/>
                <a:latin typeface="Calibri" panose="020F0502020204030204" pitchFamily="34" charset="0"/>
                <a:ea typeface="Calibri" panose="020F0502020204030204" pitchFamily="34" charset="0"/>
                <a:cs typeface="Calibri" panose="020F0502020204030204" pitchFamily="34" charset="0"/>
              </a:rPr>
              <a:t>SANYI TEA FACTORY</a:t>
            </a:r>
            <a:endParaRPr kumimoji="0" lang="zh-TW" altLang="en-US" sz="1800" b="1" i="0" u="none" strike="noStrike" kern="1200" cap="none" spc="0" normalizeH="0" baseline="0" noProof="0" dirty="0">
              <a:ln>
                <a:noFill/>
              </a:ln>
              <a:solidFill>
                <a:srgbClr val="4F6228"/>
              </a:solidFill>
              <a:effectLst/>
              <a:uLnTx/>
              <a:uFillTx/>
              <a:latin typeface="Calibri" panose="020F0502020204030204" pitchFamily="34" charset="0"/>
              <a:ea typeface="微軟正黑體" panose="020B0604030504040204" charset="-120"/>
              <a:cs typeface="Calibri" panose="020F0502020204030204" pitchFamily="34" charset="0"/>
            </a:endParaRPr>
          </a:p>
        </p:txBody>
      </p:sp>
      <p:sp>
        <p:nvSpPr>
          <p:cNvPr id="26" name="文字方塊 25"/>
          <p:cNvSpPr txBox="1"/>
          <p:nvPr/>
        </p:nvSpPr>
        <p:spPr>
          <a:xfrm>
            <a:off x="7257123" y="4073341"/>
            <a:ext cx="3384667" cy="634929"/>
          </a:xfrm>
          <a:prstGeom prst="rect">
            <a:avLst/>
          </a:prstGeom>
          <a:noFill/>
        </p:spPr>
        <p:txBody>
          <a:bodyPr wrap="square" lIns="80147" tIns="40074" rIns="80147" bIns="40074"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TW" altLang="en-US" sz="1800" b="1" i="0" u="none" strike="noStrike" kern="1200" cap="none" spc="0" normalizeH="0" baseline="0" noProof="0" dirty="0">
                <a:ln>
                  <a:noFill/>
                </a:ln>
                <a:solidFill>
                  <a:srgbClr val="4F6228"/>
                </a:solidFill>
                <a:effectLst/>
                <a:uLnTx/>
                <a:uFillTx/>
                <a:latin typeface="Calibri" panose="020F0502020204030204" pitchFamily="34" charset="0"/>
                <a:ea typeface="微軟正黑體" panose="020B0604030504040204" charset="-120"/>
                <a:cs typeface="Calibri" panose="020F0502020204030204" pitchFamily="34" charset="0"/>
              </a:rPr>
              <a:t>魚池茶廠</a:t>
            </a:r>
            <a:endParaRPr kumimoji="0" lang="en-US" altLang="zh-TW" sz="1800" b="1" i="0" u="none" strike="noStrike" kern="1200" cap="none" spc="0" normalizeH="0" baseline="0" noProof="0" dirty="0">
              <a:ln>
                <a:noFill/>
              </a:ln>
              <a:solidFill>
                <a:srgbClr val="4F6228"/>
              </a:solidFill>
              <a:effectLst/>
              <a:uLnTx/>
              <a:uFillTx/>
              <a:latin typeface="Calibri" panose="020F0502020204030204" pitchFamily="34" charset="0"/>
              <a:ea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TW" sz="1800" b="1" i="0" u="none" strike="noStrike" kern="1200" cap="none" spc="0" normalizeH="0" baseline="0" noProof="0" dirty="0">
                <a:ln>
                  <a:noFill/>
                </a:ln>
                <a:solidFill>
                  <a:srgbClr val="4F6228"/>
                </a:solidFill>
                <a:effectLst/>
                <a:uLnTx/>
                <a:uFillTx/>
                <a:latin typeface="Calibri" panose="020F0502020204030204" pitchFamily="34" charset="0"/>
                <a:ea typeface="Calibri" panose="020F0502020204030204" pitchFamily="34" charset="0"/>
                <a:cs typeface="Calibri" panose="020F0502020204030204" pitchFamily="34" charset="0"/>
              </a:rPr>
              <a:t>ANTIQUE ASSAM TEA FARM</a:t>
            </a:r>
            <a:endParaRPr kumimoji="0" lang="zh-TW" altLang="en-US" sz="1800" b="1" i="0" u="none" strike="noStrike" kern="1200" cap="none" spc="0" normalizeH="0" baseline="0" noProof="0" dirty="0">
              <a:ln>
                <a:noFill/>
              </a:ln>
              <a:solidFill>
                <a:srgbClr val="4F6228"/>
              </a:solidFill>
              <a:effectLst/>
              <a:uLnTx/>
              <a:uFillTx/>
              <a:latin typeface="Calibri" panose="020F0502020204030204" pitchFamily="34" charset="0"/>
              <a:ea typeface="微軟正黑體" panose="020B0604030504040204" charset="-120"/>
              <a:cs typeface="Calibri" panose="020F0502020204030204" pitchFamily="34" charset="0"/>
            </a:endParaRPr>
          </a:p>
        </p:txBody>
      </p:sp>
      <p:sp>
        <p:nvSpPr>
          <p:cNvPr id="27" name="文字方塊 26"/>
          <p:cNvSpPr txBox="1"/>
          <p:nvPr/>
        </p:nvSpPr>
        <p:spPr>
          <a:xfrm>
            <a:off x="7240720" y="1270750"/>
            <a:ext cx="3180860" cy="911927"/>
          </a:xfrm>
          <a:prstGeom prst="rect">
            <a:avLst/>
          </a:prstGeom>
          <a:noFill/>
        </p:spPr>
        <p:txBody>
          <a:bodyPr wrap="square" lIns="80147" tIns="40074" rIns="80147" bIns="40074"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TW" altLang="en-US" sz="1800" b="1" i="0" u="none" strike="noStrike" kern="1200" cap="none" spc="0" normalizeH="0" baseline="0" noProof="0" dirty="0">
                <a:ln>
                  <a:noFill/>
                </a:ln>
                <a:solidFill>
                  <a:srgbClr val="4F6228"/>
                </a:solidFill>
                <a:effectLst/>
                <a:uLnTx/>
                <a:uFillTx/>
                <a:latin typeface="Calibri" panose="020F0502020204030204" pitchFamily="34" charset="0"/>
                <a:ea typeface="微軟正黑體" panose="020B0604030504040204" charset="-120"/>
                <a:cs typeface="Calibri" panose="020F0502020204030204" pitchFamily="34" charset="0"/>
              </a:rPr>
              <a:t>熊空茶廠</a:t>
            </a:r>
            <a:endParaRPr kumimoji="0" lang="en-US" altLang="zh-TW" sz="1800" b="1" i="0" u="none" strike="noStrike" kern="1200" cap="none" spc="0" normalizeH="0" baseline="0" noProof="0" dirty="0">
              <a:ln>
                <a:noFill/>
              </a:ln>
              <a:solidFill>
                <a:srgbClr val="4F6228"/>
              </a:solidFill>
              <a:effectLst/>
              <a:uLnTx/>
              <a:uFillTx/>
              <a:latin typeface="Calibri" panose="020F0502020204030204" pitchFamily="34" charset="0"/>
              <a:ea typeface="微軟正黑體" panose="020B0604030504040204" charset="-12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TW" sz="1800" b="1" i="0" u="none" strike="noStrike" kern="1200" cap="none" spc="0" normalizeH="0" baseline="0" noProof="0" dirty="0">
                <a:ln>
                  <a:noFill/>
                </a:ln>
                <a:solidFill>
                  <a:srgbClr val="4F6228"/>
                </a:solidFill>
                <a:effectLst/>
                <a:uLnTx/>
                <a:uFillTx/>
                <a:latin typeface="Calibri" panose="020F0502020204030204" pitchFamily="34" charset="0"/>
                <a:ea typeface="Calibri" panose="020F0502020204030204" pitchFamily="34" charset="0"/>
                <a:cs typeface="Calibri" panose="020F0502020204030204" pitchFamily="34" charset="0"/>
              </a:rPr>
              <a:t>XIONGKONG TEA GARDEN</a:t>
            </a:r>
            <a:endParaRPr kumimoji="0" lang="zh-TW" altLang="en-US" sz="1800" b="1" i="0" u="none" strike="noStrike" kern="1200" cap="none" spc="0" normalizeH="0" baseline="0" noProof="0" dirty="0">
              <a:ln>
                <a:noFill/>
              </a:ln>
              <a:solidFill>
                <a:srgbClr val="4F6228"/>
              </a:solidFill>
              <a:effectLst/>
              <a:uLnTx/>
              <a:uFillTx/>
              <a:latin typeface="Calibri" panose="020F0502020204030204" pitchFamily="34" charset="0"/>
              <a:ea typeface="微軟正黑體" panose="020B0604030504040204" charset="-12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TW" altLang="en-US" sz="1800" b="1" i="0" u="none" strike="noStrike" kern="1200" cap="none" spc="0" normalizeH="0" baseline="0" noProof="0" dirty="0">
              <a:ln>
                <a:noFill/>
              </a:ln>
              <a:solidFill>
                <a:srgbClr val="4F6228"/>
              </a:solidFill>
              <a:effectLst/>
              <a:uLnTx/>
              <a:uFillTx/>
              <a:latin typeface="Calibri" panose="020F0502020204030204" pitchFamily="34" charset="0"/>
              <a:ea typeface="微軟正黑體" panose="020B0604030504040204" charset="-120"/>
              <a:cs typeface="Calibri" panose="020F0502020204030204" pitchFamily="34" charset="0"/>
            </a:endParaRPr>
          </a:p>
        </p:txBody>
      </p:sp>
      <p:sp>
        <p:nvSpPr>
          <p:cNvPr id="28" name="文字方塊 27"/>
          <p:cNvSpPr txBox="1"/>
          <p:nvPr/>
        </p:nvSpPr>
        <p:spPr>
          <a:xfrm>
            <a:off x="1255636" y="3478879"/>
            <a:ext cx="1887035" cy="911927"/>
          </a:xfrm>
          <a:prstGeom prst="rect">
            <a:avLst/>
          </a:prstGeom>
          <a:noFill/>
        </p:spPr>
        <p:txBody>
          <a:bodyPr wrap="square" lIns="80147" tIns="40074" rIns="80147" bIns="40074"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TW" altLang="en-US" sz="1800" b="1" i="0" u="none" strike="noStrike" kern="1200" cap="none" spc="0" normalizeH="0" baseline="0" noProof="0" dirty="0">
                <a:ln>
                  <a:noFill/>
                </a:ln>
                <a:solidFill>
                  <a:srgbClr val="4F6228"/>
                </a:solidFill>
                <a:effectLst/>
                <a:uLnTx/>
                <a:uFillTx/>
                <a:latin typeface="Calibri" panose="020F0502020204030204" pitchFamily="34" charset="0"/>
                <a:ea typeface="微軟正黑體" panose="020B0604030504040204" charset="-120"/>
                <a:cs typeface="Calibri" panose="020F0502020204030204" pitchFamily="34" charset="0"/>
              </a:rPr>
              <a:t>老埤農場</a:t>
            </a:r>
            <a:endParaRPr kumimoji="0" lang="en-US" altLang="zh-TW" sz="1800" b="1" i="0" u="none" strike="noStrike" kern="1200" cap="none" spc="0" normalizeH="0" baseline="0" noProof="0" dirty="0">
              <a:ln>
                <a:noFill/>
              </a:ln>
              <a:solidFill>
                <a:srgbClr val="4F6228"/>
              </a:solidFill>
              <a:effectLst/>
              <a:uLnTx/>
              <a:uFillTx/>
              <a:latin typeface="Calibri" panose="020F0502020204030204" pitchFamily="34" charset="0"/>
              <a:ea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TW" sz="1800" b="1" i="0" u="none" strike="noStrike" kern="1200" cap="none" spc="0" normalizeH="0" baseline="0" noProof="0" dirty="0">
                <a:ln>
                  <a:noFill/>
                </a:ln>
                <a:solidFill>
                  <a:srgbClr val="4F6228"/>
                </a:solidFill>
                <a:effectLst/>
                <a:uLnTx/>
                <a:uFillTx/>
                <a:latin typeface="Calibri" panose="020F0502020204030204" pitchFamily="34" charset="0"/>
                <a:ea typeface="Calibri" panose="020F0502020204030204" pitchFamily="34" charset="0"/>
                <a:cs typeface="Calibri" panose="020F0502020204030204" pitchFamily="34" charset="0"/>
              </a:rPr>
              <a:t>LAUPI TEA FARM</a:t>
            </a:r>
            <a:endParaRPr kumimoji="0" lang="en-US" sz="1800" b="1" i="0" u="none" strike="noStrike" kern="1200" cap="none" spc="0" normalizeH="0" baseline="0" noProof="0" dirty="0">
              <a:ln>
                <a:noFill/>
              </a:ln>
              <a:solidFill>
                <a:srgbClr val="4F6228"/>
              </a:solidFill>
              <a:effectLst/>
              <a:uLnTx/>
              <a:uFillTx/>
              <a:latin typeface="Calibri" panose="020F0502020204030204" pitchFamily="34" charset="0"/>
              <a:ea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TW" altLang="en-US" sz="1800" b="1" i="0" u="none" strike="noStrike" kern="1200" cap="none" spc="0" normalizeH="0" baseline="0" noProof="0" dirty="0">
              <a:ln>
                <a:noFill/>
              </a:ln>
              <a:solidFill>
                <a:srgbClr val="4F6228"/>
              </a:solidFill>
              <a:effectLst/>
              <a:uLnTx/>
              <a:uFillTx/>
              <a:latin typeface="Calibri" panose="020F0502020204030204" pitchFamily="34" charset="0"/>
              <a:ea typeface="微軟正黑體" panose="020B0604030504040204" charset="-120"/>
              <a:cs typeface="Calibri" panose="020F0502020204030204" pitchFamily="34" charset="0"/>
            </a:endParaRPr>
          </a:p>
        </p:txBody>
      </p:sp>
      <p:pic>
        <p:nvPicPr>
          <p:cNvPr id="29" name="Picture 2" descr="C:\Users\eva.huang\Desktop\農林簡介資料庫\老埤照片\IMG_1466.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731860" y="5347342"/>
            <a:ext cx="1390229" cy="885757"/>
          </a:xfrm>
          <a:prstGeom prst="rect">
            <a:avLst/>
          </a:prstGeom>
          <a:noFill/>
          <a:extLst>
            <a:ext uri="{909E8E84-426E-40DD-AFC4-6F175D3DCCD1}">
              <a14:hiddenFill xmlns:a14="http://schemas.microsoft.com/office/drawing/2010/main">
                <a:solidFill>
                  <a:srgbClr val="FFFFFF"/>
                </a:solidFill>
              </a14:hiddenFill>
            </a:ext>
          </a:extLst>
        </p:spPr>
      </p:pic>
      <p:pic>
        <p:nvPicPr>
          <p:cNvPr id="30" name="圖片 29" descr="C:\Users\eva.huang\Downloads\820535 (1).png"/>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353531" y="5347342"/>
            <a:ext cx="1289912" cy="892067"/>
          </a:xfrm>
          <a:prstGeom prst="rect">
            <a:avLst/>
          </a:prstGeom>
          <a:noFill/>
          <a:ln>
            <a:noFill/>
          </a:ln>
        </p:spPr>
      </p:pic>
      <p:sp>
        <p:nvSpPr>
          <p:cNvPr id="33" name="object 10"/>
          <p:cNvSpPr txBox="1"/>
          <p:nvPr/>
        </p:nvSpPr>
        <p:spPr>
          <a:xfrm>
            <a:off x="7314496" y="1887805"/>
            <a:ext cx="2880360" cy="184666"/>
          </a:xfrm>
          <a:prstGeom prst="rect">
            <a:avLst/>
          </a:prstGeom>
        </p:spPr>
        <p:txBody>
          <a:bodyPr vert="horz" wrap="square" lIns="0" tIns="0" rIns="0" bIns="0" rtlCol="0">
            <a:spAutoFit/>
          </a:bodyPr>
          <a:lstStyle/>
          <a:p>
            <a:pPr marL="12801" marR="5009" lvl="0" indent="-723551" algn="l" defTabSz="914400" rtl="0" eaLnBrk="1" fontAlgn="auto" latinLnBrk="0" hangingPunct="1">
              <a:lnSpc>
                <a:spcPct val="100000"/>
              </a:lnSpc>
              <a:spcBef>
                <a:spcPts val="140"/>
              </a:spcBef>
              <a:spcAft>
                <a:spcPts val="0"/>
              </a:spcAft>
              <a:buClrTx/>
              <a:buSzTx/>
              <a:buFontTx/>
              <a:buNone/>
              <a:tabLst/>
              <a:defRPr/>
            </a:pPr>
            <a:r>
              <a:rPr kumimoji="0" lang="en-US" altLang="zh-TW" sz="12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Cultivars</a:t>
            </a:r>
            <a:r>
              <a:rPr kumimoji="0" lang="en-US" sz="12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 Organic Green Tea, black tea</a:t>
            </a:r>
          </a:p>
        </p:txBody>
      </p:sp>
      <p:sp>
        <p:nvSpPr>
          <p:cNvPr id="37" name="文字方塊 36"/>
          <p:cNvSpPr txBox="1"/>
          <p:nvPr/>
        </p:nvSpPr>
        <p:spPr>
          <a:xfrm>
            <a:off x="1298855" y="4313712"/>
            <a:ext cx="2881377" cy="819594"/>
          </a:xfrm>
          <a:prstGeom prst="rect">
            <a:avLst/>
          </a:prstGeom>
          <a:noFill/>
        </p:spPr>
        <p:txBody>
          <a:bodyPr wrap="square" lIns="80147" tIns="40074" rIns="80147" bIns="40074" rtlCol="0">
            <a:spAutoFit/>
          </a:bodyPr>
          <a:lstStyle/>
          <a:p>
            <a:pPr marL="12801" marR="5009" lvl="0" indent="-723551" algn="l" defTabSz="914400" rtl="0" eaLnBrk="1" fontAlgn="auto" latinLnBrk="0" hangingPunct="1">
              <a:lnSpc>
                <a:spcPct val="100000"/>
              </a:lnSpc>
              <a:spcBef>
                <a:spcPts val="140"/>
              </a:spcBef>
              <a:spcAft>
                <a:spcPts val="0"/>
              </a:spcAft>
              <a:buClrTx/>
              <a:buSzTx/>
              <a:buFontTx/>
              <a:buNone/>
              <a:tabLst/>
              <a:defRPr/>
            </a:pPr>
            <a:r>
              <a:rPr kumimoji="0" lang="en-US" altLang="zh-TW" sz="1200" b="0" i="0" u="none" strike="noStrike" kern="1200" cap="none" spc="0" normalizeH="0" baseline="0" noProof="0" dirty="0" smtClean="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Cultivars</a:t>
            </a:r>
            <a:r>
              <a:rPr kumimoji="0" lang="en-US" altLang="zh-TW" sz="12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 TTES No.</a:t>
            </a:r>
            <a:r>
              <a:rPr kumimoji="0" lang="zh-TW" altLang="en-US" sz="1200" b="0" i="0" u="none" strike="noStrike" kern="1200" cap="none" spc="0" normalizeH="0" baseline="0" noProof="0" dirty="0">
                <a:ln>
                  <a:noFill/>
                </a:ln>
                <a:solidFill>
                  <a:prstClr val="black"/>
                </a:solidFill>
                <a:effectLst/>
                <a:uLnTx/>
                <a:uFillTx/>
                <a:latin typeface="Calibri" panose="020F0502020204030204" pitchFamily="34" charset="0"/>
                <a:ea typeface="微軟正黑體" panose="020B0604030504040204" charset="-120"/>
                <a:cs typeface="Calibri" panose="020F0502020204030204" pitchFamily="34" charset="0"/>
              </a:rPr>
              <a:t> </a:t>
            </a:r>
            <a:r>
              <a:rPr kumimoji="0" lang="en-US" altLang="zh-TW" sz="12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8,No.</a:t>
            </a:r>
            <a:r>
              <a:rPr kumimoji="0" lang="zh-TW" altLang="en-US" sz="1200" b="0" i="0" u="none" strike="noStrike" kern="1200" cap="none" spc="0" normalizeH="0" baseline="0" noProof="0" dirty="0">
                <a:ln>
                  <a:noFill/>
                </a:ln>
                <a:solidFill>
                  <a:prstClr val="black"/>
                </a:solidFill>
                <a:effectLst/>
                <a:uLnTx/>
                <a:uFillTx/>
                <a:latin typeface="Calibri" panose="020F0502020204030204" pitchFamily="34" charset="0"/>
                <a:ea typeface="微軟正黑體" panose="020B0604030504040204" charset="-120"/>
                <a:cs typeface="Calibri" panose="020F0502020204030204" pitchFamily="34" charset="0"/>
              </a:rPr>
              <a:t> </a:t>
            </a:r>
            <a:r>
              <a:rPr kumimoji="0" lang="en-US" altLang="zh-TW" sz="12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12,No.</a:t>
            </a:r>
            <a:r>
              <a:rPr kumimoji="0" lang="zh-TW" altLang="en-US" sz="1200" b="0" i="0" u="none" strike="noStrike" kern="1200" cap="none" spc="0" normalizeH="0" baseline="0" noProof="0" dirty="0">
                <a:ln>
                  <a:noFill/>
                </a:ln>
                <a:solidFill>
                  <a:prstClr val="black"/>
                </a:solidFill>
                <a:effectLst/>
                <a:uLnTx/>
                <a:uFillTx/>
                <a:latin typeface="Calibri" panose="020F0502020204030204" pitchFamily="34" charset="0"/>
                <a:ea typeface="微軟正黑體" panose="020B0604030504040204" charset="-120"/>
                <a:cs typeface="Calibri" panose="020F0502020204030204" pitchFamily="34" charset="0"/>
              </a:rPr>
              <a:t> </a:t>
            </a:r>
            <a:r>
              <a:rPr kumimoji="0" lang="en-US" altLang="zh-TW" sz="12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17,No.</a:t>
            </a:r>
            <a:r>
              <a:rPr kumimoji="0" lang="zh-TW" altLang="en-US" sz="1200" b="0" i="0" u="none" strike="noStrike" kern="1200" cap="none" spc="0" normalizeH="0" baseline="0" noProof="0" dirty="0">
                <a:ln>
                  <a:noFill/>
                </a:ln>
                <a:solidFill>
                  <a:prstClr val="black"/>
                </a:solidFill>
                <a:effectLst/>
                <a:uLnTx/>
                <a:uFillTx/>
                <a:latin typeface="Calibri" panose="020F0502020204030204" pitchFamily="34" charset="0"/>
                <a:ea typeface="微軟正黑體" panose="020B0604030504040204" charset="-120"/>
                <a:cs typeface="Calibri" panose="020F0502020204030204" pitchFamily="34" charset="0"/>
              </a:rPr>
              <a:t> </a:t>
            </a:r>
            <a:r>
              <a:rPr kumimoji="0" lang="en-US" altLang="zh-TW" sz="12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18, No. 20 Chin-Shin Da Pan and Shi-Ji-Chun (Four Season)</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TW" altLang="en-US" sz="1200" b="1" i="0" u="none" strike="noStrike" kern="1200" cap="none" spc="0" normalizeH="0" baseline="0" noProof="0" dirty="0">
              <a:ln>
                <a:noFill/>
              </a:ln>
              <a:solidFill>
                <a:prstClr val="black"/>
              </a:solidFill>
              <a:effectLst/>
              <a:uLnTx/>
              <a:uFillTx/>
              <a:latin typeface="Calibri" panose="020F0502020204030204" pitchFamily="34" charset="0"/>
              <a:ea typeface="微軟正黑體" panose="020B0604030504040204" charset="-120"/>
              <a:cs typeface="Calibri" panose="020F0502020204030204" pitchFamily="34" charset="0"/>
            </a:endParaRPr>
          </a:p>
        </p:txBody>
      </p:sp>
      <p:sp>
        <p:nvSpPr>
          <p:cNvPr id="39" name="文字方塊 38"/>
          <p:cNvSpPr txBox="1"/>
          <p:nvPr/>
        </p:nvSpPr>
        <p:spPr>
          <a:xfrm>
            <a:off x="7267548" y="4694085"/>
            <a:ext cx="3374242" cy="265597"/>
          </a:xfrm>
          <a:prstGeom prst="rect">
            <a:avLst/>
          </a:prstGeom>
          <a:noFill/>
        </p:spPr>
        <p:txBody>
          <a:bodyPr wrap="square" lIns="80147" tIns="40074" rIns="80147" bIns="40074" rtlCol="0">
            <a:spAutoFit/>
          </a:bodyPr>
          <a:lstStyle/>
          <a:p>
            <a:pPr marL="12801" marR="5009" lvl="0" indent="-723551" algn="l" defTabSz="914400" rtl="0" eaLnBrk="1" fontAlgn="auto" latinLnBrk="0" hangingPunct="1">
              <a:lnSpc>
                <a:spcPct val="100000"/>
              </a:lnSpc>
              <a:spcBef>
                <a:spcPts val="140"/>
              </a:spcBef>
              <a:spcAft>
                <a:spcPts val="0"/>
              </a:spcAft>
              <a:buClrTx/>
              <a:buSzTx/>
              <a:buFontTx/>
              <a:buNone/>
              <a:tabLst/>
              <a:defRPr/>
            </a:pPr>
            <a:r>
              <a:rPr kumimoji="0" lang="en-US" altLang="zh-TW" sz="12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Cultivars : TTES No.</a:t>
            </a:r>
            <a:r>
              <a:rPr kumimoji="0" lang="zh-TW" altLang="en-US" sz="1200" b="0" i="0" u="none" strike="noStrike" kern="1200" cap="none" spc="0" normalizeH="0" baseline="0" noProof="0" dirty="0">
                <a:ln>
                  <a:noFill/>
                </a:ln>
                <a:solidFill>
                  <a:prstClr val="black"/>
                </a:solidFill>
                <a:effectLst/>
                <a:uLnTx/>
                <a:uFillTx/>
                <a:latin typeface="Calibri" panose="020F0502020204030204" pitchFamily="34" charset="0"/>
                <a:ea typeface="微軟正黑體" panose="020B0604030504040204" charset="-120"/>
                <a:cs typeface="Calibri" panose="020F0502020204030204" pitchFamily="34" charset="0"/>
              </a:rPr>
              <a:t> </a:t>
            </a:r>
            <a:r>
              <a:rPr kumimoji="0" lang="en-US" altLang="zh-TW" sz="12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8</a:t>
            </a:r>
            <a:r>
              <a:rPr kumimoji="0" lang="zh-TW" altLang="en-US" sz="1200" b="0" i="0" u="none" strike="noStrike" kern="1200" cap="none" spc="0" normalizeH="0" baseline="0" noProof="0" dirty="0">
                <a:ln>
                  <a:noFill/>
                </a:ln>
                <a:solidFill>
                  <a:prstClr val="black"/>
                </a:solidFill>
                <a:effectLst/>
                <a:uLnTx/>
                <a:uFillTx/>
                <a:latin typeface="Calibri" panose="020F0502020204030204" pitchFamily="34" charset="0"/>
                <a:ea typeface="微軟正黑體" panose="020B0604030504040204" charset="-120"/>
                <a:cs typeface="Calibri" panose="020F0502020204030204" pitchFamily="34" charset="0"/>
              </a:rPr>
              <a:t>、</a:t>
            </a:r>
            <a:r>
              <a:rPr kumimoji="0" lang="en-US" altLang="zh-TW" sz="12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No.</a:t>
            </a:r>
            <a:r>
              <a:rPr kumimoji="0" lang="zh-TW" altLang="en-US" sz="1200" b="0" i="0" u="none" strike="noStrike" kern="1200" cap="none" spc="0" normalizeH="0" baseline="0" noProof="0" dirty="0">
                <a:ln>
                  <a:noFill/>
                </a:ln>
                <a:solidFill>
                  <a:prstClr val="black"/>
                </a:solidFill>
                <a:effectLst/>
                <a:uLnTx/>
                <a:uFillTx/>
                <a:latin typeface="Calibri" panose="020F0502020204030204" pitchFamily="34" charset="0"/>
                <a:ea typeface="微軟正黑體" panose="020B0604030504040204" charset="-120"/>
                <a:cs typeface="Calibri" panose="020F0502020204030204" pitchFamily="34" charset="0"/>
              </a:rPr>
              <a:t> </a:t>
            </a:r>
            <a:r>
              <a:rPr kumimoji="0" lang="en-US" altLang="zh-TW" sz="12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18</a:t>
            </a:r>
            <a:r>
              <a:rPr kumimoji="0" lang="zh-TW" altLang="en-US" sz="1200" b="0" i="0" u="none" strike="noStrike" kern="1200" cap="none" spc="0" normalizeH="0" baseline="0" noProof="0" dirty="0">
                <a:ln>
                  <a:noFill/>
                </a:ln>
                <a:solidFill>
                  <a:prstClr val="black"/>
                </a:solidFill>
                <a:effectLst/>
                <a:uLnTx/>
                <a:uFillTx/>
                <a:latin typeface="Calibri" panose="020F0502020204030204" pitchFamily="34" charset="0"/>
                <a:ea typeface="微軟正黑體" panose="020B0604030504040204" charset="-120"/>
                <a:cs typeface="Calibri" panose="020F0502020204030204" pitchFamily="34" charset="0"/>
              </a:rPr>
              <a:t>、</a:t>
            </a:r>
            <a:r>
              <a:rPr kumimoji="0" lang="en-US" altLang="zh-TW" sz="12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No.</a:t>
            </a:r>
            <a:r>
              <a:rPr kumimoji="0" lang="zh-TW" altLang="en-US" sz="1200" b="0" i="0" u="none" strike="noStrike" kern="1200" cap="none" spc="0" normalizeH="0" baseline="0" noProof="0" dirty="0">
                <a:ln>
                  <a:noFill/>
                </a:ln>
                <a:solidFill>
                  <a:prstClr val="black"/>
                </a:solidFill>
                <a:effectLst/>
                <a:uLnTx/>
                <a:uFillTx/>
                <a:latin typeface="Calibri" panose="020F0502020204030204" pitchFamily="34" charset="0"/>
                <a:ea typeface="微軟正黑體" panose="020B0604030504040204" charset="-120"/>
                <a:cs typeface="Calibri" panose="020F0502020204030204" pitchFamily="34" charset="0"/>
              </a:rPr>
              <a:t> </a:t>
            </a:r>
            <a:r>
              <a:rPr kumimoji="0" lang="en-US" altLang="zh-TW" sz="12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21</a:t>
            </a:r>
            <a:r>
              <a:rPr kumimoji="0" lang="zh-TW" altLang="en-US" sz="12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a:t>
            </a:r>
            <a:r>
              <a:rPr lang="en-US" altLang="zh-TW" sz="1200" dirty="0">
                <a:solidFill>
                  <a:prstClr val="black"/>
                </a:solidFill>
                <a:latin typeface="Calibri" panose="020F0502020204030204" pitchFamily="34" charset="0"/>
                <a:ea typeface="Calibri" panose="020F0502020204030204" pitchFamily="34" charset="0"/>
                <a:cs typeface="Calibri" panose="020F0502020204030204" pitchFamily="34" charset="0"/>
              </a:rPr>
              <a:t>c</a:t>
            </a:r>
            <a:r>
              <a:rPr kumimoji="0" lang="en-US" altLang="zh-TW" sz="1200" b="0" i="0" u="none" strike="noStrike" kern="1200" cap="none" spc="0" normalizeH="0" baseline="0" noProof="0" dirty="0" err="1">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offee</a:t>
            </a:r>
            <a:endParaRPr kumimoji="0" lang="zh-TW" altLang="en-US" sz="1200" b="0" i="0" u="none" strike="noStrike" kern="1200" cap="none" spc="0" normalizeH="0" baseline="0" noProof="0" dirty="0">
              <a:ln>
                <a:noFill/>
              </a:ln>
              <a:solidFill>
                <a:prstClr val="black"/>
              </a:solidFill>
              <a:effectLst/>
              <a:uLnTx/>
              <a:uFillTx/>
              <a:latin typeface="Calibri" panose="020F0502020204030204" pitchFamily="34" charset="0"/>
              <a:ea typeface="微軟正黑體" panose="020B0604030504040204" charset="-120"/>
              <a:cs typeface="Calibri" panose="020F0502020204030204" pitchFamily="34" charset="0"/>
            </a:endParaRPr>
          </a:p>
        </p:txBody>
      </p:sp>
      <p:sp>
        <p:nvSpPr>
          <p:cNvPr id="40" name="object 12"/>
          <p:cNvSpPr txBox="1"/>
          <p:nvPr/>
        </p:nvSpPr>
        <p:spPr>
          <a:xfrm>
            <a:off x="1379483" y="1654786"/>
            <a:ext cx="2499945" cy="184666"/>
          </a:xfrm>
          <a:prstGeom prst="rect">
            <a:avLst/>
          </a:prstGeom>
        </p:spPr>
        <p:txBody>
          <a:bodyPr vert="horz" wrap="square" lIns="0" tIns="0" rIns="0" bIns="0" rtlCol="0">
            <a:spAutoFit/>
          </a:bodyPr>
          <a:lstStyle/>
          <a:p>
            <a:pPr marL="12801" marR="0" lvl="0" indent="0" algn="l" defTabSz="914400" rtl="0" eaLnBrk="1" fontAlgn="auto" latinLnBrk="0" hangingPunct="1">
              <a:lnSpc>
                <a:spcPct val="100000"/>
              </a:lnSpc>
              <a:spcBef>
                <a:spcPts val="210"/>
              </a:spcBef>
              <a:spcAft>
                <a:spcPts val="0"/>
              </a:spcAft>
              <a:buClrTx/>
              <a:buSzTx/>
              <a:buFontTx/>
              <a:buNone/>
              <a:tabLst/>
              <a:defRPr/>
            </a:pPr>
            <a:r>
              <a:rPr kumimoji="0" lang="en-US" altLang="zh-TW" sz="12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Cultivars</a:t>
            </a:r>
            <a:r>
              <a:rPr kumimoji="0" lang="en-US" sz="12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 Oriental Beauty Tea</a:t>
            </a:r>
          </a:p>
        </p:txBody>
      </p:sp>
      <p:cxnSp>
        <p:nvCxnSpPr>
          <p:cNvPr id="53" name="直線接點 52">
            <a:extLst>
              <a:ext uri="{FF2B5EF4-FFF2-40B4-BE49-F238E27FC236}">
                <a16:creationId xmlns="" xmlns:a16="http://schemas.microsoft.com/office/drawing/2014/main" id="{2053090D-E4AF-42EC-89EF-2F0EBD9E6C8C}"/>
              </a:ext>
            </a:extLst>
          </p:cNvPr>
          <p:cNvCxnSpPr>
            <a:cxnSpLocks/>
          </p:cNvCxnSpPr>
          <p:nvPr/>
        </p:nvCxnSpPr>
        <p:spPr>
          <a:xfrm flipH="1" flipV="1">
            <a:off x="3557984" y="1510658"/>
            <a:ext cx="1860416" cy="1009955"/>
          </a:xfrm>
          <a:prstGeom prst="line">
            <a:avLst/>
          </a:prstGeom>
          <a:ln w="38100">
            <a:solidFill>
              <a:schemeClr val="bg1">
                <a:lumMod val="7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64" name="直線接點 63">
            <a:extLst>
              <a:ext uri="{FF2B5EF4-FFF2-40B4-BE49-F238E27FC236}">
                <a16:creationId xmlns="" xmlns:a16="http://schemas.microsoft.com/office/drawing/2014/main" id="{670AF43C-90C1-4AFB-AE05-975E2ECA8923}"/>
              </a:ext>
            </a:extLst>
          </p:cNvPr>
          <p:cNvCxnSpPr>
            <a:cxnSpLocks/>
          </p:cNvCxnSpPr>
          <p:nvPr/>
        </p:nvCxnSpPr>
        <p:spPr>
          <a:xfrm flipH="1" flipV="1">
            <a:off x="3040074" y="4156435"/>
            <a:ext cx="2280316" cy="439193"/>
          </a:xfrm>
          <a:prstGeom prst="line">
            <a:avLst/>
          </a:prstGeom>
          <a:ln w="38100">
            <a:solidFill>
              <a:schemeClr val="bg1">
                <a:lumMod val="7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88" name="直線接點 87">
            <a:extLst>
              <a:ext uri="{FF2B5EF4-FFF2-40B4-BE49-F238E27FC236}">
                <a16:creationId xmlns="" xmlns:a16="http://schemas.microsoft.com/office/drawing/2014/main" id="{88EDE39F-AE81-4CD8-9E21-E2E6ACB8FDEF}"/>
              </a:ext>
            </a:extLst>
          </p:cNvPr>
          <p:cNvCxnSpPr>
            <a:cxnSpLocks/>
            <a:endCxn id="26" idx="1"/>
          </p:cNvCxnSpPr>
          <p:nvPr/>
        </p:nvCxnSpPr>
        <p:spPr>
          <a:xfrm>
            <a:off x="5800141" y="3385792"/>
            <a:ext cx="1456982" cy="1005014"/>
          </a:xfrm>
          <a:prstGeom prst="line">
            <a:avLst/>
          </a:prstGeom>
          <a:ln w="38100">
            <a:solidFill>
              <a:schemeClr val="bg1">
                <a:lumMod val="7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93" name="直線接點 92">
            <a:extLst>
              <a:ext uri="{FF2B5EF4-FFF2-40B4-BE49-F238E27FC236}">
                <a16:creationId xmlns="" xmlns:a16="http://schemas.microsoft.com/office/drawing/2014/main" id="{96B0F5FB-9494-4D65-933D-DB9C8150E9AA}"/>
              </a:ext>
            </a:extLst>
          </p:cNvPr>
          <p:cNvCxnSpPr>
            <a:cxnSpLocks/>
            <a:endCxn id="27" idx="1"/>
          </p:cNvCxnSpPr>
          <p:nvPr/>
        </p:nvCxnSpPr>
        <p:spPr>
          <a:xfrm flipV="1">
            <a:off x="6160849" y="1726714"/>
            <a:ext cx="1079871" cy="263674"/>
          </a:xfrm>
          <a:prstGeom prst="line">
            <a:avLst/>
          </a:prstGeom>
          <a:ln w="38100">
            <a:solidFill>
              <a:schemeClr val="bg1">
                <a:lumMod val="75000"/>
              </a:schemeClr>
            </a:solidFill>
            <a:prstDash val="dash"/>
          </a:ln>
        </p:spPr>
        <p:style>
          <a:lnRef idx="1">
            <a:schemeClr val="accent1"/>
          </a:lnRef>
          <a:fillRef idx="0">
            <a:schemeClr val="accent1"/>
          </a:fillRef>
          <a:effectRef idx="0">
            <a:schemeClr val="accent1"/>
          </a:effectRef>
          <a:fontRef idx="minor">
            <a:schemeClr val="tx1"/>
          </a:fontRef>
        </p:style>
      </p:cxnSp>
      <p:sp>
        <p:nvSpPr>
          <p:cNvPr id="3" name="投影片編號版面配置區 3">
            <a:extLst>
              <a:ext uri="{FF2B5EF4-FFF2-40B4-BE49-F238E27FC236}">
                <a16:creationId xmlns="" xmlns:a16="http://schemas.microsoft.com/office/drawing/2014/main" id="{6A4007AB-C250-CE35-EC89-CD0A3A5655EF}"/>
              </a:ext>
            </a:extLst>
          </p:cNvPr>
          <p:cNvSpPr>
            <a:spLocks noGrp="1"/>
          </p:cNvSpPr>
          <p:nvPr>
            <p:ph type="sldNum" sz="quarter" idx="12"/>
          </p:nvPr>
        </p:nvSpPr>
        <p:spPr>
          <a:xfrm>
            <a:off x="11662244" y="6492875"/>
            <a:ext cx="470932"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E81AC0D-EB2D-47CB-A275-288B8545C5B6}" type="slidenum">
              <a:rPr kumimoji="0" lang="zh-TW" altLang="en-US" sz="1200" b="0" i="0" u="none" strike="noStrike" kern="1200" cap="none" spc="0" normalizeH="0" baseline="0" noProof="0" smtClean="0">
                <a:ln>
                  <a:noFill/>
                </a:ln>
                <a:solidFill>
                  <a:prstClr val="black">
                    <a:tint val="75000"/>
                  </a:prstClr>
                </a:solidFill>
                <a:effectLst/>
                <a:uLnTx/>
                <a:uFillTx/>
                <a:latin typeface="Calibri" panose="020F0502020204030204" pitchFamily="34" charset="0"/>
                <a:ea typeface="Microsoft JhengHei Light"/>
                <a:cs typeface="Calibri" panose="020F050202020403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zh-TW" altLang="en-US" sz="1200" b="0" i="0" u="none" strike="noStrike" kern="1200" cap="none" spc="0" normalizeH="0" baseline="0" noProof="0" dirty="0">
              <a:ln>
                <a:noFill/>
              </a:ln>
              <a:solidFill>
                <a:prstClr val="black">
                  <a:tint val="75000"/>
                </a:prstClr>
              </a:solidFill>
              <a:effectLst/>
              <a:uLnTx/>
              <a:uFillTx/>
              <a:latin typeface="Calibri" panose="020F0502020204030204" pitchFamily="34" charset="0"/>
              <a:ea typeface="Microsoft JhengHei Light"/>
              <a:cs typeface="Calibri" panose="020F0502020204030204" pitchFamily="34" charset="0"/>
            </a:endParaRPr>
          </a:p>
        </p:txBody>
      </p:sp>
      <p:pic>
        <p:nvPicPr>
          <p:cNvPr id="4" name="Picture 3" descr="A green and black logo&#10;&#10;Description automatically generated">
            <a:extLst>
              <a:ext uri="{FF2B5EF4-FFF2-40B4-BE49-F238E27FC236}">
                <a16:creationId xmlns="" xmlns:a16="http://schemas.microsoft.com/office/drawing/2014/main" id="{A65B0B33-2D57-DCA3-14BA-182921DCFB60}"/>
              </a:ext>
            </a:extLst>
          </p:cNvPr>
          <p:cNvPicPr/>
          <p:nvPr/>
        </p:nvPicPr>
        <p:blipFill>
          <a:blip r:embed="rId8" cstate="print">
            <a:extLst>
              <a:ext uri="{28A0092B-C50C-407E-A947-70E740481C1C}">
                <a14:useLocalDpi xmlns:a14="http://schemas.microsoft.com/office/drawing/2010/main" val="0"/>
              </a:ext>
            </a:extLst>
          </a:blip>
          <a:stretch>
            <a:fillRect/>
          </a:stretch>
        </p:blipFill>
        <p:spPr>
          <a:xfrm>
            <a:off x="11139264" y="-59709"/>
            <a:ext cx="1052736" cy="1052736"/>
          </a:xfrm>
          <a:prstGeom prst="rect">
            <a:avLst/>
          </a:prstGeom>
        </p:spPr>
      </p:pic>
    </p:spTree>
    <p:extLst>
      <p:ext uri="{BB962C8B-B14F-4D97-AF65-F5344CB8AC3E}">
        <p14:creationId xmlns:p14="http://schemas.microsoft.com/office/powerpoint/2010/main" val="47587839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bg>
      <p:bgPr>
        <a:solidFill>
          <a:srgbClr val="C3D69B">
            <a:alpha val="42000"/>
          </a:srgbClr>
        </a:solidFill>
        <a:effectLst/>
      </p:bgPr>
    </p:bg>
    <p:spTree>
      <p:nvGrpSpPr>
        <p:cNvPr id="1" name=""/>
        <p:cNvGrpSpPr/>
        <p:nvPr/>
      </p:nvGrpSpPr>
      <p:grpSpPr>
        <a:xfrm>
          <a:off x="0" y="0"/>
          <a:ext cx="0" cy="0"/>
          <a:chOff x="0" y="0"/>
          <a:chExt cx="0" cy="0"/>
        </a:xfrm>
      </p:grpSpPr>
      <p:grpSp>
        <p:nvGrpSpPr>
          <p:cNvPr id="24" name="Group 23">
            <a:extLst>
              <a:ext uri="{FF2B5EF4-FFF2-40B4-BE49-F238E27FC236}">
                <a16:creationId xmlns="" xmlns:a16="http://schemas.microsoft.com/office/drawing/2014/main" id="{03AEBA67-2C49-6E23-5F6B-A7F55418A1A0}"/>
              </a:ext>
            </a:extLst>
          </p:cNvPr>
          <p:cNvGrpSpPr/>
          <p:nvPr/>
        </p:nvGrpSpPr>
        <p:grpSpPr>
          <a:xfrm>
            <a:off x="462423" y="2204864"/>
            <a:ext cx="11267154" cy="3672408"/>
            <a:chOff x="642443" y="1628800"/>
            <a:chExt cx="11267154" cy="4643246"/>
          </a:xfrm>
        </p:grpSpPr>
        <p:sp>
          <p:nvSpPr>
            <p:cNvPr id="19" name="Rectangle: Rounded Corners 18">
              <a:extLst>
                <a:ext uri="{FF2B5EF4-FFF2-40B4-BE49-F238E27FC236}">
                  <a16:creationId xmlns="" xmlns:a16="http://schemas.microsoft.com/office/drawing/2014/main" id="{C9B76D56-E151-A3A7-704F-A93FD9C22F8D}"/>
                </a:ext>
              </a:extLst>
            </p:cNvPr>
            <p:cNvSpPr/>
            <p:nvPr/>
          </p:nvSpPr>
          <p:spPr>
            <a:xfrm>
              <a:off x="642443" y="1628800"/>
              <a:ext cx="2717253" cy="4643246"/>
            </a:xfrm>
            <a:prstGeom prst="roundRect">
              <a:avLst/>
            </a:prstGeom>
            <a:gradFill flip="none" rotWithShape="1">
              <a:gsLst>
                <a:gs pos="0">
                  <a:srgbClr val="97B953">
                    <a:shade val="30000"/>
                    <a:satMod val="115000"/>
                  </a:srgbClr>
                </a:gs>
                <a:gs pos="50000">
                  <a:srgbClr val="97B953">
                    <a:shade val="67500"/>
                    <a:satMod val="115000"/>
                  </a:srgbClr>
                </a:gs>
                <a:gs pos="100000">
                  <a:srgbClr val="97B953">
                    <a:shade val="100000"/>
                    <a:satMod val="115000"/>
                  </a:srgbClr>
                </a:gs>
              </a:gsLst>
              <a:path path="circle">
                <a:fillToRect l="100000" t="100000"/>
              </a:path>
              <a:tileRect r="-100000" b="-100000"/>
            </a:grad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a:ln>
                  <a:noFill/>
                </a:ln>
                <a:solidFill>
                  <a:prstClr val="white"/>
                </a:solidFill>
                <a:effectLst/>
                <a:uLnTx/>
                <a:uFillTx/>
                <a:latin typeface="Calibri" panose="020F0502020204030204" pitchFamily="34" charset="0"/>
                <a:ea typeface="Calibri" panose="020F0502020204030204" pitchFamily="34" charset="0"/>
                <a:cs typeface="Calibri" panose="020F0502020204030204" pitchFamily="34" charset="0"/>
              </a:endParaRPr>
            </a:p>
          </p:txBody>
        </p:sp>
        <p:sp>
          <p:nvSpPr>
            <p:cNvPr id="21" name="Rectangle: Rounded Corners 20">
              <a:extLst>
                <a:ext uri="{FF2B5EF4-FFF2-40B4-BE49-F238E27FC236}">
                  <a16:creationId xmlns="" xmlns:a16="http://schemas.microsoft.com/office/drawing/2014/main" id="{D406A861-EC9D-3080-CCAE-AC58A3F41FD9}"/>
                </a:ext>
              </a:extLst>
            </p:cNvPr>
            <p:cNvSpPr/>
            <p:nvPr/>
          </p:nvSpPr>
          <p:spPr>
            <a:xfrm>
              <a:off x="3503712" y="1628800"/>
              <a:ext cx="2717253" cy="4643246"/>
            </a:xfrm>
            <a:prstGeom prst="roundRect">
              <a:avLst/>
            </a:prstGeom>
            <a:gradFill flip="none" rotWithShape="1">
              <a:gsLst>
                <a:gs pos="0">
                  <a:srgbClr val="97B953">
                    <a:shade val="30000"/>
                    <a:satMod val="115000"/>
                  </a:srgbClr>
                </a:gs>
                <a:gs pos="50000">
                  <a:srgbClr val="97B953">
                    <a:shade val="67500"/>
                    <a:satMod val="115000"/>
                  </a:srgbClr>
                </a:gs>
                <a:gs pos="100000">
                  <a:srgbClr val="97B953">
                    <a:shade val="100000"/>
                    <a:satMod val="115000"/>
                  </a:srgbClr>
                </a:gs>
              </a:gsLst>
              <a:path path="circle">
                <a:fillToRect l="100000" t="100000"/>
              </a:path>
              <a:tileRect r="-100000" b="-100000"/>
            </a:grad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a:ln>
                  <a:noFill/>
                </a:ln>
                <a:solidFill>
                  <a:prstClr val="white"/>
                </a:solidFill>
                <a:effectLst/>
                <a:uLnTx/>
                <a:uFillTx/>
                <a:latin typeface="Calibri" panose="020F0502020204030204" pitchFamily="34" charset="0"/>
                <a:ea typeface="Calibri" panose="020F0502020204030204" pitchFamily="34" charset="0"/>
                <a:cs typeface="Calibri" panose="020F0502020204030204" pitchFamily="34" charset="0"/>
              </a:endParaRPr>
            </a:p>
          </p:txBody>
        </p:sp>
        <p:sp>
          <p:nvSpPr>
            <p:cNvPr id="22" name="Rectangle: Rounded Corners 21">
              <a:extLst>
                <a:ext uri="{FF2B5EF4-FFF2-40B4-BE49-F238E27FC236}">
                  <a16:creationId xmlns="" xmlns:a16="http://schemas.microsoft.com/office/drawing/2014/main" id="{5DC0F596-1411-A748-873E-1F8C225AED61}"/>
                </a:ext>
              </a:extLst>
            </p:cNvPr>
            <p:cNvSpPr/>
            <p:nvPr/>
          </p:nvSpPr>
          <p:spPr>
            <a:xfrm>
              <a:off x="6331075" y="1628800"/>
              <a:ext cx="2717253" cy="4643246"/>
            </a:xfrm>
            <a:prstGeom prst="roundRect">
              <a:avLst/>
            </a:prstGeom>
            <a:gradFill flip="none" rotWithShape="1">
              <a:gsLst>
                <a:gs pos="0">
                  <a:srgbClr val="97B953">
                    <a:shade val="30000"/>
                    <a:satMod val="115000"/>
                  </a:srgbClr>
                </a:gs>
                <a:gs pos="50000">
                  <a:srgbClr val="97B953">
                    <a:shade val="67500"/>
                    <a:satMod val="115000"/>
                  </a:srgbClr>
                </a:gs>
                <a:gs pos="100000">
                  <a:srgbClr val="97B953">
                    <a:shade val="100000"/>
                    <a:satMod val="115000"/>
                  </a:srgbClr>
                </a:gs>
              </a:gsLst>
              <a:path path="circle">
                <a:fillToRect l="100000" t="100000"/>
              </a:path>
              <a:tileRect r="-100000" b="-100000"/>
            </a:grad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a:ln>
                  <a:noFill/>
                </a:ln>
                <a:solidFill>
                  <a:prstClr val="white"/>
                </a:solidFill>
                <a:effectLst/>
                <a:uLnTx/>
                <a:uFillTx/>
                <a:latin typeface="Calibri" panose="020F0502020204030204" pitchFamily="34" charset="0"/>
                <a:ea typeface="Calibri" panose="020F0502020204030204" pitchFamily="34" charset="0"/>
                <a:cs typeface="Calibri" panose="020F0502020204030204" pitchFamily="34" charset="0"/>
              </a:endParaRPr>
            </a:p>
          </p:txBody>
        </p:sp>
        <p:sp>
          <p:nvSpPr>
            <p:cNvPr id="23" name="Rectangle: Rounded Corners 22">
              <a:extLst>
                <a:ext uri="{FF2B5EF4-FFF2-40B4-BE49-F238E27FC236}">
                  <a16:creationId xmlns="" xmlns:a16="http://schemas.microsoft.com/office/drawing/2014/main" id="{E3D84D69-2FBF-4441-CB1D-7D4658C0083B}"/>
                </a:ext>
              </a:extLst>
            </p:cNvPr>
            <p:cNvSpPr/>
            <p:nvPr/>
          </p:nvSpPr>
          <p:spPr>
            <a:xfrm>
              <a:off x="9192344" y="1628800"/>
              <a:ext cx="2717253" cy="4643246"/>
            </a:xfrm>
            <a:prstGeom prst="roundRect">
              <a:avLst/>
            </a:prstGeom>
            <a:gradFill flip="none" rotWithShape="1">
              <a:gsLst>
                <a:gs pos="0">
                  <a:srgbClr val="97B953">
                    <a:shade val="30000"/>
                    <a:satMod val="115000"/>
                  </a:srgbClr>
                </a:gs>
                <a:gs pos="50000">
                  <a:srgbClr val="97B953">
                    <a:shade val="67500"/>
                    <a:satMod val="115000"/>
                  </a:srgbClr>
                </a:gs>
                <a:gs pos="100000">
                  <a:srgbClr val="97B953">
                    <a:shade val="100000"/>
                    <a:satMod val="115000"/>
                  </a:srgbClr>
                </a:gs>
              </a:gsLst>
              <a:path path="circle">
                <a:fillToRect l="100000" t="100000"/>
              </a:path>
              <a:tileRect r="-100000" b="-100000"/>
            </a:grad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a:ln>
                  <a:noFill/>
                </a:ln>
                <a:solidFill>
                  <a:prstClr val="white"/>
                </a:solidFill>
                <a:effectLst/>
                <a:uLnTx/>
                <a:uFillTx/>
                <a:latin typeface="Calibri" panose="020F0502020204030204" pitchFamily="34" charset="0"/>
                <a:ea typeface="Calibri" panose="020F0502020204030204" pitchFamily="34" charset="0"/>
                <a:cs typeface="Calibri" panose="020F0502020204030204" pitchFamily="34" charset="0"/>
              </a:endParaRPr>
            </a:p>
          </p:txBody>
        </p:sp>
      </p:grpSp>
      <p:sp>
        <p:nvSpPr>
          <p:cNvPr id="13" name="Rectangle: Rounded Corners 12">
            <a:extLst>
              <a:ext uri="{FF2B5EF4-FFF2-40B4-BE49-F238E27FC236}">
                <a16:creationId xmlns="" xmlns:a16="http://schemas.microsoft.com/office/drawing/2014/main" id="{B52989C1-2E81-A254-E752-7E27DF265053}"/>
              </a:ext>
            </a:extLst>
          </p:cNvPr>
          <p:cNvSpPr/>
          <p:nvPr/>
        </p:nvSpPr>
        <p:spPr>
          <a:xfrm>
            <a:off x="9326835" y="1726044"/>
            <a:ext cx="2088232" cy="838859"/>
          </a:xfrm>
          <a:prstGeom prst="roundRect">
            <a:avLst/>
          </a:prstGeom>
          <a:gradFill flip="none" rotWithShape="1">
            <a:gsLst>
              <a:gs pos="0">
                <a:srgbClr val="6A5F4E">
                  <a:shade val="30000"/>
                  <a:satMod val="115000"/>
                </a:srgbClr>
              </a:gs>
              <a:gs pos="50000">
                <a:srgbClr val="6A5F4E">
                  <a:shade val="67500"/>
                  <a:satMod val="115000"/>
                </a:srgbClr>
              </a:gs>
              <a:gs pos="100000">
                <a:srgbClr val="6A5F4E">
                  <a:shade val="100000"/>
                  <a:satMod val="115000"/>
                </a:srgbClr>
              </a:gs>
            </a:gsLst>
            <a:path path="circle">
              <a:fillToRect l="100000" b="100000"/>
            </a:path>
            <a:tileRect t="-100000" r="-10000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pitchFamily="34" charset="0"/>
              <a:ea typeface="Calibri" panose="020F0502020204030204" pitchFamily="34" charset="0"/>
              <a:cs typeface="Calibri" panose="020F0502020204030204" pitchFamily="34" charset="0"/>
            </a:endParaRPr>
          </a:p>
        </p:txBody>
      </p:sp>
      <p:sp>
        <p:nvSpPr>
          <p:cNvPr id="11" name="Rectangle: Rounded Corners 10">
            <a:extLst>
              <a:ext uri="{FF2B5EF4-FFF2-40B4-BE49-F238E27FC236}">
                <a16:creationId xmlns="" xmlns:a16="http://schemas.microsoft.com/office/drawing/2014/main" id="{875A69C7-118F-3B72-DA61-5CA7C53D3EA6}"/>
              </a:ext>
            </a:extLst>
          </p:cNvPr>
          <p:cNvSpPr/>
          <p:nvPr/>
        </p:nvSpPr>
        <p:spPr>
          <a:xfrm>
            <a:off x="6465569" y="1717356"/>
            <a:ext cx="2088232" cy="847547"/>
          </a:xfrm>
          <a:prstGeom prst="roundRect">
            <a:avLst/>
          </a:prstGeom>
          <a:gradFill flip="none" rotWithShape="1">
            <a:gsLst>
              <a:gs pos="0">
                <a:srgbClr val="6A5F4E">
                  <a:shade val="30000"/>
                  <a:satMod val="115000"/>
                </a:srgbClr>
              </a:gs>
              <a:gs pos="50000">
                <a:srgbClr val="6A5F4E">
                  <a:shade val="67500"/>
                  <a:satMod val="115000"/>
                </a:srgbClr>
              </a:gs>
              <a:gs pos="100000">
                <a:srgbClr val="6A5F4E">
                  <a:shade val="100000"/>
                  <a:satMod val="115000"/>
                </a:srgbClr>
              </a:gs>
            </a:gsLst>
            <a:path path="circle">
              <a:fillToRect l="100000" b="100000"/>
            </a:path>
            <a:tileRect t="-100000" r="-10000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pitchFamily="34" charset="0"/>
              <a:ea typeface="Calibri" panose="020F0502020204030204" pitchFamily="34" charset="0"/>
              <a:cs typeface="Calibri" panose="020F0502020204030204" pitchFamily="34" charset="0"/>
            </a:endParaRPr>
          </a:p>
        </p:txBody>
      </p:sp>
      <p:sp>
        <p:nvSpPr>
          <p:cNvPr id="10" name="Rectangle: Rounded Corners 9">
            <a:extLst>
              <a:ext uri="{FF2B5EF4-FFF2-40B4-BE49-F238E27FC236}">
                <a16:creationId xmlns="" xmlns:a16="http://schemas.microsoft.com/office/drawing/2014/main" id="{46BE782D-52AF-96DA-5F94-3521A83E295D}"/>
              </a:ext>
            </a:extLst>
          </p:cNvPr>
          <p:cNvSpPr/>
          <p:nvPr/>
        </p:nvSpPr>
        <p:spPr>
          <a:xfrm>
            <a:off x="3638201" y="1700808"/>
            <a:ext cx="2088232" cy="864096"/>
          </a:xfrm>
          <a:prstGeom prst="roundRect">
            <a:avLst/>
          </a:prstGeom>
          <a:gradFill flip="none" rotWithShape="1">
            <a:gsLst>
              <a:gs pos="0">
                <a:srgbClr val="6A5F4E">
                  <a:shade val="30000"/>
                  <a:satMod val="115000"/>
                </a:srgbClr>
              </a:gs>
              <a:gs pos="50000">
                <a:srgbClr val="6A5F4E">
                  <a:shade val="67500"/>
                  <a:satMod val="115000"/>
                </a:srgbClr>
              </a:gs>
              <a:gs pos="100000">
                <a:srgbClr val="6A5F4E">
                  <a:shade val="100000"/>
                  <a:satMod val="115000"/>
                </a:srgbClr>
              </a:gs>
            </a:gsLst>
            <a:path path="circle">
              <a:fillToRect l="100000" b="100000"/>
            </a:path>
            <a:tileRect t="-100000" r="-10000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pitchFamily="34" charset="0"/>
              <a:ea typeface="Calibri" panose="020F0502020204030204" pitchFamily="34" charset="0"/>
              <a:cs typeface="Calibri" panose="020F0502020204030204" pitchFamily="34" charset="0"/>
            </a:endParaRPr>
          </a:p>
        </p:txBody>
      </p:sp>
      <p:sp>
        <p:nvSpPr>
          <p:cNvPr id="5" name="Rectangle: Rounded Corners 4">
            <a:extLst>
              <a:ext uri="{FF2B5EF4-FFF2-40B4-BE49-F238E27FC236}">
                <a16:creationId xmlns="" xmlns:a16="http://schemas.microsoft.com/office/drawing/2014/main" id="{A100E7A0-E1F5-76A3-CC4A-856903E4DF42}"/>
              </a:ext>
            </a:extLst>
          </p:cNvPr>
          <p:cNvSpPr/>
          <p:nvPr/>
        </p:nvSpPr>
        <p:spPr>
          <a:xfrm>
            <a:off x="642443" y="1700808"/>
            <a:ext cx="2376263" cy="864096"/>
          </a:xfrm>
          <a:prstGeom prst="roundRect">
            <a:avLst/>
          </a:prstGeom>
          <a:gradFill flip="none" rotWithShape="1">
            <a:gsLst>
              <a:gs pos="0">
                <a:srgbClr val="6A5F4E">
                  <a:shade val="30000"/>
                  <a:satMod val="115000"/>
                </a:srgbClr>
              </a:gs>
              <a:gs pos="50000">
                <a:srgbClr val="6A5F4E">
                  <a:shade val="67500"/>
                  <a:satMod val="115000"/>
                </a:srgbClr>
              </a:gs>
              <a:gs pos="100000">
                <a:srgbClr val="6A5F4E">
                  <a:shade val="100000"/>
                  <a:satMod val="115000"/>
                </a:srgbClr>
              </a:gs>
            </a:gsLst>
            <a:path path="circle">
              <a:fillToRect l="100000" b="100000"/>
            </a:path>
            <a:tileRect t="-100000" r="-10000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pitchFamily="34" charset="0"/>
              <a:ea typeface="Calibri" panose="020F0502020204030204" pitchFamily="34" charset="0"/>
              <a:cs typeface="Calibri" panose="020F0502020204030204" pitchFamily="34" charset="0"/>
            </a:endParaRPr>
          </a:p>
        </p:txBody>
      </p:sp>
      <p:sp>
        <p:nvSpPr>
          <p:cNvPr id="2" name="標題 1"/>
          <p:cNvSpPr>
            <a:spLocks noGrp="1"/>
          </p:cNvSpPr>
          <p:nvPr>
            <p:ph type="title"/>
          </p:nvPr>
        </p:nvSpPr>
        <p:spPr>
          <a:xfrm>
            <a:off x="642443" y="307562"/>
            <a:ext cx="10972800" cy="812114"/>
          </a:xfrm>
        </p:spPr>
        <p:txBody>
          <a:bodyPr/>
          <a:lstStyle/>
          <a:p>
            <a:r>
              <a:rPr lang="en-US" altLang="zh-TW" dirty="0">
                <a:latin typeface="Calibri" panose="020F0502020204030204" pitchFamily="34" charset="0"/>
                <a:ea typeface="Calibri" panose="020F0502020204030204" pitchFamily="34" charset="0"/>
                <a:cs typeface="Calibri" panose="020F0502020204030204" pitchFamily="34" charset="0"/>
              </a:rPr>
              <a:t>First Smart</a:t>
            </a:r>
            <a:r>
              <a:rPr lang="zh-TW" altLang="en-US" dirty="0">
                <a:latin typeface="Calibri" panose="020F0502020204030204" pitchFamily="34" charset="0"/>
                <a:cs typeface="Calibri" panose="020F0502020204030204" pitchFamily="34" charset="0"/>
              </a:rPr>
              <a:t> </a:t>
            </a:r>
            <a:r>
              <a:rPr lang="en-US" altLang="zh-TW" dirty="0">
                <a:latin typeface="Calibri" panose="020F0502020204030204" pitchFamily="34" charset="0"/>
                <a:ea typeface="Calibri" panose="020F0502020204030204" pitchFamily="34" charset="0"/>
                <a:cs typeface="Calibri" panose="020F0502020204030204" pitchFamily="34" charset="0"/>
              </a:rPr>
              <a:t>Tea Garden in Taiwan</a:t>
            </a:r>
            <a:endParaRPr lang="zh-TW" altLang="en-US" dirty="0">
              <a:latin typeface="Calibri" panose="020F0502020204030204" pitchFamily="34" charset="0"/>
              <a:cs typeface="Calibri" panose="020F0502020204030204" pitchFamily="34" charset="0"/>
            </a:endParaRPr>
          </a:p>
        </p:txBody>
      </p:sp>
      <p:sp>
        <p:nvSpPr>
          <p:cNvPr id="4" name="投影片編號版面配置區 3"/>
          <p:cNvSpPr>
            <a:spLocks noGrp="1"/>
          </p:cNvSpPr>
          <p:nvPr>
            <p:ph type="sldNum" sz="quarter" idx="12"/>
          </p:nvPr>
        </p:nvSpPr>
        <p:spPr>
          <a:xfrm>
            <a:off x="9192344" y="6356353"/>
            <a:ext cx="28448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E81AC0D-EB2D-47CB-A275-288B8545C5B6}" type="slidenum">
              <a:rPr kumimoji="0" lang="zh-TW" altLang="en-US" sz="1200" b="0" i="0" u="none" strike="noStrike" kern="1200" cap="none" spc="0" normalizeH="0" baseline="0" noProof="0" smtClean="0">
                <a:ln>
                  <a:noFill/>
                </a:ln>
                <a:solidFill>
                  <a:prstClr val="black">
                    <a:tint val="75000"/>
                  </a:prstClr>
                </a:solidFill>
                <a:effectLst/>
                <a:uLnTx/>
                <a:uFillTx/>
                <a:latin typeface="Calibri" panose="020F0502020204030204" pitchFamily="34" charset="0"/>
                <a:ea typeface="Microsoft JhengHei Light"/>
                <a:cs typeface="Calibri" panose="020F050202020403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zh-TW" altLang="en-US" sz="1200" b="0" i="0" u="none" strike="noStrike" kern="1200" cap="none" spc="0" normalizeH="0" baseline="0" noProof="0" dirty="0">
              <a:ln>
                <a:noFill/>
              </a:ln>
              <a:solidFill>
                <a:prstClr val="black">
                  <a:tint val="75000"/>
                </a:prstClr>
              </a:solidFill>
              <a:effectLst/>
              <a:uLnTx/>
              <a:uFillTx/>
              <a:latin typeface="Calibri" panose="020F0502020204030204" pitchFamily="34" charset="0"/>
              <a:ea typeface="Microsoft JhengHei Light"/>
              <a:cs typeface="Calibri" panose="020F0502020204030204" pitchFamily="34" charset="0"/>
            </a:endParaRPr>
          </a:p>
        </p:txBody>
      </p:sp>
      <p:sp>
        <p:nvSpPr>
          <p:cNvPr id="6" name="文字方塊 5"/>
          <p:cNvSpPr txBox="1"/>
          <p:nvPr/>
        </p:nvSpPr>
        <p:spPr>
          <a:xfrm>
            <a:off x="642443" y="2929899"/>
            <a:ext cx="2376264" cy="181588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TW" sz="1600" b="0"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Calibri" panose="020F0502020204030204" pitchFamily="34" charset="0"/>
              </a:rPr>
              <a:t>We set up 6 micro-weather stations and soil moisture sensors to monitor the parameters of plant growth, and to analyze the best conditions for cultivation. </a:t>
            </a:r>
            <a:endParaRPr kumimoji="0" lang="zh-TW" altLang="en-US" sz="1600" b="0" i="0" u="none" strike="noStrike" kern="1200" cap="none" spc="0" normalizeH="0" baseline="0" noProof="0" dirty="0">
              <a:ln>
                <a:noFill/>
              </a:ln>
              <a:solidFill>
                <a:prstClr val="white"/>
              </a:solidFill>
              <a:effectLst/>
              <a:uLnTx/>
              <a:uFillTx/>
              <a:latin typeface="Calibri" panose="020F0502020204030204" pitchFamily="34" charset="0"/>
              <a:ea typeface="Microsoft JhengHei Light"/>
              <a:cs typeface="Calibri" panose="020F0502020204030204" pitchFamily="34" charset="0"/>
            </a:endParaRPr>
          </a:p>
        </p:txBody>
      </p:sp>
      <p:sp>
        <p:nvSpPr>
          <p:cNvPr id="7" name="文字方塊 6"/>
          <p:cNvSpPr txBox="1"/>
          <p:nvPr/>
        </p:nvSpPr>
        <p:spPr>
          <a:xfrm>
            <a:off x="3484923" y="2753866"/>
            <a:ext cx="2394789" cy="230832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TW" sz="1600" b="0"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Calibri" panose="020F0502020204030204" pitchFamily="34" charset="0"/>
              </a:rPr>
              <a:t>Applying precision irrigation technology developed by Netafim. With 14,000 drip</a:t>
            </a:r>
            <a:r>
              <a:rPr kumimoji="0" lang="zh-TW" altLang="en-US" sz="1600" b="0" i="0" u="none" strike="noStrike" kern="1200" cap="none" spc="0" normalizeH="0" baseline="0" noProof="0" dirty="0">
                <a:ln>
                  <a:noFill/>
                </a:ln>
                <a:solidFill>
                  <a:prstClr val="white"/>
                </a:solidFill>
                <a:effectLst/>
                <a:uLnTx/>
                <a:uFillTx/>
                <a:latin typeface="Calibri" panose="020F0502020204030204" pitchFamily="34" charset="0"/>
                <a:ea typeface="Microsoft JhengHei Light"/>
                <a:cs typeface="Calibri" panose="020F0502020204030204" pitchFamily="34" charset="0"/>
              </a:rPr>
              <a:t> </a:t>
            </a:r>
            <a:r>
              <a:rPr kumimoji="0" lang="en-US" altLang="zh-TW" sz="1600" b="0"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Calibri" panose="020F0502020204030204" pitchFamily="34" charset="0"/>
              </a:rPr>
              <a:t>holes per hectare covering over 94% of the planting area, we managed to save 70% of irrigation water and 50% of fertilizer. </a:t>
            </a:r>
            <a:endParaRPr kumimoji="0" lang="zh-TW" altLang="en-US" sz="1600" b="0" i="0" u="none" strike="noStrike" kern="1200" cap="none" spc="0" normalizeH="0" baseline="0" noProof="0" dirty="0">
              <a:ln>
                <a:noFill/>
              </a:ln>
              <a:solidFill>
                <a:prstClr val="white"/>
              </a:solidFill>
              <a:effectLst/>
              <a:uLnTx/>
              <a:uFillTx/>
              <a:latin typeface="Calibri" panose="020F0502020204030204" pitchFamily="34" charset="0"/>
              <a:ea typeface="Microsoft JhengHei Light"/>
              <a:cs typeface="Calibri" panose="020F0502020204030204" pitchFamily="34" charset="0"/>
            </a:endParaRPr>
          </a:p>
        </p:txBody>
      </p:sp>
      <p:sp>
        <p:nvSpPr>
          <p:cNvPr id="8" name="文字方塊 7"/>
          <p:cNvSpPr txBox="1"/>
          <p:nvPr/>
        </p:nvSpPr>
        <p:spPr>
          <a:xfrm>
            <a:off x="9181933" y="2852936"/>
            <a:ext cx="2376264" cy="2062103"/>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TW" sz="1600" b="0"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Calibri" panose="020F0502020204030204" pitchFamily="34" charset="0"/>
              </a:rPr>
              <a:t>We started our organic plantation in 2003. TTC pledged to produce our tea leaves at the highest safety and highest quality standards. We also use biodegradable bioplastic for our product packaging.</a:t>
            </a:r>
            <a:endParaRPr kumimoji="0" lang="zh-TW" altLang="en-US" sz="1600" b="0" i="0" u="none" strike="noStrike" kern="1200" cap="none" spc="0" normalizeH="0" baseline="0" noProof="0" dirty="0">
              <a:ln>
                <a:noFill/>
              </a:ln>
              <a:solidFill>
                <a:prstClr val="white"/>
              </a:solidFill>
              <a:effectLst/>
              <a:uLnTx/>
              <a:uFillTx/>
              <a:latin typeface="Calibri" panose="020F0502020204030204" pitchFamily="34" charset="0"/>
              <a:ea typeface="Microsoft JhengHei Light"/>
              <a:cs typeface="Calibri" panose="020F0502020204030204" pitchFamily="34" charset="0"/>
            </a:endParaRPr>
          </a:p>
        </p:txBody>
      </p:sp>
      <p:sp>
        <p:nvSpPr>
          <p:cNvPr id="12" name="文字方塊 11"/>
          <p:cNvSpPr txBox="1"/>
          <p:nvPr/>
        </p:nvSpPr>
        <p:spPr>
          <a:xfrm>
            <a:off x="6226282" y="2753866"/>
            <a:ext cx="2701238" cy="280076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TW" sz="1600" b="0"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Calibri" panose="020F0502020204030204" pitchFamily="34" charset="0"/>
              </a:rPr>
              <a:t>We applied 3 platforms to collect big data: </a:t>
            </a:r>
          </a:p>
          <a:p>
            <a:pPr marL="342900" marR="0" lvl="0" indent="-342900" algn="l" defTabSz="914400" rtl="0" eaLnBrk="1" fontAlgn="auto" latinLnBrk="0" hangingPunct="1">
              <a:lnSpc>
                <a:spcPct val="100000"/>
              </a:lnSpc>
              <a:spcBef>
                <a:spcPts val="0"/>
              </a:spcBef>
              <a:spcAft>
                <a:spcPts val="0"/>
              </a:spcAft>
              <a:buClrTx/>
              <a:buSzTx/>
              <a:buFontTx/>
              <a:buAutoNum type="arabicParenR"/>
              <a:tabLst/>
              <a:defRPr/>
            </a:pPr>
            <a:r>
              <a:rPr kumimoji="0" lang="en-US" altLang="zh-TW" sz="1600" b="0"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Calibri" panose="020F0502020204030204" pitchFamily="34" charset="0"/>
              </a:rPr>
              <a:t>Smart Agri-management Platform(SAMP) for product traceability</a:t>
            </a:r>
          </a:p>
          <a:p>
            <a:pPr marL="342900" marR="0" lvl="0" indent="-342900" algn="l" defTabSz="914400" rtl="0" eaLnBrk="1" fontAlgn="auto" latinLnBrk="0" hangingPunct="1">
              <a:lnSpc>
                <a:spcPct val="100000"/>
              </a:lnSpc>
              <a:spcBef>
                <a:spcPts val="0"/>
              </a:spcBef>
              <a:spcAft>
                <a:spcPts val="0"/>
              </a:spcAft>
              <a:buClrTx/>
              <a:buSzTx/>
              <a:buFontTx/>
              <a:buAutoNum type="arabicParenR"/>
              <a:tabLst/>
              <a:defRPr/>
            </a:pPr>
            <a:r>
              <a:rPr kumimoji="0" lang="en-US" altLang="zh-TW" sz="1600" b="0"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Calibri" panose="020F0502020204030204" pitchFamily="34" charset="0"/>
              </a:rPr>
              <a:t>Dispatching App to monitor the productivity of each production unit</a:t>
            </a:r>
          </a:p>
          <a:p>
            <a:pPr marL="342900" marR="0" lvl="0" indent="-342900" algn="l" defTabSz="914400" rtl="0" eaLnBrk="1" fontAlgn="auto" latinLnBrk="0" hangingPunct="1">
              <a:lnSpc>
                <a:spcPct val="100000"/>
              </a:lnSpc>
              <a:spcBef>
                <a:spcPts val="0"/>
              </a:spcBef>
              <a:spcAft>
                <a:spcPts val="0"/>
              </a:spcAft>
              <a:buClrTx/>
              <a:buSzTx/>
              <a:buFontTx/>
              <a:buAutoNum type="arabicParenR"/>
              <a:tabLst/>
              <a:defRPr/>
            </a:pPr>
            <a:r>
              <a:rPr kumimoji="0" lang="en-US" altLang="zh-TW" sz="1600" b="0"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Calibri" panose="020F0502020204030204" pitchFamily="34" charset="0"/>
              </a:rPr>
              <a:t>Plant doctor App to monitor the entire process of cultivation. </a:t>
            </a:r>
            <a:endParaRPr kumimoji="0" lang="zh-TW" altLang="en-US" sz="1600" b="0" i="0" u="none" strike="noStrike" kern="1200" cap="none" spc="0" normalizeH="0" baseline="0" noProof="0" dirty="0">
              <a:ln>
                <a:noFill/>
              </a:ln>
              <a:solidFill>
                <a:prstClr val="white"/>
              </a:solidFill>
              <a:effectLst/>
              <a:uLnTx/>
              <a:uFillTx/>
              <a:latin typeface="Calibri" panose="020F0502020204030204" pitchFamily="34" charset="0"/>
              <a:ea typeface="Microsoft JhengHei Light"/>
              <a:cs typeface="Calibri" panose="020F0502020204030204" pitchFamily="34" charset="0"/>
            </a:endParaRPr>
          </a:p>
        </p:txBody>
      </p:sp>
      <p:pic>
        <p:nvPicPr>
          <p:cNvPr id="3" name="Picture 2" descr="A green and black logo&#10;&#10;Description automatically generated">
            <a:extLst>
              <a:ext uri="{FF2B5EF4-FFF2-40B4-BE49-F238E27FC236}">
                <a16:creationId xmlns="" xmlns:a16="http://schemas.microsoft.com/office/drawing/2014/main" id="{40797618-9F64-92CA-5DCC-B81FF898CE7B}"/>
              </a:ext>
            </a:extLst>
          </p:cNvPr>
          <p:cNvPicPr/>
          <p:nvPr/>
        </p:nvPicPr>
        <p:blipFill>
          <a:blip r:embed="rId3" cstate="print">
            <a:extLst>
              <a:ext uri="{28A0092B-C50C-407E-A947-70E740481C1C}">
                <a14:useLocalDpi xmlns:a14="http://schemas.microsoft.com/office/drawing/2010/main" val="0"/>
              </a:ext>
            </a:extLst>
          </a:blip>
          <a:stretch>
            <a:fillRect/>
          </a:stretch>
        </p:blipFill>
        <p:spPr>
          <a:xfrm>
            <a:off x="11136560" y="-59709"/>
            <a:ext cx="1052736" cy="1052736"/>
          </a:xfrm>
          <a:prstGeom prst="rect">
            <a:avLst/>
          </a:prstGeom>
        </p:spPr>
      </p:pic>
      <p:sp>
        <p:nvSpPr>
          <p:cNvPr id="26" name="TextBox 25">
            <a:extLst>
              <a:ext uri="{FF2B5EF4-FFF2-40B4-BE49-F238E27FC236}">
                <a16:creationId xmlns="" xmlns:a16="http://schemas.microsoft.com/office/drawing/2014/main" id="{55B0081D-12DD-C3EE-C7C6-E844E318CD97}"/>
              </a:ext>
            </a:extLst>
          </p:cNvPr>
          <p:cNvSpPr txBox="1"/>
          <p:nvPr/>
        </p:nvSpPr>
        <p:spPr>
          <a:xfrm>
            <a:off x="561958" y="1717357"/>
            <a:ext cx="2537233" cy="830997"/>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TW" sz="2400" b="1"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Calibri" panose="020F0502020204030204" pitchFamily="34" charset="0"/>
              </a:rPr>
              <a:t>Micro-Weather Management</a:t>
            </a:r>
            <a:endParaRPr kumimoji="0" lang="zh-TW" altLang="en-US" sz="2400" b="1" i="0" u="none" strike="noStrike" kern="1200" cap="none" spc="0" normalizeH="0" baseline="0" noProof="0" dirty="0">
              <a:ln>
                <a:noFill/>
              </a:ln>
              <a:solidFill>
                <a:prstClr val="white"/>
              </a:solidFill>
              <a:effectLst/>
              <a:uLnTx/>
              <a:uFillTx/>
              <a:latin typeface="Calibri" panose="020F0502020204030204" pitchFamily="34" charset="0"/>
              <a:ea typeface="Microsoft JhengHei Light"/>
              <a:cs typeface="Calibri" panose="020F0502020204030204" pitchFamily="34" charset="0"/>
            </a:endParaRPr>
          </a:p>
        </p:txBody>
      </p:sp>
      <p:sp>
        <p:nvSpPr>
          <p:cNvPr id="28" name="TextBox 27">
            <a:extLst>
              <a:ext uri="{FF2B5EF4-FFF2-40B4-BE49-F238E27FC236}">
                <a16:creationId xmlns="" xmlns:a16="http://schemas.microsoft.com/office/drawing/2014/main" id="{E3A88255-F16A-DFF0-8CBE-C90073B25245}"/>
              </a:ext>
            </a:extLst>
          </p:cNvPr>
          <p:cNvSpPr txBox="1"/>
          <p:nvPr/>
        </p:nvSpPr>
        <p:spPr>
          <a:xfrm>
            <a:off x="3842394" y="1726044"/>
            <a:ext cx="1679848" cy="830997"/>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TW" sz="2400" b="1"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Calibri" panose="020F0502020204030204" pitchFamily="34" charset="0"/>
              </a:rPr>
              <a:t>Precision Irrigation</a:t>
            </a:r>
            <a:endParaRPr kumimoji="0" lang="zh-TW" altLang="en-US" sz="2400" b="1" i="0" u="none" strike="noStrike" kern="1200" cap="none" spc="0" normalizeH="0" baseline="0" noProof="0" dirty="0">
              <a:ln>
                <a:noFill/>
              </a:ln>
              <a:solidFill>
                <a:prstClr val="white"/>
              </a:solidFill>
              <a:effectLst/>
              <a:uLnTx/>
              <a:uFillTx/>
              <a:latin typeface="Calibri" panose="020F0502020204030204" pitchFamily="34" charset="0"/>
              <a:ea typeface="Microsoft JhengHei Light"/>
              <a:cs typeface="Calibri" panose="020F0502020204030204" pitchFamily="34" charset="0"/>
            </a:endParaRPr>
          </a:p>
        </p:txBody>
      </p:sp>
      <p:sp>
        <p:nvSpPr>
          <p:cNvPr id="30" name="TextBox 29">
            <a:extLst>
              <a:ext uri="{FF2B5EF4-FFF2-40B4-BE49-F238E27FC236}">
                <a16:creationId xmlns="" xmlns:a16="http://schemas.microsoft.com/office/drawing/2014/main" id="{DAFE6FBF-AFA0-CE85-BE2B-751B79EBB044}"/>
              </a:ext>
            </a:extLst>
          </p:cNvPr>
          <p:cNvSpPr txBox="1"/>
          <p:nvPr/>
        </p:nvSpPr>
        <p:spPr>
          <a:xfrm>
            <a:off x="6465569" y="1700808"/>
            <a:ext cx="2150711" cy="830997"/>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TW" sz="2400" b="1"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Calibri" panose="020F0502020204030204" pitchFamily="34" charset="0"/>
              </a:rPr>
              <a:t>Big Data Management</a:t>
            </a:r>
            <a:endParaRPr kumimoji="0" lang="zh-TW" altLang="en-US" sz="2400" b="1" i="0" u="none" strike="noStrike" kern="1200" cap="none" spc="0" normalizeH="0" baseline="0" noProof="0" dirty="0">
              <a:ln>
                <a:noFill/>
              </a:ln>
              <a:solidFill>
                <a:prstClr val="white"/>
              </a:solidFill>
              <a:effectLst/>
              <a:uLnTx/>
              <a:uFillTx/>
              <a:latin typeface="Calibri" panose="020F0502020204030204" pitchFamily="34" charset="0"/>
              <a:ea typeface="Microsoft JhengHei Light"/>
              <a:cs typeface="Calibri" panose="020F0502020204030204" pitchFamily="34" charset="0"/>
            </a:endParaRPr>
          </a:p>
        </p:txBody>
      </p:sp>
      <p:sp>
        <p:nvSpPr>
          <p:cNvPr id="32" name="TextBox 31">
            <a:extLst>
              <a:ext uri="{FF2B5EF4-FFF2-40B4-BE49-F238E27FC236}">
                <a16:creationId xmlns="" xmlns:a16="http://schemas.microsoft.com/office/drawing/2014/main" id="{B308E274-1950-3B33-C467-B18724A4D7C9}"/>
              </a:ext>
            </a:extLst>
          </p:cNvPr>
          <p:cNvSpPr txBox="1"/>
          <p:nvPr/>
        </p:nvSpPr>
        <p:spPr>
          <a:xfrm>
            <a:off x="9355415" y="1695740"/>
            <a:ext cx="2048491" cy="830997"/>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TW" sz="2400" b="1"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Calibri" panose="020F0502020204030204" pitchFamily="34" charset="0"/>
              </a:rPr>
              <a:t>Organic and High Quality</a:t>
            </a:r>
            <a:endParaRPr kumimoji="0" lang="zh-TW" altLang="en-US" sz="2400" b="1" i="0" u="none" strike="noStrike" kern="1200" cap="none" spc="0" normalizeH="0" baseline="0" noProof="0" dirty="0">
              <a:ln>
                <a:noFill/>
              </a:ln>
              <a:solidFill>
                <a:prstClr val="white"/>
              </a:solidFill>
              <a:effectLst/>
              <a:uLnTx/>
              <a:uFillTx/>
              <a:latin typeface="Calibri" panose="020F0502020204030204" pitchFamily="34" charset="0"/>
              <a:ea typeface="Microsoft JhengHei Light"/>
              <a:cs typeface="Calibri" panose="020F0502020204030204" pitchFamily="34" charset="0"/>
            </a:endParaRPr>
          </a:p>
        </p:txBody>
      </p:sp>
    </p:spTree>
    <p:extLst>
      <p:ext uri="{BB962C8B-B14F-4D97-AF65-F5344CB8AC3E}">
        <p14:creationId xmlns:p14="http://schemas.microsoft.com/office/powerpoint/2010/main" val="357956722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latin typeface="Calibri" panose="020F0502020204030204" pitchFamily="34" charset="0"/>
              <a:cs typeface="Calibri" panose="020F0502020204030204" pitchFamily="34" charset="0"/>
            </a:endParaRPr>
          </a:p>
        </p:txBody>
      </p:sp>
      <p:sp>
        <p:nvSpPr>
          <p:cNvPr id="3" name="內容版面配置區 2"/>
          <p:cNvSpPr>
            <a:spLocks noGrp="1"/>
          </p:cNvSpPr>
          <p:nvPr>
            <p:ph idx="1"/>
          </p:nvPr>
        </p:nvSpPr>
        <p:spPr/>
        <p:txBody>
          <a:bodyPr/>
          <a:lstStyle/>
          <a:p>
            <a:endParaRPr lang="zh-TW" altLang="en-US">
              <a:latin typeface="Calibri" panose="020F0502020204030204" pitchFamily="34" charset="0"/>
              <a:cs typeface="Calibri" panose="020F0502020204030204" pitchFamily="34" charset="0"/>
            </a:endParaRPr>
          </a:p>
        </p:txBody>
      </p:sp>
      <p:pic>
        <p:nvPicPr>
          <p:cNvPr id="307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3928"/>
            <a:ext cx="12192000" cy="690585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文字方塊 3">
            <a:extLst>
              <a:ext uri="{FF2B5EF4-FFF2-40B4-BE49-F238E27FC236}">
                <a16:creationId xmlns="" xmlns:a16="http://schemas.microsoft.com/office/drawing/2014/main" id="{C8AFA71A-0D26-7D18-5FD7-2F995EC1B744}"/>
              </a:ext>
            </a:extLst>
          </p:cNvPr>
          <p:cNvSpPr txBox="1"/>
          <p:nvPr/>
        </p:nvSpPr>
        <p:spPr>
          <a:xfrm>
            <a:off x="407368" y="332656"/>
            <a:ext cx="7344816"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TW" sz="5400" b="1"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Calibri" panose="020F0502020204030204" pitchFamily="34" charset="0"/>
              </a:rPr>
              <a:t>Recreational Business</a:t>
            </a:r>
          </a:p>
        </p:txBody>
      </p:sp>
    </p:spTree>
    <p:extLst>
      <p:ext uri="{BB962C8B-B14F-4D97-AF65-F5344CB8AC3E}">
        <p14:creationId xmlns:p14="http://schemas.microsoft.com/office/powerpoint/2010/main" val="300408920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bg>
      <p:bgPr>
        <a:solidFill>
          <a:schemeClr val="bg1">
            <a:lumMod val="85000"/>
          </a:schemeClr>
        </a:solidFill>
        <a:effectLst/>
      </p:bgPr>
    </p:bg>
    <p:spTree>
      <p:nvGrpSpPr>
        <p:cNvPr id="1" name=""/>
        <p:cNvGrpSpPr/>
        <p:nvPr/>
      </p:nvGrpSpPr>
      <p:grpSpPr>
        <a:xfrm>
          <a:off x="0" y="0"/>
          <a:ext cx="0" cy="0"/>
          <a:chOff x="0" y="0"/>
          <a:chExt cx="0" cy="0"/>
        </a:xfrm>
      </p:grpSpPr>
      <p:sp>
        <p:nvSpPr>
          <p:cNvPr id="2" name="標題 1"/>
          <p:cNvSpPr>
            <a:spLocks noGrp="1"/>
          </p:cNvSpPr>
          <p:nvPr>
            <p:ph type="title"/>
          </p:nvPr>
        </p:nvSpPr>
        <p:spPr>
          <a:xfrm>
            <a:off x="1919536" y="96606"/>
            <a:ext cx="8229600" cy="812114"/>
          </a:xfrm>
        </p:spPr>
        <p:txBody>
          <a:bodyPr>
            <a:noAutofit/>
          </a:bodyPr>
          <a:lstStyle/>
          <a:p>
            <a:r>
              <a:rPr lang="en-US" altLang="zh-TW" sz="3600" dirty="0">
                <a:latin typeface="Calibri" panose="020F0502020204030204" pitchFamily="34" charset="0"/>
                <a:ea typeface="Calibri" panose="020F0502020204030204" pitchFamily="34" charset="0"/>
                <a:cs typeface="Calibri" panose="020F0502020204030204" pitchFamily="34" charset="0"/>
              </a:rPr>
              <a:t>Recreational Business Highlights</a:t>
            </a:r>
            <a:endParaRPr lang="zh-TW" altLang="en-US" sz="3600" dirty="0">
              <a:latin typeface="Calibri" panose="020F0502020204030204" pitchFamily="34" charset="0"/>
              <a:ea typeface="Microsoft YaHei" panose="020B0503020204020204" pitchFamily="34" charset="-122"/>
              <a:cs typeface="Calibri" panose="020F0502020204030204" pitchFamily="34" charset="0"/>
            </a:endParaRPr>
          </a:p>
        </p:txBody>
      </p:sp>
      <p:sp>
        <p:nvSpPr>
          <p:cNvPr id="12" name="Rectangle: Rounded Corners 11">
            <a:extLst>
              <a:ext uri="{FF2B5EF4-FFF2-40B4-BE49-F238E27FC236}">
                <a16:creationId xmlns="" xmlns:a16="http://schemas.microsoft.com/office/drawing/2014/main" id="{34A2DA20-A763-8166-38D0-8EAC1DA5E889}"/>
              </a:ext>
            </a:extLst>
          </p:cNvPr>
          <p:cNvSpPr/>
          <p:nvPr/>
        </p:nvSpPr>
        <p:spPr>
          <a:xfrm>
            <a:off x="2676396" y="3845811"/>
            <a:ext cx="2520000" cy="2520000"/>
          </a:xfrm>
          <a:prstGeom prst="roundRect">
            <a:avLst>
              <a:gd name="adj" fmla="val 10000"/>
            </a:avLst>
          </a:prstGeom>
          <a:blipFill>
            <a:blip r:embed="rId3" cstate="print">
              <a:extLst>
                <a:ext uri="{28A0092B-C50C-407E-A947-70E740481C1C}">
                  <a14:useLocalDpi xmlns:a14="http://schemas.microsoft.com/office/drawing/2010/main" val="0"/>
                </a:ext>
              </a:extLst>
            </a:blip>
            <a:srcRect/>
            <a:stretch>
              <a:fillRect l="-41000" r="-41000"/>
            </a:stretch>
          </a:blipFill>
        </p:spPr>
        <p:style>
          <a:lnRef idx="0">
            <a:schemeClr val="lt1">
              <a:hueOff val="0"/>
              <a:satOff val="0"/>
              <a:lumOff val="0"/>
              <a:alphaOff val="0"/>
            </a:schemeClr>
          </a:lnRef>
          <a:fillRef idx="1">
            <a:scrgbClr r="0" g="0" b="0"/>
          </a:fillRef>
          <a:effectRef idx="2">
            <a:schemeClr val="accent2">
              <a:tint val="50000"/>
              <a:hueOff val="1250719"/>
              <a:satOff val="-1118"/>
              <a:lumOff val="3"/>
              <a:alphaOff val="0"/>
            </a:schemeClr>
          </a:effectRef>
          <a:fontRef idx="minor">
            <a:schemeClr val="lt1">
              <a:hueOff val="0"/>
              <a:satOff val="0"/>
              <a:lumOff val="0"/>
              <a:alphaOff val="0"/>
            </a:schemeClr>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hueOff val="0"/>
                  <a:satOff val="0"/>
                  <a:lumOff val="0"/>
                  <a:alphaOff val="0"/>
                </a:prstClr>
              </a:solidFill>
              <a:effectLst/>
              <a:uLnTx/>
              <a:uFillTx/>
              <a:latin typeface="Calibri" panose="020F0502020204030204" pitchFamily="34" charset="0"/>
              <a:ea typeface="Calibri" panose="020F0502020204030204" pitchFamily="34" charset="0"/>
              <a:cs typeface="Calibri" panose="020F0502020204030204" pitchFamily="34" charset="0"/>
            </a:endParaRPr>
          </a:p>
        </p:txBody>
      </p:sp>
      <p:sp>
        <p:nvSpPr>
          <p:cNvPr id="14" name="Rectangle: Rounded Corners 13">
            <a:extLst>
              <a:ext uri="{FF2B5EF4-FFF2-40B4-BE49-F238E27FC236}">
                <a16:creationId xmlns="" xmlns:a16="http://schemas.microsoft.com/office/drawing/2014/main" id="{B31A99E2-6882-168C-B54F-AA25B2197254}"/>
              </a:ext>
            </a:extLst>
          </p:cNvPr>
          <p:cNvSpPr/>
          <p:nvPr/>
        </p:nvSpPr>
        <p:spPr>
          <a:xfrm>
            <a:off x="5093166" y="1451109"/>
            <a:ext cx="2520000" cy="2520000"/>
          </a:xfrm>
          <a:prstGeom prst="roundRect">
            <a:avLst>
              <a:gd name="adj" fmla="val 10000"/>
            </a:avLst>
          </a:prstGeom>
          <a:blipFill>
            <a:blip r:embed="rId4" cstate="print">
              <a:extLst>
                <a:ext uri="{28A0092B-C50C-407E-A947-70E740481C1C}">
                  <a14:useLocalDpi xmlns:a14="http://schemas.microsoft.com/office/drawing/2010/main" val="0"/>
                </a:ext>
              </a:extLst>
            </a:blip>
            <a:srcRect/>
            <a:stretch>
              <a:fillRect l="-11000" r="-11000"/>
            </a:stretch>
          </a:blipFill>
        </p:spPr>
        <p:style>
          <a:lnRef idx="0">
            <a:schemeClr val="lt1">
              <a:hueOff val="0"/>
              <a:satOff val="0"/>
              <a:lumOff val="0"/>
              <a:alphaOff val="0"/>
            </a:schemeClr>
          </a:lnRef>
          <a:fillRef idx="1">
            <a:scrgbClr r="0" g="0" b="0"/>
          </a:fillRef>
          <a:effectRef idx="2">
            <a:schemeClr val="accent2">
              <a:tint val="50000"/>
              <a:hueOff val="2501437"/>
              <a:satOff val="-2237"/>
              <a:lumOff val="6"/>
              <a:alphaOff val="0"/>
            </a:schemeClr>
          </a:effectRef>
          <a:fontRef idx="minor">
            <a:schemeClr val="lt1">
              <a:hueOff val="0"/>
              <a:satOff val="0"/>
              <a:lumOff val="0"/>
              <a:alphaOff val="0"/>
            </a:schemeClr>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hueOff val="0"/>
                  <a:satOff val="0"/>
                  <a:lumOff val="0"/>
                  <a:alphaOff val="0"/>
                </a:prstClr>
              </a:solidFill>
              <a:effectLst/>
              <a:uLnTx/>
              <a:uFillTx/>
              <a:latin typeface="Calibri" panose="020F0502020204030204" pitchFamily="34" charset="0"/>
              <a:ea typeface="Calibri" panose="020F0502020204030204" pitchFamily="34" charset="0"/>
              <a:cs typeface="Calibri" panose="020F0502020204030204" pitchFamily="34" charset="0"/>
            </a:endParaRPr>
          </a:p>
        </p:txBody>
      </p:sp>
      <p:sp>
        <p:nvSpPr>
          <p:cNvPr id="16" name="Rectangle: Rounded Corners 15">
            <a:extLst>
              <a:ext uri="{FF2B5EF4-FFF2-40B4-BE49-F238E27FC236}">
                <a16:creationId xmlns="" xmlns:a16="http://schemas.microsoft.com/office/drawing/2014/main" id="{7BC3012B-367F-EF17-616F-C7561B6DE345}"/>
              </a:ext>
            </a:extLst>
          </p:cNvPr>
          <p:cNvSpPr/>
          <p:nvPr/>
        </p:nvSpPr>
        <p:spPr>
          <a:xfrm>
            <a:off x="7387216" y="3971109"/>
            <a:ext cx="2520000" cy="2520000"/>
          </a:xfrm>
          <a:prstGeom prst="roundRect">
            <a:avLst>
              <a:gd name="adj" fmla="val 10000"/>
            </a:avLst>
          </a:prstGeom>
          <a:blipFill rotWithShape="1">
            <a:blip r:embed="rId5"/>
            <a:stretch>
              <a:fillRect/>
            </a:stretch>
          </a:blipFill>
        </p:spPr>
        <p:style>
          <a:lnRef idx="0">
            <a:schemeClr val="lt1">
              <a:hueOff val="0"/>
              <a:satOff val="0"/>
              <a:lumOff val="0"/>
              <a:alphaOff val="0"/>
            </a:schemeClr>
          </a:lnRef>
          <a:fillRef idx="1">
            <a:scrgbClr r="0" g="0" b="0"/>
          </a:fillRef>
          <a:effectRef idx="2">
            <a:schemeClr val="accent2">
              <a:tint val="50000"/>
              <a:hueOff val="3752156"/>
              <a:satOff val="-3355"/>
              <a:lumOff val="10"/>
              <a:alphaOff val="0"/>
            </a:schemeClr>
          </a:effectRef>
          <a:fontRef idx="minor">
            <a:schemeClr val="lt1">
              <a:hueOff val="0"/>
              <a:satOff val="0"/>
              <a:lumOff val="0"/>
              <a:alphaOff val="0"/>
            </a:schemeClr>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hueOff val="0"/>
                  <a:satOff val="0"/>
                  <a:lumOff val="0"/>
                  <a:alphaOff val="0"/>
                </a:prstClr>
              </a:solidFill>
              <a:effectLst/>
              <a:uLnTx/>
              <a:uFillTx/>
              <a:latin typeface="Calibri" panose="020F0502020204030204" pitchFamily="34" charset="0"/>
              <a:ea typeface="Calibri" panose="020F0502020204030204" pitchFamily="34" charset="0"/>
              <a:cs typeface="Calibri" panose="020F0502020204030204" pitchFamily="34" charset="0"/>
            </a:endParaRPr>
          </a:p>
        </p:txBody>
      </p:sp>
      <p:sp>
        <p:nvSpPr>
          <p:cNvPr id="18" name="Rectangle: Rounded Corners 17">
            <a:extLst>
              <a:ext uri="{FF2B5EF4-FFF2-40B4-BE49-F238E27FC236}">
                <a16:creationId xmlns="" xmlns:a16="http://schemas.microsoft.com/office/drawing/2014/main" id="{C5AD271E-3D52-1B33-75CB-1570DBCADDC6}"/>
              </a:ext>
            </a:extLst>
          </p:cNvPr>
          <p:cNvSpPr/>
          <p:nvPr/>
        </p:nvSpPr>
        <p:spPr>
          <a:xfrm>
            <a:off x="9599499" y="1451109"/>
            <a:ext cx="2520000" cy="2520000"/>
          </a:xfrm>
          <a:prstGeom prst="roundRect">
            <a:avLst>
              <a:gd name="adj" fmla="val 10000"/>
            </a:avLst>
          </a:prstGeom>
          <a:blipFill rotWithShape="1">
            <a:blip r:embed="rId6"/>
            <a:stretch>
              <a:fillRect/>
            </a:stretch>
          </a:blipFill>
        </p:spPr>
        <p:style>
          <a:lnRef idx="0">
            <a:schemeClr val="lt1">
              <a:hueOff val="0"/>
              <a:satOff val="0"/>
              <a:lumOff val="0"/>
              <a:alphaOff val="0"/>
            </a:schemeClr>
          </a:lnRef>
          <a:fillRef idx="1">
            <a:scrgbClr r="0" g="0" b="0"/>
          </a:fillRef>
          <a:effectRef idx="2">
            <a:schemeClr val="accent2">
              <a:tint val="50000"/>
              <a:hueOff val="5002875"/>
              <a:satOff val="-4473"/>
              <a:lumOff val="13"/>
              <a:alphaOff val="0"/>
            </a:schemeClr>
          </a:effectRef>
          <a:fontRef idx="minor">
            <a:schemeClr val="lt1">
              <a:hueOff val="0"/>
              <a:satOff val="0"/>
              <a:lumOff val="0"/>
              <a:alphaOff val="0"/>
            </a:schemeClr>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hueOff val="0"/>
                  <a:satOff val="0"/>
                  <a:lumOff val="0"/>
                  <a:alphaOff val="0"/>
                </a:prstClr>
              </a:solidFill>
              <a:effectLst/>
              <a:uLnTx/>
              <a:uFillTx/>
              <a:latin typeface="Calibri" panose="020F0502020204030204" pitchFamily="34" charset="0"/>
              <a:ea typeface="Calibri" panose="020F0502020204030204" pitchFamily="34" charset="0"/>
              <a:cs typeface="Calibri" panose="020F0502020204030204" pitchFamily="34" charset="0"/>
            </a:endParaRPr>
          </a:p>
        </p:txBody>
      </p:sp>
      <p:sp>
        <p:nvSpPr>
          <p:cNvPr id="3" name="投影片編號版面配置區 3">
            <a:extLst>
              <a:ext uri="{FF2B5EF4-FFF2-40B4-BE49-F238E27FC236}">
                <a16:creationId xmlns="" xmlns:a16="http://schemas.microsoft.com/office/drawing/2014/main" id="{92846EED-C1E4-6733-9B43-EC12E982DE0E}"/>
              </a:ext>
            </a:extLst>
          </p:cNvPr>
          <p:cNvSpPr>
            <a:spLocks noGrp="1"/>
          </p:cNvSpPr>
          <p:nvPr>
            <p:ph type="sldNum" sz="quarter" idx="12"/>
          </p:nvPr>
        </p:nvSpPr>
        <p:spPr>
          <a:xfrm>
            <a:off x="9192344" y="6356353"/>
            <a:ext cx="28448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E81AC0D-EB2D-47CB-A275-288B8545C5B6}" type="slidenum">
              <a:rPr kumimoji="0" lang="zh-TW" altLang="en-US" sz="1200" b="0" i="0" u="none" strike="noStrike" kern="1200" cap="none" spc="0" normalizeH="0" baseline="0" noProof="0" smtClean="0">
                <a:ln>
                  <a:noFill/>
                </a:ln>
                <a:solidFill>
                  <a:prstClr val="black">
                    <a:tint val="75000"/>
                  </a:prstClr>
                </a:solidFill>
                <a:effectLst/>
                <a:uLnTx/>
                <a:uFillTx/>
                <a:latin typeface="Calibri" panose="020F0502020204030204" pitchFamily="34" charset="0"/>
                <a:ea typeface="Microsoft JhengHei Light"/>
                <a:cs typeface="Calibri" panose="020F050202020403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zh-TW" altLang="en-US" sz="1200" b="0" i="0" u="none" strike="noStrike" kern="1200" cap="none" spc="0" normalizeH="0" baseline="0" noProof="0" dirty="0">
              <a:ln>
                <a:noFill/>
              </a:ln>
              <a:solidFill>
                <a:prstClr val="black">
                  <a:tint val="75000"/>
                </a:prstClr>
              </a:solidFill>
              <a:effectLst/>
              <a:uLnTx/>
              <a:uFillTx/>
              <a:latin typeface="Calibri" panose="020F0502020204030204" pitchFamily="34" charset="0"/>
              <a:ea typeface="Microsoft JhengHei Light"/>
              <a:cs typeface="Calibri" panose="020F0502020204030204" pitchFamily="34" charset="0"/>
            </a:endParaRPr>
          </a:p>
        </p:txBody>
      </p:sp>
      <p:pic>
        <p:nvPicPr>
          <p:cNvPr id="4" name="Picture 3" descr="A green and black logo&#10;&#10;Description automatically generated">
            <a:extLst>
              <a:ext uri="{FF2B5EF4-FFF2-40B4-BE49-F238E27FC236}">
                <a16:creationId xmlns="" xmlns:a16="http://schemas.microsoft.com/office/drawing/2014/main" id="{DF90E9DE-F765-506E-1422-2395A9BE1CFC}"/>
              </a:ext>
            </a:extLst>
          </p:cNvPr>
          <p:cNvPicPr/>
          <p:nvPr/>
        </p:nvPicPr>
        <p:blipFill>
          <a:blip r:embed="rId7" cstate="print">
            <a:extLst>
              <a:ext uri="{28A0092B-C50C-407E-A947-70E740481C1C}">
                <a14:useLocalDpi xmlns:a14="http://schemas.microsoft.com/office/drawing/2010/main" val="0"/>
              </a:ext>
            </a:extLst>
          </a:blip>
          <a:stretch>
            <a:fillRect/>
          </a:stretch>
        </p:blipFill>
        <p:spPr>
          <a:xfrm>
            <a:off x="11136560" y="-59709"/>
            <a:ext cx="1052736" cy="1052736"/>
          </a:xfrm>
          <a:prstGeom prst="rect">
            <a:avLst/>
          </a:prstGeom>
        </p:spPr>
      </p:pic>
      <p:sp>
        <p:nvSpPr>
          <p:cNvPr id="20" name="TextBox 19">
            <a:extLst>
              <a:ext uri="{FF2B5EF4-FFF2-40B4-BE49-F238E27FC236}">
                <a16:creationId xmlns="" xmlns:a16="http://schemas.microsoft.com/office/drawing/2014/main" id="{F5AD039C-C222-3D55-4CBF-1E6E944D1995}"/>
              </a:ext>
            </a:extLst>
          </p:cNvPr>
          <p:cNvSpPr txBox="1"/>
          <p:nvPr/>
        </p:nvSpPr>
        <p:spPr>
          <a:xfrm>
            <a:off x="-45537" y="699701"/>
            <a:ext cx="3431664"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800" b="1" i="0" u="sng" strike="noStrike" kern="1200" cap="none" spc="0" normalizeH="0" baseline="0" noProof="0" dirty="0" err="1">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Xiongkong</a:t>
            </a:r>
            <a:r>
              <a:rPr kumimoji="0" lang="en-US" altLang="en-US" sz="1800" b="1" i="0" u="sng"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 Leisure Farm</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altLang="en-US" b="1" u="sng" dirty="0">
                <a:solidFill>
                  <a:prstClr val="black"/>
                </a:solidFill>
                <a:latin typeface="Calibri" panose="020F0502020204030204" pitchFamily="34" charset="0"/>
                <a:ea typeface="Calibri" panose="020F0502020204030204" pitchFamily="34" charset="0"/>
                <a:cs typeface="Calibri" panose="020F0502020204030204" pitchFamily="34" charset="0"/>
              </a:rPr>
              <a:t>(Operated by He Xu International since 2023/1/1)</a:t>
            </a:r>
            <a:endParaRPr kumimoji="0" lang="en-US" altLang="en-US" sz="1800" b="1" i="0" u="sng"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endParaRPr>
          </a:p>
        </p:txBody>
      </p:sp>
      <p:sp>
        <p:nvSpPr>
          <p:cNvPr id="21" name="TextBox 20">
            <a:extLst>
              <a:ext uri="{FF2B5EF4-FFF2-40B4-BE49-F238E27FC236}">
                <a16:creationId xmlns="" xmlns:a16="http://schemas.microsoft.com/office/drawing/2014/main" id="{AF4288B9-A974-3BFB-677B-81FA98D7388D}"/>
              </a:ext>
            </a:extLst>
          </p:cNvPr>
          <p:cNvSpPr txBox="1"/>
          <p:nvPr/>
        </p:nvSpPr>
        <p:spPr>
          <a:xfrm>
            <a:off x="2751043" y="3414455"/>
            <a:ext cx="2370705"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800" b="1" i="0" u="sng"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DAXI TEA FACTORY</a:t>
            </a:r>
          </a:p>
        </p:txBody>
      </p:sp>
      <p:sp>
        <p:nvSpPr>
          <p:cNvPr id="22" name="TextBox 21">
            <a:extLst>
              <a:ext uri="{FF2B5EF4-FFF2-40B4-BE49-F238E27FC236}">
                <a16:creationId xmlns="" xmlns:a16="http://schemas.microsoft.com/office/drawing/2014/main" id="{E9FA686F-C4D2-21A1-B550-8488924CA897}"/>
              </a:ext>
            </a:extLst>
          </p:cNvPr>
          <p:cNvSpPr txBox="1"/>
          <p:nvPr/>
        </p:nvSpPr>
        <p:spPr>
          <a:xfrm>
            <a:off x="5060018" y="908720"/>
            <a:ext cx="258629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800" b="1" i="0" u="sng"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TONGLUO TEA FACTORY</a:t>
            </a:r>
          </a:p>
        </p:txBody>
      </p:sp>
      <p:sp>
        <p:nvSpPr>
          <p:cNvPr id="23" name="TextBox 22">
            <a:extLst>
              <a:ext uri="{FF2B5EF4-FFF2-40B4-BE49-F238E27FC236}">
                <a16:creationId xmlns="" xmlns:a16="http://schemas.microsoft.com/office/drawing/2014/main" id="{959E0523-2242-6C98-64AB-78065CD2AA02}"/>
              </a:ext>
            </a:extLst>
          </p:cNvPr>
          <p:cNvSpPr txBox="1"/>
          <p:nvPr/>
        </p:nvSpPr>
        <p:spPr>
          <a:xfrm>
            <a:off x="7788132" y="3306733"/>
            <a:ext cx="1727472"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TW" sz="1600" b="1" i="0" u="sng"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ANTIQUE ASSAM TEA FARM</a:t>
            </a:r>
          </a:p>
        </p:txBody>
      </p:sp>
      <p:sp>
        <p:nvSpPr>
          <p:cNvPr id="24" name="TextBox 23">
            <a:extLst>
              <a:ext uri="{FF2B5EF4-FFF2-40B4-BE49-F238E27FC236}">
                <a16:creationId xmlns="" xmlns:a16="http://schemas.microsoft.com/office/drawing/2014/main" id="{E25C86DD-5AEE-E0A1-48B0-A982CA2F599C}"/>
              </a:ext>
            </a:extLst>
          </p:cNvPr>
          <p:cNvSpPr txBox="1"/>
          <p:nvPr/>
        </p:nvSpPr>
        <p:spPr>
          <a:xfrm>
            <a:off x="9809546" y="863483"/>
            <a:ext cx="2099906"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TW" sz="1800" b="1" i="0" u="sng"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LUGAO COFFEE GARDEN</a:t>
            </a:r>
          </a:p>
        </p:txBody>
      </p:sp>
      <p:sp>
        <p:nvSpPr>
          <p:cNvPr id="25" name="TextBox 24">
            <a:extLst>
              <a:ext uri="{FF2B5EF4-FFF2-40B4-BE49-F238E27FC236}">
                <a16:creationId xmlns="" xmlns:a16="http://schemas.microsoft.com/office/drawing/2014/main" id="{5BA9913B-3925-8F42-1662-0FC50ECF9561}"/>
              </a:ext>
            </a:extLst>
          </p:cNvPr>
          <p:cNvSpPr txBox="1"/>
          <p:nvPr/>
        </p:nvSpPr>
        <p:spPr>
          <a:xfrm>
            <a:off x="418647" y="3921988"/>
            <a:ext cx="2099907" cy="341632"/>
          </a:xfrm>
          <a:prstGeom prst="rect">
            <a:avLst/>
          </a:prstGeom>
          <a:noFill/>
        </p:spPr>
        <p:txBody>
          <a:bodyPr wrap="square" rtlCol="0">
            <a:spAutoFit/>
          </a:bodyPr>
          <a:lstStyle/>
          <a:p>
            <a:pPr marL="0" marR="0" lvl="0" indent="0" algn="ctr" defTabSz="666750" rtl="0" eaLnBrk="1" fontAlgn="auto" latinLnBrk="0" hangingPunct="1">
              <a:lnSpc>
                <a:spcPct val="90000"/>
              </a:lnSpc>
              <a:spcBef>
                <a:spcPct val="0"/>
              </a:spcBef>
              <a:spcAft>
                <a:spcPct val="35000"/>
              </a:spcAft>
              <a:buClrTx/>
              <a:buSzTx/>
              <a:buFontTx/>
              <a:buNone/>
              <a:tabLst/>
              <a:defRPr/>
            </a:pPr>
            <a:r>
              <a:rPr kumimoji="0" lang="en-US" altLang="zh-TW" sz="1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165 </a:t>
            </a:r>
            <a:r>
              <a:rPr kumimoji="0" lang="en-US" altLang="zh-TW" sz="1800" b="0" i="0" u="none" strike="noStrike" kern="1200" cap="none" spc="0" normalizeH="0" baseline="0" noProof="0" dirty="0" smtClean="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ha</a:t>
            </a:r>
            <a:endParaRPr kumimoji="0" lang="en-US" altLang="zh-TW" sz="1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endParaRPr>
          </a:p>
        </p:txBody>
      </p:sp>
      <p:sp>
        <p:nvSpPr>
          <p:cNvPr id="28" name="TextBox 27">
            <a:extLst>
              <a:ext uri="{FF2B5EF4-FFF2-40B4-BE49-F238E27FC236}">
                <a16:creationId xmlns="" xmlns:a16="http://schemas.microsoft.com/office/drawing/2014/main" id="{20A58600-A1F3-E064-AC12-5E58CF1D8721}"/>
              </a:ext>
            </a:extLst>
          </p:cNvPr>
          <p:cNvSpPr txBox="1"/>
          <p:nvPr/>
        </p:nvSpPr>
        <p:spPr>
          <a:xfrm>
            <a:off x="2974953" y="6427835"/>
            <a:ext cx="2099907" cy="341632"/>
          </a:xfrm>
          <a:prstGeom prst="rect">
            <a:avLst/>
          </a:prstGeom>
          <a:noFill/>
        </p:spPr>
        <p:txBody>
          <a:bodyPr wrap="square" rtlCol="0">
            <a:spAutoFit/>
          </a:bodyPr>
          <a:lstStyle/>
          <a:p>
            <a:pPr marL="0" marR="0" lvl="0" indent="0" algn="ctr" defTabSz="666750" rtl="0" eaLnBrk="1" fontAlgn="auto" latinLnBrk="0" hangingPunct="1">
              <a:lnSpc>
                <a:spcPct val="90000"/>
              </a:lnSpc>
              <a:spcBef>
                <a:spcPct val="0"/>
              </a:spcBef>
              <a:spcAft>
                <a:spcPct val="35000"/>
              </a:spcAft>
              <a:buClrTx/>
              <a:buSzTx/>
              <a:buFontTx/>
              <a:buNone/>
              <a:tabLst/>
              <a:defRPr/>
            </a:pPr>
            <a:r>
              <a:rPr kumimoji="0" lang="en-US" altLang="zh-TW" sz="1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9.8 ha</a:t>
            </a:r>
            <a:endParaRPr kumimoji="0" lang="en-US" sz="1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endParaRPr>
          </a:p>
        </p:txBody>
      </p:sp>
      <p:sp>
        <p:nvSpPr>
          <p:cNvPr id="29" name="TextBox 28">
            <a:extLst>
              <a:ext uri="{FF2B5EF4-FFF2-40B4-BE49-F238E27FC236}">
                <a16:creationId xmlns="" xmlns:a16="http://schemas.microsoft.com/office/drawing/2014/main" id="{5A38DB03-31CD-267C-A880-4EED84D698F0}"/>
              </a:ext>
            </a:extLst>
          </p:cNvPr>
          <p:cNvSpPr txBox="1"/>
          <p:nvPr/>
        </p:nvSpPr>
        <p:spPr>
          <a:xfrm>
            <a:off x="5364246" y="4050981"/>
            <a:ext cx="2099907" cy="341632"/>
          </a:xfrm>
          <a:prstGeom prst="rect">
            <a:avLst/>
          </a:prstGeom>
          <a:noFill/>
        </p:spPr>
        <p:txBody>
          <a:bodyPr wrap="square" rtlCol="0">
            <a:spAutoFit/>
          </a:bodyPr>
          <a:lstStyle/>
          <a:p>
            <a:pPr marL="0" marR="0" lvl="0" indent="0" algn="ctr" defTabSz="666750" rtl="0" eaLnBrk="1" fontAlgn="auto" latinLnBrk="0" hangingPunct="1">
              <a:lnSpc>
                <a:spcPct val="90000"/>
              </a:lnSpc>
              <a:spcBef>
                <a:spcPct val="0"/>
              </a:spcBef>
              <a:spcAft>
                <a:spcPct val="35000"/>
              </a:spcAft>
              <a:buClrTx/>
              <a:buSzTx/>
              <a:buFontTx/>
              <a:buNone/>
              <a:tabLst/>
              <a:defRPr/>
            </a:pPr>
            <a:r>
              <a:rPr kumimoji="0" lang="en-US" altLang="zh-TW" sz="1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15.9 ha</a:t>
            </a:r>
            <a:endParaRPr kumimoji="0" lang="en-US" sz="1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endParaRPr>
          </a:p>
        </p:txBody>
      </p:sp>
      <p:sp>
        <p:nvSpPr>
          <p:cNvPr id="30" name="TextBox 29">
            <a:extLst>
              <a:ext uri="{FF2B5EF4-FFF2-40B4-BE49-F238E27FC236}">
                <a16:creationId xmlns="" xmlns:a16="http://schemas.microsoft.com/office/drawing/2014/main" id="{598C33B5-7A3F-009A-020B-1FA74E039E8F}"/>
              </a:ext>
            </a:extLst>
          </p:cNvPr>
          <p:cNvSpPr txBox="1"/>
          <p:nvPr/>
        </p:nvSpPr>
        <p:spPr>
          <a:xfrm>
            <a:off x="7653101" y="6491109"/>
            <a:ext cx="2099907" cy="341632"/>
          </a:xfrm>
          <a:prstGeom prst="rect">
            <a:avLst/>
          </a:prstGeom>
          <a:noFill/>
        </p:spPr>
        <p:txBody>
          <a:bodyPr wrap="square" rtlCol="0">
            <a:spAutoFit/>
          </a:bodyPr>
          <a:lstStyle/>
          <a:p>
            <a:pPr marL="0" marR="0" lvl="0" indent="0" algn="ctr" defTabSz="666750" rtl="0" eaLnBrk="1" fontAlgn="auto" latinLnBrk="0" hangingPunct="1">
              <a:lnSpc>
                <a:spcPct val="90000"/>
              </a:lnSpc>
              <a:spcBef>
                <a:spcPct val="0"/>
              </a:spcBef>
              <a:spcAft>
                <a:spcPct val="35000"/>
              </a:spcAft>
              <a:buClrTx/>
              <a:buSzTx/>
              <a:buFontTx/>
              <a:buNone/>
              <a:tabLst/>
              <a:defRPr/>
            </a:pPr>
            <a:r>
              <a:rPr kumimoji="0" lang="en-US" altLang="zh-TW" sz="1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3.7 ha</a:t>
            </a:r>
            <a:endParaRPr kumimoji="0" lang="en-US" sz="1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endParaRPr>
          </a:p>
        </p:txBody>
      </p:sp>
      <p:sp>
        <p:nvSpPr>
          <p:cNvPr id="31" name="TextBox 30">
            <a:extLst>
              <a:ext uri="{FF2B5EF4-FFF2-40B4-BE49-F238E27FC236}">
                <a16:creationId xmlns="" xmlns:a16="http://schemas.microsoft.com/office/drawing/2014/main" id="{EDEF24C4-5F5A-4CE6-05F8-F8A9771BE081}"/>
              </a:ext>
            </a:extLst>
          </p:cNvPr>
          <p:cNvSpPr txBox="1"/>
          <p:nvPr/>
        </p:nvSpPr>
        <p:spPr>
          <a:xfrm>
            <a:off x="10019592" y="4050981"/>
            <a:ext cx="2099907" cy="341632"/>
          </a:xfrm>
          <a:prstGeom prst="rect">
            <a:avLst/>
          </a:prstGeom>
          <a:noFill/>
        </p:spPr>
        <p:txBody>
          <a:bodyPr wrap="square" rtlCol="0">
            <a:spAutoFit/>
          </a:bodyPr>
          <a:lstStyle/>
          <a:p>
            <a:pPr marL="0" marR="0" lvl="0" indent="0" algn="ctr" defTabSz="666750" rtl="0" eaLnBrk="1" fontAlgn="auto" latinLnBrk="0" hangingPunct="1">
              <a:lnSpc>
                <a:spcPct val="90000"/>
              </a:lnSpc>
              <a:spcBef>
                <a:spcPct val="0"/>
              </a:spcBef>
              <a:spcAft>
                <a:spcPct val="35000"/>
              </a:spcAft>
              <a:buClrTx/>
              <a:buSzTx/>
              <a:buFontTx/>
              <a:buNone/>
              <a:tabLst/>
              <a:defRPr/>
            </a:pPr>
            <a:r>
              <a:rPr kumimoji="0" lang="en-US" altLang="zh-TW" sz="1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7.5 ha</a:t>
            </a:r>
            <a:endParaRPr kumimoji="0" lang="en-US" sz="1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endParaRPr>
          </a:p>
        </p:txBody>
      </p:sp>
      <p:pic>
        <p:nvPicPr>
          <p:cNvPr id="6" name="圖片 5">
            <a:extLst>
              <a:ext uri="{FF2B5EF4-FFF2-40B4-BE49-F238E27FC236}">
                <a16:creationId xmlns="" xmlns:a16="http://schemas.microsoft.com/office/drawing/2014/main" id="{13BA79E6-4AB9-4906-4FDD-0B31F93C58FD}"/>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52281" y="1670065"/>
            <a:ext cx="2498762" cy="2113722"/>
          </a:xfrm>
          <a:prstGeom prst="roundRect">
            <a:avLst>
              <a:gd name="adj" fmla="val 8594"/>
            </a:avLst>
          </a:prstGeom>
          <a:solidFill>
            <a:srgbClr val="FFFFFF">
              <a:shade val="85000"/>
            </a:srgbClr>
          </a:solidFill>
          <a:ln>
            <a:noFill/>
          </a:ln>
          <a:effectLst/>
        </p:spPr>
      </p:pic>
    </p:spTree>
    <p:extLst>
      <p:ext uri="{BB962C8B-B14F-4D97-AF65-F5344CB8AC3E}">
        <p14:creationId xmlns:p14="http://schemas.microsoft.com/office/powerpoint/2010/main" val="53148867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bg>
      <p:bgPr>
        <a:gradFill>
          <a:gsLst>
            <a:gs pos="0">
              <a:schemeClr val="bg1">
                <a:lumMod val="6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5" name="文字方塊 4"/>
          <p:cNvSpPr txBox="1"/>
          <p:nvPr/>
        </p:nvSpPr>
        <p:spPr>
          <a:xfrm>
            <a:off x="407368" y="332656"/>
            <a:ext cx="7344816"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TW" sz="5400" b="1"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Calibri" panose="020F0502020204030204" pitchFamily="34" charset="0"/>
              </a:rPr>
              <a:t>Margin Improvement</a:t>
            </a:r>
          </a:p>
        </p:txBody>
      </p:sp>
      <p:pic>
        <p:nvPicPr>
          <p:cNvPr id="2" name="圖片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92144" y="0"/>
            <a:ext cx="4848820" cy="6858000"/>
          </a:xfrm>
          <a:prstGeom prst="rect">
            <a:avLst/>
          </a:prstGeom>
        </p:spPr>
      </p:pic>
      <p:pic>
        <p:nvPicPr>
          <p:cNvPr id="4" name="圖片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0027" y="1559381"/>
            <a:ext cx="7453207" cy="5964507"/>
          </a:xfrm>
          <a:prstGeom prst="rect">
            <a:avLst/>
          </a:prstGeom>
        </p:spPr>
      </p:pic>
    </p:spTree>
    <p:extLst>
      <p:ext uri="{BB962C8B-B14F-4D97-AF65-F5344CB8AC3E}">
        <p14:creationId xmlns:p14="http://schemas.microsoft.com/office/powerpoint/2010/main" val="297280391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標題 1"/>
          <p:cNvSpPr>
            <a:spLocks noGrp="1"/>
          </p:cNvSpPr>
          <p:nvPr>
            <p:ph type="title"/>
          </p:nvPr>
        </p:nvSpPr>
        <p:spPr>
          <a:xfrm>
            <a:off x="642443" y="240622"/>
            <a:ext cx="10972800" cy="812114"/>
          </a:xfrm>
        </p:spPr>
        <p:txBody>
          <a:bodyPr/>
          <a:lstStyle/>
          <a:p>
            <a:r>
              <a:rPr kumimoji="0" lang="en-US" altLang="zh-TW" sz="44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Margin Improvement</a:t>
            </a:r>
            <a:endParaRPr lang="zh-TW" altLang="en-US" dirty="0">
              <a:latin typeface="Calibri" panose="020F0502020204030204" pitchFamily="34" charset="0"/>
              <a:ea typeface="Microsoft YaHei" panose="020B0503020204020204" pitchFamily="34" charset="-122"/>
              <a:cs typeface="Calibri" panose="020F0502020204030204" pitchFamily="34" charset="0"/>
            </a:endParaRPr>
          </a:p>
        </p:txBody>
      </p:sp>
      <p:graphicFrame>
        <p:nvGraphicFramePr>
          <p:cNvPr id="4" name="表格 3"/>
          <p:cNvGraphicFramePr>
            <a:graphicFrameLocks noGrp="1"/>
          </p:cNvGraphicFramePr>
          <p:nvPr>
            <p:extLst>
              <p:ext uri="{D42A27DB-BD31-4B8C-83A1-F6EECF244321}">
                <p14:modId xmlns:p14="http://schemas.microsoft.com/office/powerpoint/2010/main" val="1002246536"/>
              </p:ext>
            </p:extLst>
          </p:nvPr>
        </p:nvGraphicFramePr>
        <p:xfrm>
          <a:off x="1055436" y="1268760"/>
          <a:ext cx="10297147" cy="1854200"/>
        </p:xfrm>
        <a:graphic>
          <a:graphicData uri="http://schemas.openxmlformats.org/drawingml/2006/table">
            <a:tbl>
              <a:tblPr firstRow="1" bandRow="1">
                <a:tableStyleId>{F5AB1C69-6EDB-4FF4-983F-18BD219EF322}</a:tableStyleId>
              </a:tblPr>
              <a:tblGrid>
                <a:gridCol w="1896839">
                  <a:extLst>
                    <a:ext uri="{9D8B030D-6E8A-4147-A177-3AD203B41FA5}">
                      <a16:colId xmlns="" xmlns:a16="http://schemas.microsoft.com/office/drawing/2014/main" val="20000"/>
                    </a:ext>
                  </a:extLst>
                </a:gridCol>
                <a:gridCol w="1200044">
                  <a:extLst>
                    <a:ext uri="{9D8B030D-6E8A-4147-A177-3AD203B41FA5}">
                      <a16:colId xmlns="" xmlns:a16="http://schemas.microsoft.com/office/drawing/2014/main" val="20001"/>
                    </a:ext>
                  </a:extLst>
                </a:gridCol>
                <a:gridCol w="1200044">
                  <a:extLst>
                    <a:ext uri="{9D8B030D-6E8A-4147-A177-3AD203B41FA5}">
                      <a16:colId xmlns="" xmlns:a16="http://schemas.microsoft.com/office/drawing/2014/main" val="20002"/>
                    </a:ext>
                  </a:extLst>
                </a:gridCol>
                <a:gridCol w="1200044">
                  <a:extLst>
                    <a:ext uri="{9D8B030D-6E8A-4147-A177-3AD203B41FA5}">
                      <a16:colId xmlns="" xmlns:a16="http://schemas.microsoft.com/office/drawing/2014/main" val="20003"/>
                    </a:ext>
                  </a:extLst>
                </a:gridCol>
                <a:gridCol w="1200044">
                  <a:extLst>
                    <a:ext uri="{9D8B030D-6E8A-4147-A177-3AD203B41FA5}">
                      <a16:colId xmlns="" xmlns:a16="http://schemas.microsoft.com/office/drawing/2014/main" val="20004"/>
                    </a:ext>
                  </a:extLst>
                </a:gridCol>
                <a:gridCol w="1200044">
                  <a:extLst>
                    <a:ext uri="{9D8B030D-6E8A-4147-A177-3AD203B41FA5}">
                      <a16:colId xmlns="" xmlns:a16="http://schemas.microsoft.com/office/drawing/2014/main" val="20005"/>
                    </a:ext>
                  </a:extLst>
                </a:gridCol>
                <a:gridCol w="1200044">
                  <a:extLst>
                    <a:ext uri="{9D8B030D-6E8A-4147-A177-3AD203B41FA5}">
                      <a16:colId xmlns="" xmlns:a16="http://schemas.microsoft.com/office/drawing/2014/main" val="20006"/>
                    </a:ext>
                  </a:extLst>
                </a:gridCol>
                <a:gridCol w="1200044">
                  <a:extLst>
                    <a:ext uri="{9D8B030D-6E8A-4147-A177-3AD203B41FA5}">
                      <a16:colId xmlns="" xmlns:a16="http://schemas.microsoft.com/office/drawing/2014/main" val="20007"/>
                    </a:ext>
                  </a:extLst>
                </a:gridCol>
              </a:tblGrid>
              <a:tr h="741680">
                <a:tc>
                  <a:txBody>
                    <a:bodyPr/>
                    <a:lstStyle/>
                    <a:p>
                      <a:pPr algn="l" fontAlgn="ctr"/>
                      <a:r>
                        <a:rPr lang="en-US" altLang="zh-TW" sz="1400" b="1" i="0" u="none" strike="noStrike" dirty="0">
                          <a:solidFill>
                            <a:srgbClr val="FFFFFF"/>
                          </a:solidFill>
                          <a:effectLst/>
                          <a:latin typeface="Calibri" panose="020F0502020204030204" pitchFamily="34" charset="0"/>
                          <a:ea typeface="Calibri" panose="020F0502020204030204" pitchFamily="34" charset="0"/>
                          <a:cs typeface="Calibri" panose="020F0502020204030204" pitchFamily="34" charset="0"/>
                        </a:rPr>
                        <a:t>NT $ mn</a:t>
                      </a:r>
                    </a:p>
                  </a:txBody>
                  <a:tcPr marL="36000" marR="36000" marT="0" marB="0" anchor="ctr"/>
                </a:tc>
                <a:tc>
                  <a:txBody>
                    <a:bodyPr/>
                    <a:lstStyle/>
                    <a:p>
                      <a:pPr algn="ctr" fontAlgn="ctr"/>
                      <a:r>
                        <a:rPr lang="en-US" altLang="zh-TW" sz="1500" b="1" i="0" u="none" strike="noStrike" dirty="0">
                          <a:solidFill>
                            <a:srgbClr val="FFFFFF"/>
                          </a:solidFill>
                          <a:effectLst/>
                          <a:latin typeface="Calibri"/>
                        </a:rPr>
                        <a:t>2018</a:t>
                      </a:r>
                    </a:p>
                  </a:txBody>
                  <a:tcPr marL="36000" marR="36000" marT="0" marB="0" anchor="ctr"/>
                </a:tc>
                <a:tc>
                  <a:txBody>
                    <a:bodyPr/>
                    <a:lstStyle/>
                    <a:p>
                      <a:pPr algn="ctr" fontAlgn="ctr"/>
                      <a:r>
                        <a:rPr lang="en-US" altLang="zh-TW" sz="1500" b="1" i="0" u="none" strike="noStrike" dirty="0">
                          <a:solidFill>
                            <a:srgbClr val="FFFFFF"/>
                          </a:solidFill>
                          <a:effectLst/>
                          <a:latin typeface="Calibri"/>
                        </a:rPr>
                        <a:t>2019</a:t>
                      </a:r>
                    </a:p>
                  </a:txBody>
                  <a:tcPr marL="36000" marR="36000" marT="0" marB="0" anchor="ctr"/>
                </a:tc>
                <a:tc>
                  <a:txBody>
                    <a:bodyPr/>
                    <a:lstStyle/>
                    <a:p>
                      <a:pPr algn="ctr" fontAlgn="ctr"/>
                      <a:r>
                        <a:rPr lang="en-US" altLang="zh-TW" sz="1500" b="1" i="0" u="none" strike="noStrike" dirty="0">
                          <a:solidFill>
                            <a:srgbClr val="FFFFFF"/>
                          </a:solidFill>
                          <a:effectLst/>
                          <a:latin typeface="Calibri"/>
                        </a:rPr>
                        <a:t>2020</a:t>
                      </a:r>
                    </a:p>
                  </a:txBody>
                  <a:tcPr marL="36000" marR="36000" marT="0" marB="0" anchor="ctr"/>
                </a:tc>
                <a:tc>
                  <a:txBody>
                    <a:bodyPr/>
                    <a:lstStyle/>
                    <a:p>
                      <a:pPr algn="ctr" fontAlgn="ctr"/>
                      <a:r>
                        <a:rPr lang="en-US" sz="1500" b="1" i="0" u="none" strike="noStrike" dirty="0">
                          <a:solidFill>
                            <a:srgbClr val="FFFFFF"/>
                          </a:solidFill>
                          <a:effectLst/>
                          <a:latin typeface="Calibri"/>
                        </a:rPr>
                        <a:t>2021</a:t>
                      </a:r>
                    </a:p>
                  </a:txBody>
                  <a:tcPr marL="36000" marR="36000" marT="0" marB="0" anchor="ctr"/>
                </a:tc>
                <a:tc>
                  <a:txBody>
                    <a:bodyPr/>
                    <a:lstStyle/>
                    <a:p>
                      <a:pPr algn="ctr" fontAlgn="ctr"/>
                      <a:r>
                        <a:rPr lang="en-US" sz="1500" b="1" i="0" u="none" strike="noStrike" dirty="0">
                          <a:solidFill>
                            <a:srgbClr val="FFFFFF"/>
                          </a:solidFill>
                          <a:effectLst/>
                          <a:latin typeface="Calibri"/>
                        </a:rPr>
                        <a:t>2022</a:t>
                      </a:r>
                    </a:p>
                  </a:txBody>
                  <a:tcPr marL="36000" marR="36000" marT="0" marB="0" anchor="ctr"/>
                </a:tc>
                <a:tc>
                  <a:txBody>
                    <a:bodyPr/>
                    <a:lstStyle/>
                    <a:p>
                      <a:pPr algn="ctr" fontAlgn="ctr"/>
                      <a:r>
                        <a:rPr lang="en-US" altLang="zh-TW" sz="1500" b="1" i="0" u="none" strike="noStrike" dirty="0">
                          <a:solidFill>
                            <a:srgbClr val="FFFFFF"/>
                          </a:solidFill>
                          <a:effectLst/>
                          <a:latin typeface="Calibri"/>
                        </a:rPr>
                        <a:t>2023</a:t>
                      </a:r>
                      <a:endParaRPr lang="en-US" sz="1500" b="1" i="0" u="none" strike="noStrike" dirty="0">
                        <a:solidFill>
                          <a:srgbClr val="FFFFFF"/>
                        </a:solidFill>
                        <a:effectLst/>
                        <a:latin typeface="Calibri"/>
                      </a:endParaRPr>
                    </a:p>
                  </a:txBody>
                  <a:tcPr marL="36000" marR="36000" marT="0" marB="0" anchor="ctr"/>
                </a:tc>
                <a:tc>
                  <a:txBody>
                    <a:bodyPr/>
                    <a:lstStyle/>
                    <a:p>
                      <a:pPr algn="ctr" fontAlgn="ctr"/>
                      <a:r>
                        <a:rPr lang="en-US" altLang="zh-TW" sz="1500" b="1" i="0" u="none" strike="noStrike" dirty="0">
                          <a:solidFill>
                            <a:srgbClr val="FFFFFF"/>
                          </a:solidFill>
                          <a:effectLst/>
                          <a:latin typeface="Calibri"/>
                        </a:rPr>
                        <a:t>2024</a:t>
                      </a:r>
                      <a:endParaRPr lang="en-US" sz="1500" b="1" i="0" u="none" strike="noStrike" dirty="0">
                        <a:solidFill>
                          <a:srgbClr val="FFFFFF"/>
                        </a:solidFill>
                        <a:effectLst/>
                        <a:latin typeface="Calibri"/>
                      </a:endParaRPr>
                    </a:p>
                  </a:txBody>
                  <a:tcPr marL="36000" marR="36000" marT="0" marB="0" anchor="ctr"/>
                </a:tc>
                <a:extLst>
                  <a:ext uri="{0D108BD9-81ED-4DB2-BD59-A6C34878D82A}">
                    <a16:rowId xmlns="" xmlns:a16="http://schemas.microsoft.com/office/drawing/2014/main" val="10000"/>
                  </a:ext>
                </a:extLst>
              </a:tr>
              <a:tr h="370840">
                <a:tc>
                  <a:txBody>
                    <a:bodyPr/>
                    <a:lstStyle/>
                    <a:p>
                      <a:pPr algn="l" fontAlgn="b"/>
                      <a:r>
                        <a:rPr lang="en-US" sz="1600" b="0"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Revenue</a:t>
                      </a:r>
                    </a:p>
                  </a:txBody>
                  <a:tcPr marL="36000" marR="36000" marT="0" marB="0" anchor="ct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254 </a:t>
                      </a:r>
                    </a:p>
                  </a:txBody>
                  <a:tcPr marL="0" marR="0" marT="0" marB="0" anchor="ct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299 </a:t>
                      </a:r>
                    </a:p>
                  </a:txBody>
                  <a:tcPr marL="0" marR="0" marT="0" marB="0" anchor="ct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312 </a:t>
                      </a:r>
                    </a:p>
                  </a:txBody>
                  <a:tcPr marL="0" marR="0" marT="0" marB="0" anchor="ct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369 </a:t>
                      </a:r>
                    </a:p>
                  </a:txBody>
                  <a:tcPr marL="0" marR="0" marT="0" marB="0" anchor="ct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377</a:t>
                      </a:r>
                    </a:p>
                  </a:txBody>
                  <a:tcPr marL="0" marR="0" marT="0" marB="0" anchor="ct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380</a:t>
                      </a:r>
                    </a:p>
                  </a:txBody>
                  <a:tcPr marL="0" marR="0" marT="0" marB="0" anchor="ct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433</a:t>
                      </a:r>
                    </a:p>
                  </a:txBody>
                  <a:tcPr marL="0" marR="0" marT="0" marB="0" anchor="ctr"/>
                </a:tc>
                <a:extLst>
                  <a:ext uri="{0D108BD9-81ED-4DB2-BD59-A6C34878D82A}">
                    <a16:rowId xmlns="" xmlns:a16="http://schemas.microsoft.com/office/drawing/2014/main" val="10001"/>
                  </a:ext>
                </a:extLst>
              </a:tr>
              <a:tr h="370840">
                <a:tc>
                  <a:txBody>
                    <a:bodyPr/>
                    <a:lstStyle/>
                    <a:p>
                      <a:pPr algn="l" fontAlgn="b"/>
                      <a:r>
                        <a:rPr lang="en-US" altLang="zh-TW" sz="1600" b="0"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Gross Profit</a:t>
                      </a:r>
                      <a:endParaRPr lang="en-US" sz="1600" b="0"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36000" marR="36000" marT="0" marB="0" anchor="ct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116 </a:t>
                      </a:r>
                    </a:p>
                  </a:txBody>
                  <a:tcPr marL="0" marR="0" marT="0" marB="0" anchor="ct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121 </a:t>
                      </a:r>
                    </a:p>
                  </a:txBody>
                  <a:tcPr marL="0" marR="0" marT="0" marB="0" anchor="ct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125 </a:t>
                      </a:r>
                    </a:p>
                  </a:txBody>
                  <a:tcPr marL="0" marR="0" marT="0" marB="0" anchor="ct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118 </a:t>
                      </a:r>
                    </a:p>
                  </a:txBody>
                  <a:tcPr marL="0" marR="0" marT="0" marB="0" anchor="ct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165</a:t>
                      </a:r>
                    </a:p>
                  </a:txBody>
                  <a:tcPr marL="0" marR="0" marT="0" marB="0" anchor="ct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138</a:t>
                      </a:r>
                    </a:p>
                  </a:txBody>
                  <a:tcPr marL="0" marR="0" marT="0" marB="0" anchor="ct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162</a:t>
                      </a:r>
                    </a:p>
                  </a:txBody>
                  <a:tcPr marL="0" marR="0" marT="0" marB="0" anchor="ctr"/>
                </a:tc>
                <a:extLst>
                  <a:ext uri="{0D108BD9-81ED-4DB2-BD59-A6C34878D82A}">
                    <a16:rowId xmlns="" xmlns:a16="http://schemas.microsoft.com/office/drawing/2014/main" val="10002"/>
                  </a:ext>
                </a:extLst>
              </a:tr>
              <a:tr h="370840">
                <a:tc>
                  <a:txBody>
                    <a:bodyPr/>
                    <a:lstStyle/>
                    <a:p>
                      <a:pPr algn="l" fontAlgn="b"/>
                      <a:r>
                        <a:rPr lang="en-US" altLang="zh-TW" sz="1600" b="0"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Operating Profit</a:t>
                      </a:r>
                      <a:endParaRPr lang="en-US" sz="1600" b="0"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36000" marR="36000" marT="0" marB="0" anchor="ct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-173 </a:t>
                      </a:r>
                    </a:p>
                  </a:txBody>
                  <a:tcPr marL="0" marR="0" marT="0" marB="0" anchor="ct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-169 </a:t>
                      </a:r>
                    </a:p>
                  </a:txBody>
                  <a:tcPr marL="0" marR="0" marT="0" marB="0" anchor="ct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-148 </a:t>
                      </a:r>
                    </a:p>
                  </a:txBody>
                  <a:tcPr marL="0" marR="0" marT="0" marB="0" anchor="ct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-182 </a:t>
                      </a:r>
                    </a:p>
                  </a:txBody>
                  <a:tcPr marL="0" marR="0" marT="0" marB="0" anchor="ct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-155</a:t>
                      </a:r>
                    </a:p>
                  </a:txBody>
                  <a:tcPr marL="0" marR="0" marT="0" marB="0" anchor="ct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-125</a:t>
                      </a:r>
                    </a:p>
                  </a:txBody>
                  <a:tcPr marL="0" marR="0" marT="0" marB="0" anchor="ct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-60</a:t>
                      </a:r>
                    </a:p>
                  </a:txBody>
                  <a:tcPr marL="0" marR="0" marT="0" marB="0" anchor="ctr"/>
                </a:tc>
                <a:extLst>
                  <a:ext uri="{0D108BD9-81ED-4DB2-BD59-A6C34878D82A}">
                    <a16:rowId xmlns="" xmlns:a16="http://schemas.microsoft.com/office/drawing/2014/main" val="10003"/>
                  </a:ext>
                </a:extLst>
              </a:tr>
            </a:tbl>
          </a:graphicData>
        </a:graphic>
      </p:graphicFrame>
      <p:sp>
        <p:nvSpPr>
          <p:cNvPr id="5" name="矩形 4"/>
          <p:cNvSpPr/>
          <p:nvPr/>
        </p:nvSpPr>
        <p:spPr>
          <a:xfrm>
            <a:off x="983432" y="2708920"/>
            <a:ext cx="10441160" cy="432048"/>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baseline="-25000" dirty="0">
              <a:latin typeface="Calibri" panose="020F0502020204030204" pitchFamily="34" charset="0"/>
              <a:cs typeface="Calibri" panose="020F0502020204030204" pitchFamily="34" charset="0"/>
            </a:endParaRPr>
          </a:p>
        </p:txBody>
      </p:sp>
      <p:sp>
        <p:nvSpPr>
          <p:cNvPr id="6" name="投影片編號版面配置區 3">
            <a:extLst>
              <a:ext uri="{FF2B5EF4-FFF2-40B4-BE49-F238E27FC236}">
                <a16:creationId xmlns="" xmlns:a16="http://schemas.microsoft.com/office/drawing/2014/main" id="{FCCCE1BA-490F-45EE-93E8-60CEA230D02C}"/>
              </a:ext>
            </a:extLst>
          </p:cNvPr>
          <p:cNvSpPr>
            <a:spLocks noGrp="1"/>
          </p:cNvSpPr>
          <p:nvPr>
            <p:ph type="sldNum" sz="quarter" idx="12"/>
          </p:nvPr>
        </p:nvSpPr>
        <p:spPr>
          <a:xfrm>
            <a:off x="9192344" y="6356353"/>
            <a:ext cx="2844800" cy="365125"/>
          </a:xfrm>
        </p:spPr>
        <p:txBody>
          <a:bodyPr/>
          <a:lstStyle/>
          <a:p>
            <a:fld id="{CE81AC0D-EB2D-47CB-A275-288B8545C5B6}" type="slidenum">
              <a:rPr lang="zh-TW" altLang="en-US" smtClean="0">
                <a:latin typeface="Calibri" panose="020F0502020204030204" pitchFamily="34" charset="0"/>
                <a:cs typeface="Calibri" panose="020F0502020204030204" pitchFamily="34" charset="0"/>
              </a:rPr>
              <a:t>12</a:t>
            </a:fld>
            <a:endParaRPr lang="zh-TW" altLang="en-US" dirty="0">
              <a:latin typeface="Calibri" panose="020F0502020204030204" pitchFamily="34" charset="0"/>
              <a:cs typeface="Calibri" panose="020F0502020204030204" pitchFamily="34" charset="0"/>
            </a:endParaRPr>
          </a:p>
        </p:txBody>
      </p:sp>
      <p:pic>
        <p:nvPicPr>
          <p:cNvPr id="7" name="Picture 6" descr="A green and black logo&#10;&#10;Description automatically generated">
            <a:extLst>
              <a:ext uri="{FF2B5EF4-FFF2-40B4-BE49-F238E27FC236}">
                <a16:creationId xmlns="" xmlns:a16="http://schemas.microsoft.com/office/drawing/2014/main" id="{EAB2C5F1-297C-936F-0FD0-98D4B67D9F6E}"/>
              </a:ext>
            </a:extLst>
          </p:cNvPr>
          <p:cNvPicPr/>
          <p:nvPr/>
        </p:nvPicPr>
        <p:blipFill>
          <a:blip r:embed="rId3" cstate="print">
            <a:extLst>
              <a:ext uri="{28A0092B-C50C-407E-A947-70E740481C1C}">
                <a14:useLocalDpi xmlns:a14="http://schemas.microsoft.com/office/drawing/2010/main" val="0"/>
              </a:ext>
            </a:extLst>
          </a:blip>
          <a:stretch>
            <a:fillRect/>
          </a:stretch>
        </p:blipFill>
        <p:spPr>
          <a:xfrm>
            <a:off x="11136560" y="-59709"/>
            <a:ext cx="1052736" cy="1052736"/>
          </a:xfrm>
          <a:prstGeom prst="rect">
            <a:avLst/>
          </a:prstGeom>
        </p:spPr>
      </p:pic>
      <p:sp>
        <p:nvSpPr>
          <p:cNvPr id="10" name="內容版面配置區 2">
            <a:extLst>
              <a:ext uri="{FF2B5EF4-FFF2-40B4-BE49-F238E27FC236}">
                <a16:creationId xmlns="" xmlns:a16="http://schemas.microsoft.com/office/drawing/2014/main" id="{FEDA0465-69E4-9EB2-C4C3-A214508D8EB7}"/>
              </a:ext>
            </a:extLst>
          </p:cNvPr>
          <p:cNvSpPr txBox="1">
            <a:spLocks/>
          </p:cNvSpPr>
          <p:nvPr/>
        </p:nvSpPr>
        <p:spPr>
          <a:xfrm>
            <a:off x="642443" y="3573016"/>
            <a:ext cx="10998173" cy="3024336"/>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微軟正黑體" panose="020B0604030504040204" pitchFamily="34" charset="-120"/>
                <a:ea typeface="微軟正黑體" panose="020B0604030504040204" pitchFamily="34" charset="-120"/>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微軟正黑體" panose="020B0604030504040204" pitchFamily="34" charset="-120"/>
                <a:ea typeface="微軟正黑體" panose="020B0604030504040204" pitchFamily="34" charset="-120"/>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微軟正黑體" panose="020B0604030504040204" pitchFamily="34" charset="-120"/>
                <a:ea typeface="微軟正黑體" panose="020B0604030504040204" pitchFamily="34" charset="-120"/>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微軟正黑體" panose="020B0604030504040204" pitchFamily="34" charset="-120"/>
                <a:ea typeface="微軟正黑體" panose="020B0604030504040204" pitchFamily="34" charset="-120"/>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微軟正黑體" panose="020B0604030504040204" pitchFamily="34" charset="-120"/>
                <a:ea typeface="微軟正黑體" panose="020B0604030504040204" pitchFamily="34" charset="-120"/>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lnSpc>
                <a:spcPct val="110000"/>
              </a:lnSpc>
            </a:pPr>
            <a:r>
              <a:rPr lang="en-US" altLang="zh-TW" sz="1800" dirty="0">
                <a:latin typeface="Calibri" panose="020F0502020204030204" pitchFamily="34" charset="0"/>
                <a:ea typeface="Calibri" panose="020F0502020204030204" pitchFamily="34" charset="0"/>
                <a:cs typeface="Calibri" panose="020F0502020204030204" pitchFamily="34" charset="0"/>
              </a:rPr>
              <a:t>Since the high operating costs of Taiwan Tea's tea cultivation and recreational tourism business are unfavorable to the company’s profit, Chairman Wu has decided to adopt different strategies and make Taiwan Tea profitable in a short period of time, turning it into a sustainable enterprise.</a:t>
            </a:r>
          </a:p>
          <a:p>
            <a:pPr lvl="1">
              <a:lnSpc>
                <a:spcPct val="150000"/>
              </a:lnSpc>
              <a:buFont typeface="Courier New" panose="02070309020205020404" pitchFamily="49" charset="0"/>
              <a:buChar char="o"/>
            </a:pPr>
            <a:r>
              <a:rPr lang="en-US" altLang="zh-TW" sz="1600" dirty="0">
                <a:latin typeface="Calibri" panose="020F0502020204030204" pitchFamily="34" charset="0"/>
                <a:ea typeface="Microsoft YaHei Light" panose="020B0502040204020203" pitchFamily="34" charset="-122"/>
                <a:cs typeface="Calibri" panose="020F0502020204030204" pitchFamily="34" charset="0"/>
              </a:rPr>
              <a:t>Planning to moderately reduce the area dedicated to tea cultivation and halt capacity expansion. It will release over 200 hectares of land in Pingtung for future diversified development, aiming to maximize efficiency. </a:t>
            </a:r>
          </a:p>
          <a:p>
            <a:pPr lvl="1">
              <a:lnSpc>
                <a:spcPct val="160000"/>
              </a:lnSpc>
              <a:buFont typeface="Courier New" panose="02070309020205020404" pitchFamily="49" charset="0"/>
              <a:buChar char="o"/>
            </a:pPr>
            <a:r>
              <a:rPr lang="en-US" altLang="zh-TW" sz="1600" dirty="0">
                <a:latin typeface="Calibri" panose="020F0502020204030204" pitchFamily="34" charset="0"/>
                <a:ea typeface="Microsoft YaHei Light" panose="020B0502040204020203" pitchFamily="34" charset="-122"/>
                <a:cs typeface="Calibri" panose="020F0502020204030204" pitchFamily="34" charset="0"/>
              </a:rPr>
              <a:t>TTC has outsourced part of its recreational tourism business, resulting in lower OPEX and higher efficiency.</a:t>
            </a:r>
            <a:endParaRPr lang="zh-TW" altLang="en-US" sz="1600" dirty="0">
              <a:latin typeface="Calibri" panose="020F0502020204030204" pitchFamily="34" charset="0"/>
              <a:ea typeface="Microsoft YaHei Light" panose="020B0502040204020203" pitchFamily="34" charset="-122"/>
              <a:cs typeface="Calibri" panose="020F0502020204030204" pitchFamily="34" charset="0"/>
            </a:endParaRPr>
          </a:p>
          <a:p>
            <a:pPr lvl="1">
              <a:lnSpc>
                <a:spcPct val="110000"/>
              </a:lnSpc>
            </a:pPr>
            <a:endParaRPr lang="en-US" altLang="zh-TW" sz="1800" dirty="0">
              <a:latin typeface="Calibri" panose="020F0502020204030204" pitchFamily="34" charset="0"/>
              <a:ea typeface="Calibri" panose="020F0502020204030204" pitchFamily="34" charset="0"/>
              <a:cs typeface="Calibri" panose="020F0502020204030204" pitchFamily="34" charset="0"/>
            </a:endParaRPr>
          </a:p>
          <a:p>
            <a:pPr>
              <a:lnSpc>
                <a:spcPct val="110000"/>
              </a:lnSpc>
            </a:pPr>
            <a:r>
              <a:rPr lang="en-US" altLang="zh-TW" sz="1800" dirty="0">
                <a:latin typeface="Calibri" panose="020F0502020204030204" pitchFamily="34" charset="0"/>
                <a:ea typeface="Calibri" panose="020F0502020204030204" pitchFamily="34" charset="0"/>
                <a:cs typeface="Calibri" panose="020F0502020204030204" pitchFamily="34" charset="0"/>
              </a:rPr>
              <a:t>The two plans above will be implemented in the next three to five years.</a:t>
            </a:r>
            <a:endParaRPr lang="zh-TW" altLang="en-US" sz="18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74262434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101"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8696" y="-1827584"/>
            <a:ext cx="12385376" cy="978735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文字方塊 4"/>
          <p:cNvSpPr txBox="1"/>
          <p:nvPr/>
        </p:nvSpPr>
        <p:spPr>
          <a:xfrm>
            <a:off x="2999656" y="2274838"/>
            <a:ext cx="6408712" cy="230832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TW" sz="7200" b="1" i="0" u="none" strike="noStrike" kern="1200" cap="none" spc="0" normalizeH="0" baseline="0" noProof="0" dirty="0">
                <a:ln>
                  <a:noFill/>
                </a:ln>
                <a:solidFill>
                  <a:srgbClr val="4BACC6">
                    <a:lumMod val="50000"/>
                  </a:srgbClr>
                </a:solidFill>
                <a:effectLst/>
                <a:uLnTx/>
                <a:uFillTx/>
                <a:latin typeface="Calibri" panose="020F0502020204030204" pitchFamily="34" charset="0"/>
                <a:ea typeface="Calibri" panose="020F0502020204030204" pitchFamily="34" charset="0"/>
                <a:cs typeface="Calibri" panose="020F0502020204030204" pitchFamily="34" charset="0"/>
              </a:rPr>
              <a:t>Land Development</a:t>
            </a:r>
            <a:endParaRPr kumimoji="0" lang="zh-TW" altLang="en-US" sz="7200" b="1" i="0" u="none" strike="noStrike" kern="1200" cap="none" spc="0" normalizeH="0" baseline="0" noProof="0" dirty="0">
              <a:ln>
                <a:noFill/>
              </a:ln>
              <a:solidFill>
                <a:srgbClr val="4BACC6">
                  <a:lumMod val="50000"/>
                </a:srgbClr>
              </a:solidFill>
              <a:effectLst/>
              <a:uLnTx/>
              <a:uFillTx/>
              <a:latin typeface="Calibri" panose="020F0502020204030204" pitchFamily="34" charset="0"/>
              <a:ea typeface="微軟正黑體" panose="020B0604030504040204" pitchFamily="34" charset="-120"/>
              <a:cs typeface="Calibri" panose="020F0502020204030204" pitchFamily="34" charset="0"/>
            </a:endParaRPr>
          </a:p>
        </p:txBody>
      </p:sp>
    </p:spTree>
    <p:extLst>
      <p:ext uri="{BB962C8B-B14F-4D97-AF65-F5344CB8AC3E}">
        <p14:creationId xmlns:p14="http://schemas.microsoft.com/office/powerpoint/2010/main" val="185729636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5" name="橢圓 4">
            <a:extLst>
              <a:ext uri="{FF2B5EF4-FFF2-40B4-BE49-F238E27FC236}">
                <a16:creationId xmlns="" xmlns:a16="http://schemas.microsoft.com/office/drawing/2014/main" id="{DD139E06-6659-2C86-97D9-22BE9678D165}"/>
              </a:ext>
            </a:extLst>
          </p:cNvPr>
          <p:cNvSpPr/>
          <p:nvPr/>
        </p:nvSpPr>
        <p:spPr>
          <a:xfrm>
            <a:off x="2567608" y="4339991"/>
            <a:ext cx="2560563" cy="2385642"/>
          </a:xfrm>
          <a:prstGeom prst="ellipse">
            <a:avLst/>
          </a:prstGeom>
          <a:solidFill>
            <a:srgbClr val="C3D89C"/>
          </a:solidFill>
          <a:ln w="254000">
            <a:solidFill>
              <a:srgbClr val="97B95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TW" altLang="en-US" sz="1800" b="0" i="0" u="none" strike="noStrike" kern="1200" cap="none" spc="0" normalizeH="0" baseline="0" noProof="0">
              <a:ln>
                <a:noFill/>
              </a:ln>
              <a:solidFill>
                <a:prstClr val="white"/>
              </a:solidFill>
              <a:effectLst/>
              <a:uLnTx/>
              <a:uFillTx/>
              <a:latin typeface="Calibri" panose="020F0502020204030204" pitchFamily="34" charset="0"/>
              <a:ea typeface="Microsoft JhengHei Light"/>
              <a:cs typeface="Calibri" panose="020F0502020204030204" pitchFamily="34" charset="0"/>
            </a:endParaRPr>
          </a:p>
        </p:txBody>
      </p:sp>
      <p:sp>
        <p:nvSpPr>
          <p:cNvPr id="9" name="Oval 8">
            <a:extLst>
              <a:ext uri="{FF2B5EF4-FFF2-40B4-BE49-F238E27FC236}">
                <a16:creationId xmlns="" xmlns:a16="http://schemas.microsoft.com/office/drawing/2014/main" id="{740AA3C5-9CE2-BFE0-223F-CFFE7533385F}"/>
              </a:ext>
            </a:extLst>
          </p:cNvPr>
          <p:cNvSpPr/>
          <p:nvPr/>
        </p:nvSpPr>
        <p:spPr>
          <a:xfrm>
            <a:off x="7495216" y="1033029"/>
            <a:ext cx="1521805" cy="1521805"/>
          </a:xfrm>
          <a:prstGeom prst="ellipse">
            <a:avLst/>
          </a:prstGeom>
          <a:noFill/>
          <a:ln w="57150">
            <a:solidFill>
              <a:srgbClr val="97B953"/>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97B953"/>
              </a:solidFill>
              <a:effectLst/>
              <a:uLnTx/>
              <a:uFillTx/>
              <a:latin typeface="Calibri" panose="020F0502020204030204" pitchFamily="34" charset="0"/>
              <a:ea typeface="Calibri" panose="020F0502020204030204" pitchFamily="34" charset="0"/>
              <a:cs typeface="Calibri" panose="020F0502020204030204" pitchFamily="34" charset="0"/>
            </a:endParaRPr>
          </a:p>
        </p:txBody>
      </p:sp>
      <p:sp>
        <p:nvSpPr>
          <p:cNvPr id="8" name="Oval 7">
            <a:extLst>
              <a:ext uri="{FF2B5EF4-FFF2-40B4-BE49-F238E27FC236}">
                <a16:creationId xmlns="" xmlns:a16="http://schemas.microsoft.com/office/drawing/2014/main" id="{3110B455-2DC3-E124-5892-F1478036FCE0}"/>
              </a:ext>
            </a:extLst>
          </p:cNvPr>
          <p:cNvSpPr/>
          <p:nvPr/>
        </p:nvSpPr>
        <p:spPr>
          <a:xfrm>
            <a:off x="2536711" y="1033029"/>
            <a:ext cx="1521805" cy="1521805"/>
          </a:xfrm>
          <a:prstGeom prst="ellipse">
            <a:avLst/>
          </a:prstGeom>
          <a:noFill/>
          <a:ln w="57150">
            <a:solidFill>
              <a:srgbClr val="97B953"/>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97B953"/>
              </a:solidFill>
              <a:effectLst/>
              <a:uLnTx/>
              <a:uFillTx/>
              <a:latin typeface="Calibri" panose="020F0502020204030204" pitchFamily="34" charset="0"/>
              <a:ea typeface="Calibri" panose="020F0502020204030204" pitchFamily="34" charset="0"/>
              <a:cs typeface="Calibri" panose="020F0502020204030204" pitchFamily="34" charset="0"/>
            </a:endParaRPr>
          </a:p>
        </p:txBody>
      </p:sp>
      <p:sp>
        <p:nvSpPr>
          <p:cNvPr id="6" name="Oval 5">
            <a:extLst>
              <a:ext uri="{FF2B5EF4-FFF2-40B4-BE49-F238E27FC236}">
                <a16:creationId xmlns="" xmlns:a16="http://schemas.microsoft.com/office/drawing/2014/main" id="{083AB5CB-78BD-8003-534A-3CE26B33107E}"/>
              </a:ext>
            </a:extLst>
          </p:cNvPr>
          <p:cNvSpPr/>
          <p:nvPr/>
        </p:nvSpPr>
        <p:spPr>
          <a:xfrm>
            <a:off x="4957743" y="1033029"/>
            <a:ext cx="1521805" cy="1521805"/>
          </a:xfrm>
          <a:prstGeom prst="ellipse">
            <a:avLst/>
          </a:prstGeom>
          <a:noFill/>
          <a:ln w="57150">
            <a:solidFill>
              <a:srgbClr val="C3D89C"/>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9BBB59"/>
              </a:solidFill>
              <a:effectLst/>
              <a:uLnTx/>
              <a:uFillTx/>
              <a:latin typeface="Calibri" panose="020F0502020204030204" pitchFamily="34" charset="0"/>
              <a:ea typeface="Calibri" panose="020F0502020204030204" pitchFamily="34" charset="0"/>
              <a:cs typeface="Calibri" panose="020F0502020204030204" pitchFamily="34" charset="0"/>
            </a:endParaRPr>
          </a:p>
        </p:txBody>
      </p:sp>
      <p:sp>
        <p:nvSpPr>
          <p:cNvPr id="2" name="標題 1"/>
          <p:cNvSpPr>
            <a:spLocks noGrp="1"/>
          </p:cNvSpPr>
          <p:nvPr>
            <p:ph type="title"/>
          </p:nvPr>
        </p:nvSpPr>
        <p:spPr>
          <a:xfrm>
            <a:off x="1271464" y="0"/>
            <a:ext cx="9972080" cy="812114"/>
          </a:xfrm>
        </p:spPr>
        <p:txBody>
          <a:bodyPr>
            <a:noAutofit/>
          </a:bodyPr>
          <a:lstStyle/>
          <a:p>
            <a:r>
              <a:rPr lang="en-US" altLang="zh-TW" sz="4000" dirty="0">
                <a:latin typeface="Calibri" panose="020F0502020204030204" pitchFamily="34" charset="0"/>
                <a:ea typeface="Calibri" panose="020F0502020204030204" pitchFamily="34" charset="0"/>
                <a:cs typeface="Calibri" panose="020F0502020204030204" pitchFamily="34" charset="0"/>
              </a:rPr>
              <a:t>Land Development - Selected Cases</a:t>
            </a:r>
          </a:p>
        </p:txBody>
      </p:sp>
      <p:sp>
        <p:nvSpPr>
          <p:cNvPr id="3" name="AutoShape 2" descr="Appraisal, assessment, review icon"/>
          <p:cNvSpPr>
            <a:spLocks noChangeAspect="1" noChangeArrowheads="1"/>
          </p:cNvSpPr>
          <p:nvPr/>
        </p:nvSpPr>
        <p:spPr bwMode="auto">
          <a:xfrm>
            <a:off x="1679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TW" altLang="en-US" sz="1800" b="0" i="0" u="none" strike="noStrike" kern="1200" cap="none" spc="0" normalizeH="0" baseline="0" noProof="0">
              <a:ln>
                <a:noFill/>
              </a:ln>
              <a:solidFill>
                <a:prstClr val="black"/>
              </a:solidFill>
              <a:effectLst/>
              <a:uLnTx/>
              <a:uFillTx/>
              <a:latin typeface="Calibri" panose="020F0502020204030204" pitchFamily="34" charset="0"/>
              <a:ea typeface="Microsoft JhengHei Light"/>
              <a:cs typeface="Calibri" panose="020F0502020204030204" pitchFamily="34" charset="0"/>
            </a:endParaRPr>
          </a:p>
        </p:txBody>
      </p:sp>
      <p:pic>
        <p:nvPicPr>
          <p:cNvPr id="52" name="Picture 51" descr="A green and black logo&#10;&#10;Description automatically generated">
            <a:extLst>
              <a:ext uri="{FF2B5EF4-FFF2-40B4-BE49-F238E27FC236}">
                <a16:creationId xmlns="" xmlns:a16="http://schemas.microsoft.com/office/drawing/2014/main" id="{015850BF-948C-32BB-9B6C-F99E33459A35}"/>
              </a:ext>
            </a:extLst>
          </p:cNvPr>
          <p:cNvPicPr/>
          <p:nvPr/>
        </p:nvPicPr>
        <p:blipFill>
          <a:blip r:embed="rId3" cstate="print">
            <a:extLst>
              <a:ext uri="{28A0092B-C50C-407E-A947-70E740481C1C}">
                <a14:useLocalDpi xmlns:a14="http://schemas.microsoft.com/office/drawing/2010/main" val="0"/>
              </a:ext>
            </a:extLst>
          </a:blip>
          <a:stretch>
            <a:fillRect/>
          </a:stretch>
        </p:blipFill>
        <p:spPr>
          <a:xfrm>
            <a:off x="11136560" y="-59709"/>
            <a:ext cx="1052736" cy="1052736"/>
          </a:xfrm>
          <a:prstGeom prst="rect">
            <a:avLst/>
          </a:prstGeom>
        </p:spPr>
      </p:pic>
      <p:sp>
        <p:nvSpPr>
          <p:cNvPr id="54" name="投影片編號版面配置區 3">
            <a:extLst>
              <a:ext uri="{FF2B5EF4-FFF2-40B4-BE49-F238E27FC236}">
                <a16:creationId xmlns="" xmlns:a16="http://schemas.microsoft.com/office/drawing/2014/main" id="{0AAE0EE5-CFCD-34F2-AAC1-158B6E9D9AB7}"/>
              </a:ext>
            </a:extLst>
          </p:cNvPr>
          <p:cNvSpPr>
            <a:spLocks noGrp="1"/>
          </p:cNvSpPr>
          <p:nvPr>
            <p:ph type="sldNum" sz="quarter" idx="12"/>
          </p:nvPr>
        </p:nvSpPr>
        <p:spPr>
          <a:xfrm>
            <a:off x="9192344" y="6356353"/>
            <a:ext cx="28448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E81AC0D-EB2D-47CB-A275-288B8545C5B6}" type="slidenum">
              <a:rPr kumimoji="0" lang="zh-TW" altLang="en-US" sz="1200" b="0" i="0" u="none" strike="noStrike" kern="1200" cap="none" spc="0" normalizeH="0" baseline="0" noProof="0" smtClean="0">
                <a:ln>
                  <a:noFill/>
                </a:ln>
                <a:solidFill>
                  <a:prstClr val="black">
                    <a:tint val="75000"/>
                  </a:prstClr>
                </a:solidFill>
                <a:effectLst/>
                <a:uLnTx/>
                <a:uFillTx/>
                <a:latin typeface="Calibri" panose="020F0502020204030204" pitchFamily="34" charset="0"/>
                <a:ea typeface="Microsoft JhengHei Light"/>
                <a:cs typeface="Calibri" panose="020F050202020403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zh-TW" altLang="en-US" sz="1200" b="0" i="0" u="none" strike="noStrike" kern="1200" cap="none" spc="0" normalizeH="0" baseline="0" noProof="0" dirty="0">
              <a:ln>
                <a:noFill/>
              </a:ln>
              <a:solidFill>
                <a:prstClr val="black">
                  <a:tint val="75000"/>
                </a:prstClr>
              </a:solidFill>
              <a:effectLst/>
              <a:uLnTx/>
              <a:uFillTx/>
              <a:latin typeface="Calibri" panose="020F0502020204030204" pitchFamily="34" charset="0"/>
              <a:ea typeface="Microsoft JhengHei Light"/>
              <a:cs typeface="Calibri" panose="020F0502020204030204" pitchFamily="34" charset="0"/>
            </a:endParaRPr>
          </a:p>
        </p:txBody>
      </p:sp>
      <p:pic>
        <p:nvPicPr>
          <p:cNvPr id="58" name="Picture 6">
            <a:extLst>
              <a:ext uri="{FF2B5EF4-FFF2-40B4-BE49-F238E27FC236}">
                <a16:creationId xmlns="" xmlns:a16="http://schemas.microsoft.com/office/drawing/2014/main" id="{6AD88D69-C736-E967-B11F-E85C57EA4698}"/>
              </a:ext>
            </a:extLst>
          </p:cNvPr>
          <p:cNvPicPr>
            <a:picLocks noChangeAspect="1" noChangeArrowheads="1"/>
          </p:cNvPicPr>
          <p:nvPr/>
        </p:nvPicPr>
        <p:blipFill>
          <a:blip r:embed="rId4" cstate="print">
            <a:clrChange>
              <a:clrFrom>
                <a:srgbClr val="F8FAFB"/>
              </a:clrFrom>
              <a:clrTo>
                <a:srgbClr val="F8FAFB">
                  <a:alpha val="0"/>
                </a:srgbClr>
              </a:clrTo>
            </a:clrChange>
            <a:extLst>
              <a:ext uri="{28A0092B-C50C-407E-A947-70E740481C1C}">
                <a14:useLocalDpi xmlns:a14="http://schemas.microsoft.com/office/drawing/2010/main" val="0"/>
              </a:ext>
            </a:extLst>
          </a:blip>
          <a:srcRect/>
          <a:stretch>
            <a:fillRect/>
          </a:stretch>
        </p:blipFill>
        <p:spPr bwMode="auto">
          <a:xfrm>
            <a:off x="686157" y="1842491"/>
            <a:ext cx="648889" cy="55036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3" name="Picture 5">
            <a:extLst>
              <a:ext uri="{FF2B5EF4-FFF2-40B4-BE49-F238E27FC236}">
                <a16:creationId xmlns="" xmlns:a16="http://schemas.microsoft.com/office/drawing/2014/main" id="{D425BA21-5217-9A06-351B-D532E34008A5}"/>
              </a:ext>
            </a:extLst>
          </p:cNvPr>
          <p:cNvPicPr>
            <a:picLocks noChangeAspect="1" noChangeArrowheads="1"/>
          </p:cNvPicPr>
          <p:nvPr/>
        </p:nvPicPr>
        <p:blipFill>
          <a:blip r:embed="rId5" cstate="print">
            <a:clrChange>
              <a:clrFrom>
                <a:srgbClr val="F8FAFB"/>
              </a:clrFrom>
              <a:clrTo>
                <a:srgbClr val="F8FAFB">
                  <a:alpha val="0"/>
                </a:srgbClr>
              </a:clrTo>
            </a:clrChange>
            <a:extLst>
              <a:ext uri="{28A0092B-C50C-407E-A947-70E740481C1C}">
                <a14:useLocalDpi xmlns:a14="http://schemas.microsoft.com/office/drawing/2010/main" val="0"/>
              </a:ext>
            </a:extLst>
          </a:blip>
          <a:srcRect/>
          <a:stretch>
            <a:fillRect/>
          </a:stretch>
        </p:blipFill>
        <p:spPr bwMode="auto">
          <a:xfrm>
            <a:off x="2999653" y="1904805"/>
            <a:ext cx="561088" cy="48805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3" name="TextBox 82">
            <a:extLst>
              <a:ext uri="{FF2B5EF4-FFF2-40B4-BE49-F238E27FC236}">
                <a16:creationId xmlns="" xmlns:a16="http://schemas.microsoft.com/office/drawing/2014/main" id="{73C0BFF0-7651-D798-E07C-F0AC4281B409}"/>
              </a:ext>
            </a:extLst>
          </p:cNvPr>
          <p:cNvSpPr txBox="1"/>
          <p:nvPr/>
        </p:nvSpPr>
        <p:spPr>
          <a:xfrm>
            <a:off x="2684555" y="1310049"/>
            <a:ext cx="1237329"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TW" sz="1800" b="1"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Industrial Park</a:t>
            </a:r>
            <a:endParaRPr kumimoji="0" lang="zh-TW" altLang="en-US" sz="1800" b="1" i="0" u="none" strike="noStrike" kern="1200" cap="none" spc="0" normalizeH="0" baseline="0" noProof="0" dirty="0">
              <a:ln>
                <a:noFill/>
              </a:ln>
              <a:solidFill>
                <a:prstClr val="black"/>
              </a:solidFill>
              <a:effectLst/>
              <a:uLnTx/>
              <a:uFillTx/>
              <a:latin typeface="Calibri" panose="020F0502020204030204" pitchFamily="34" charset="0"/>
              <a:ea typeface="微軟正黑體" panose="020B0604030504040204" pitchFamily="34" charset="-120"/>
              <a:cs typeface="Calibri" panose="020F0502020204030204" pitchFamily="34" charset="0"/>
            </a:endParaRPr>
          </a:p>
        </p:txBody>
      </p:sp>
      <p:pic>
        <p:nvPicPr>
          <p:cNvPr id="86" name="Picture 7">
            <a:extLst>
              <a:ext uri="{FF2B5EF4-FFF2-40B4-BE49-F238E27FC236}">
                <a16:creationId xmlns="" xmlns:a16="http://schemas.microsoft.com/office/drawing/2014/main" id="{696A8F60-DD27-FE82-DCC2-6C3D1E62E29D}"/>
              </a:ext>
            </a:extLst>
          </p:cNvPr>
          <p:cNvPicPr>
            <a:picLocks noChangeAspect="1" noChangeArrowheads="1"/>
          </p:cNvPicPr>
          <p:nvPr/>
        </p:nvPicPr>
        <p:blipFill>
          <a:blip r:embed="rId6" cstate="print">
            <a:clrChange>
              <a:clrFrom>
                <a:srgbClr val="F8FAFB"/>
              </a:clrFrom>
              <a:clrTo>
                <a:srgbClr val="F8FAFB">
                  <a:alpha val="0"/>
                </a:srgbClr>
              </a:clrTo>
            </a:clrChange>
            <a:extLst>
              <a:ext uri="{28A0092B-C50C-407E-A947-70E740481C1C}">
                <a14:useLocalDpi xmlns:a14="http://schemas.microsoft.com/office/drawing/2010/main" val="0"/>
              </a:ext>
            </a:extLst>
          </a:blip>
          <a:srcRect/>
          <a:stretch>
            <a:fillRect/>
          </a:stretch>
        </p:blipFill>
        <p:spPr bwMode="auto">
          <a:xfrm>
            <a:off x="5439521" y="1904804"/>
            <a:ext cx="558251" cy="442685"/>
          </a:xfrm>
          <a:prstGeom prst="rect">
            <a:avLst/>
          </a:prstGeom>
          <a:noFill/>
          <a:ln w="9525">
            <a:noFill/>
            <a:miter lim="800000"/>
            <a:headEnd/>
            <a:tailEnd/>
          </a:ln>
          <a:extLst>
            <a:ext uri="{909E8E84-426E-40DD-AFC4-6F175D3DCCD1}">
              <a14:hiddenFill xmlns:a14="http://schemas.microsoft.com/office/drawing/2010/main">
                <a:solidFill>
                  <a:schemeClr val="accent1"/>
                </a:solidFill>
              </a14:hiddenFill>
            </a:ext>
          </a:extLst>
        </p:spPr>
      </p:pic>
      <p:sp>
        <p:nvSpPr>
          <p:cNvPr id="88" name="TextBox 87">
            <a:extLst>
              <a:ext uri="{FF2B5EF4-FFF2-40B4-BE49-F238E27FC236}">
                <a16:creationId xmlns="" xmlns:a16="http://schemas.microsoft.com/office/drawing/2014/main" id="{3312B967-3FBA-9E5D-2943-1CF37DAA6408}"/>
              </a:ext>
            </a:extLst>
          </p:cNvPr>
          <p:cNvSpPr txBox="1"/>
          <p:nvPr/>
        </p:nvSpPr>
        <p:spPr>
          <a:xfrm>
            <a:off x="4957743" y="1319943"/>
            <a:ext cx="1521805" cy="646331"/>
          </a:xfrm>
          <a:prstGeom prst="rect">
            <a:avLst/>
          </a:prstGeom>
          <a:noFill/>
          <a:ln>
            <a:no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TW" sz="1800" b="1"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Residential Project</a:t>
            </a:r>
            <a:endParaRPr kumimoji="0" lang="zh-TW" altLang="en-US" sz="1800" b="1" i="0" u="none" strike="noStrike" kern="1200" cap="none" spc="0" normalizeH="0" baseline="0" noProof="0" dirty="0">
              <a:ln>
                <a:noFill/>
              </a:ln>
              <a:solidFill>
                <a:prstClr val="black"/>
              </a:solidFill>
              <a:effectLst/>
              <a:uLnTx/>
              <a:uFillTx/>
              <a:latin typeface="Calibri" panose="020F0502020204030204" pitchFamily="34" charset="0"/>
              <a:ea typeface="微軟正黑體" panose="020B0604030504040204" pitchFamily="34" charset="-120"/>
              <a:cs typeface="Calibri" panose="020F0502020204030204" pitchFamily="34" charset="0"/>
            </a:endParaRPr>
          </a:p>
        </p:txBody>
      </p:sp>
      <p:sp>
        <p:nvSpPr>
          <p:cNvPr id="89" name="TextBox 88">
            <a:extLst>
              <a:ext uri="{FF2B5EF4-FFF2-40B4-BE49-F238E27FC236}">
                <a16:creationId xmlns="" xmlns:a16="http://schemas.microsoft.com/office/drawing/2014/main" id="{EEFA3C6B-F4D0-9C1D-9251-AE8CA0E801E2}"/>
              </a:ext>
            </a:extLst>
          </p:cNvPr>
          <p:cNvSpPr txBox="1"/>
          <p:nvPr/>
        </p:nvSpPr>
        <p:spPr>
          <a:xfrm>
            <a:off x="-64074" y="2536209"/>
            <a:ext cx="2149347" cy="425244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263"/>
              </a:spcAft>
              <a:buClrTx/>
              <a:buSzTx/>
              <a:buFontTx/>
              <a:buNone/>
              <a:tabLst/>
              <a:defRPr/>
            </a:pPr>
            <a:r>
              <a:rPr kumimoji="0" lang="en-US" altLang="zh-TW" sz="1600" b="1" i="0" u="none" strike="noStrike" kern="1200" cap="none" spc="0" normalizeH="0" baseline="0" noProof="0" dirty="0">
                <a:ln>
                  <a:noFill/>
                </a:ln>
                <a:solidFill>
                  <a:prstClr val="black">
                    <a:lumMod val="65000"/>
                    <a:lumOff val="35000"/>
                  </a:prstClr>
                </a:solidFill>
                <a:effectLst/>
                <a:uLnTx/>
                <a:uFillTx/>
                <a:latin typeface="Calibri" panose="020F0502020204030204" pitchFamily="34" charset="0"/>
                <a:ea typeface="Calibri" panose="020F0502020204030204" pitchFamily="34" charset="0"/>
                <a:cs typeface="Calibri" panose="020F0502020204030204" pitchFamily="34" charset="0"/>
              </a:rPr>
              <a:t>TTC </a:t>
            </a:r>
            <a:r>
              <a:rPr kumimoji="0" lang="en-US" altLang="zh-TW" sz="1600" b="1" i="0" u="none" strike="noStrike" kern="1200" cap="none" spc="0" normalizeH="0" baseline="0" noProof="0" dirty="0" err="1">
                <a:ln>
                  <a:noFill/>
                </a:ln>
                <a:solidFill>
                  <a:prstClr val="black">
                    <a:lumMod val="65000"/>
                    <a:lumOff val="35000"/>
                  </a:prstClr>
                </a:solidFill>
                <a:effectLst/>
                <a:uLnTx/>
                <a:uFillTx/>
                <a:latin typeface="Calibri" panose="020F0502020204030204" pitchFamily="34" charset="0"/>
                <a:ea typeface="Calibri" panose="020F0502020204030204" pitchFamily="34" charset="0"/>
                <a:cs typeface="Calibri" panose="020F0502020204030204" pitchFamily="34" charset="0"/>
              </a:rPr>
              <a:t>Sanyi</a:t>
            </a:r>
            <a:r>
              <a:rPr kumimoji="0" lang="en-US" altLang="zh-TW" sz="1600" b="1" i="0" u="none" strike="noStrike" kern="1200" cap="none" spc="0" normalizeH="0" baseline="0" noProof="0" dirty="0">
                <a:ln>
                  <a:noFill/>
                </a:ln>
                <a:solidFill>
                  <a:prstClr val="black">
                    <a:lumMod val="65000"/>
                    <a:lumOff val="35000"/>
                  </a:prstClr>
                </a:solidFill>
                <a:effectLst/>
                <a:uLnTx/>
                <a:uFillTx/>
                <a:latin typeface="Calibri" panose="020F0502020204030204" pitchFamily="34" charset="0"/>
                <a:ea typeface="Calibri" panose="020F0502020204030204" pitchFamily="34" charset="0"/>
                <a:cs typeface="Calibri" panose="020F0502020204030204" pitchFamily="34" charset="0"/>
              </a:rPr>
              <a:t> Industrial/</a:t>
            </a:r>
          </a:p>
          <a:p>
            <a:pPr marL="0" marR="0" lvl="0" indent="0" algn="ctr" defTabSz="914400" rtl="0" eaLnBrk="1" fontAlgn="auto" latinLnBrk="0" hangingPunct="1">
              <a:lnSpc>
                <a:spcPct val="100000"/>
              </a:lnSpc>
              <a:spcBef>
                <a:spcPts val="0"/>
              </a:spcBef>
              <a:spcAft>
                <a:spcPts val="263"/>
              </a:spcAft>
              <a:buClrTx/>
              <a:buSzTx/>
              <a:buFontTx/>
              <a:buNone/>
              <a:tabLst/>
              <a:defRPr/>
            </a:pPr>
            <a:r>
              <a:rPr kumimoji="0" lang="en-US" altLang="zh-TW" sz="1600" b="1" i="0" u="none" strike="noStrike" kern="1200" cap="none" spc="0" normalizeH="0" baseline="0" noProof="0" dirty="0">
                <a:ln>
                  <a:noFill/>
                </a:ln>
                <a:solidFill>
                  <a:prstClr val="black">
                    <a:lumMod val="65000"/>
                    <a:lumOff val="35000"/>
                  </a:prstClr>
                </a:solidFill>
                <a:effectLst/>
                <a:uLnTx/>
                <a:uFillTx/>
                <a:latin typeface="Calibri" panose="020F0502020204030204" pitchFamily="34" charset="0"/>
                <a:ea typeface="Calibri" panose="020F0502020204030204" pitchFamily="34" charset="0"/>
                <a:cs typeface="Calibri" panose="020F0502020204030204" pitchFamily="34" charset="0"/>
              </a:rPr>
              <a:t>Commercial Park</a:t>
            </a:r>
          </a:p>
          <a:p>
            <a:pPr marL="351450" marR="0" lvl="2" indent="-171450" fontAlgn="auto">
              <a:lnSpc>
                <a:spcPct val="100000"/>
              </a:lnSpc>
              <a:spcBef>
                <a:spcPts val="200"/>
              </a:spcBef>
              <a:spcAft>
                <a:spcPts val="0"/>
              </a:spcAft>
              <a:buClrTx/>
              <a:buSzTx/>
              <a:buFont typeface="Arial" panose="020B0604020202020204" pitchFamily="34" charset="0"/>
              <a:buChar char="•"/>
              <a:tabLst/>
              <a:defRPr/>
            </a:pPr>
            <a:r>
              <a:rPr lang="en-US" altLang="zh-TW" sz="1100" dirty="0">
                <a:solidFill>
                  <a:prstClr val="black">
                    <a:lumMod val="65000"/>
                    <a:lumOff val="35000"/>
                  </a:prstClr>
                </a:solidFill>
                <a:latin typeface="Calibri" panose="020F0502020204030204" pitchFamily="34" charset="0"/>
                <a:ea typeface="Calibri" panose="020F0502020204030204" pitchFamily="34" charset="0"/>
                <a:cs typeface="Calibri" panose="020F0502020204030204" pitchFamily="34" charset="0"/>
              </a:rPr>
              <a:t>In 2022, acquired feasibility planning approval</a:t>
            </a:r>
          </a:p>
          <a:p>
            <a:pPr marL="351450" marR="0" lvl="2" indent="-171450" fontAlgn="auto">
              <a:lnSpc>
                <a:spcPct val="100000"/>
              </a:lnSpc>
              <a:spcBef>
                <a:spcPts val="200"/>
              </a:spcBef>
              <a:spcAft>
                <a:spcPts val="0"/>
              </a:spcAft>
              <a:buClrTx/>
              <a:buSzTx/>
              <a:buFont typeface="Arial" panose="020B0604020202020204" pitchFamily="34" charset="0"/>
              <a:buChar char="•"/>
              <a:tabLst/>
              <a:defRPr/>
            </a:pPr>
            <a:r>
              <a:rPr lang="en-US" altLang="zh-TW" sz="1100" dirty="0">
                <a:solidFill>
                  <a:prstClr val="black">
                    <a:lumMod val="65000"/>
                    <a:lumOff val="35000"/>
                  </a:prstClr>
                </a:solidFill>
                <a:latin typeface="Calibri" panose="020F0502020204030204" pitchFamily="34" charset="0"/>
                <a:ea typeface="Calibri" panose="020F0502020204030204" pitchFamily="34" charset="0"/>
                <a:cs typeface="Calibri" panose="020F0502020204030204" pitchFamily="34" charset="0"/>
              </a:rPr>
              <a:t>In 2023, acquired project development approval</a:t>
            </a:r>
          </a:p>
          <a:p>
            <a:pPr marL="351450" marR="0" lvl="2" indent="-171450" fontAlgn="auto">
              <a:lnSpc>
                <a:spcPct val="100000"/>
              </a:lnSpc>
              <a:spcBef>
                <a:spcPts val="200"/>
              </a:spcBef>
              <a:spcAft>
                <a:spcPts val="0"/>
              </a:spcAft>
              <a:buClrTx/>
              <a:buSzTx/>
              <a:buFont typeface="Arial" panose="020B0604020202020204" pitchFamily="34" charset="0"/>
              <a:buChar char="•"/>
              <a:tabLst/>
              <a:defRPr/>
            </a:pPr>
            <a:r>
              <a:rPr lang="en-US" altLang="zh-TW" sz="1100" dirty="0">
                <a:solidFill>
                  <a:prstClr val="black">
                    <a:lumMod val="65000"/>
                    <a:lumOff val="35000"/>
                  </a:prstClr>
                </a:solidFill>
                <a:latin typeface="Calibri" panose="020F0502020204030204" pitchFamily="34" charset="0"/>
                <a:ea typeface="Calibri" panose="020F0502020204030204" pitchFamily="34" charset="0"/>
                <a:cs typeface="Calibri" panose="020F0502020204030204" pitchFamily="34" charset="0"/>
              </a:rPr>
              <a:t>In 2023, acquired approval of the Environmental Impact Assessment Committee</a:t>
            </a:r>
          </a:p>
          <a:p>
            <a:pPr marL="351450" marR="0" lvl="2" indent="-171450" fontAlgn="auto">
              <a:lnSpc>
                <a:spcPct val="100000"/>
              </a:lnSpc>
              <a:spcBef>
                <a:spcPts val="200"/>
              </a:spcBef>
              <a:spcAft>
                <a:spcPts val="0"/>
              </a:spcAft>
              <a:buClrTx/>
              <a:buSzTx/>
              <a:buFont typeface="Arial" panose="020B0604020202020204" pitchFamily="34" charset="0"/>
              <a:buChar char="•"/>
              <a:tabLst/>
              <a:defRPr/>
            </a:pPr>
            <a:r>
              <a:rPr lang="en-US" altLang="zh-TW" sz="1100" dirty="0">
                <a:solidFill>
                  <a:prstClr val="black">
                    <a:lumMod val="65000"/>
                    <a:lumOff val="35000"/>
                  </a:prstClr>
                </a:solidFill>
                <a:latin typeface="Calibri" panose="020F0502020204030204" pitchFamily="34" charset="0"/>
                <a:ea typeface="Calibri" panose="020F0502020204030204" pitchFamily="34" charset="0"/>
                <a:cs typeface="Calibri" panose="020F0502020204030204" pitchFamily="34" charset="0"/>
              </a:rPr>
              <a:t>In 2024,</a:t>
            </a:r>
            <a:r>
              <a:rPr lang="zh-TW" altLang="en-US" sz="1100" dirty="0">
                <a:solidFill>
                  <a:prstClr val="black">
                    <a:lumMod val="65000"/>
                    <a:lumOff val="35000"/>
                  </a:prstClr>
                </a:solidFill>
                <a:latin typeface="Calibri" panose="020F0502020204030204" pitchFamily="34" charset="0"/>
                <a:cs typeface="Calibri" panose="020F0502020204030204" pitchFamily="34" charset="0"/>
              </a:rPr>
              <a:t>  </a:t>
            </a:r>
            <a:r>
              <a:rPr lang="en-US" altLang="zh-TW" sz="1100" dirty="0">
                <a:solidFill>
                  <a:prstClr val="black">
                    <a:lumMod val="65000"/>
                    <a:lumOff val="35000"/>
                  </a:prstClr>
                </a:solidFill>
                <a:latin typeface="Calibri" panose="020F0502020204030204" pitchFamily="34" charset="0"/>
                <a:ea typeface="Calibri" panose="020F0502020204030204" pitchFamily="34" charset="0"/>
                <a:cs typeface="Calibri" panose="020F0502020204030204" pitchFamily="34" charset="0"/>
              </a:rPr>
              <a:t>the soil and water conservation plan was approved.</a:t>
            </a:r>
            <a:endParaRPr lang="zh-TW" altLang="en-US" sz="1100" dirty="0">
              <a:solidFill>
                <a:prstClr val="black">
                  <a:lumMod val="65000"/>
                  <a:lumOff val="35000"/>
                </a:prstClr>
              </a:solidFill>
              <a:latin typeface="Calibri" panose="020F0502020204030204" pitchFamily="34" charset="0"/>
              <a:cs typeface="Calibri" panose="020F0502020204030204" pitchFamily="34" charset="0"/>
            </a:endParaRPr>
          </a:p>
          <a:p>
            <a:pPr marL="351450" marR="0" lvl="2" indent="-171450" fontAlgn="auto">
              <a:lnSpc>
                <a:spcPct val="100000"/>
              </a:lnSpc>
              <a:spcBef>
                <a:spcPts val="200"/>
              </a:spcBef>
              <a:spcAft>
                <a:spcPts val="0"/>
              </a:spcAft>
              <a:buClrTx/>
              <a:buSzTx/>
              <a:buFont typeface="Arial" panose="020B0604020202020204" pitchFamily="34" charset="0"/>
              <a:buChar char="•"/>
              <a:tabLst/>
              <a:defRPr/>
            </a:pPr>
            <a:r>
              <a:rPr lang="en-US" altLang="zh-TW" sz="1100" dirty="0">
                <a:solidFill>
                  <a:prstClr val="black">
                    <a:lumMod val="65000"/>
                    <a:lumOff val="35000"/>
                  </a:prstClr>
                </a:solidFill>
                <a:latin typeface="Calibri" panose="020F0502020204030204" pitchFamily="34" charset="0"/>
                <a:ea typeface="Calibri" panose="020F0502020204030204" pitchFamily="34" charset="0"/>
                <a:cs typeface="Calibri" panose="020F0502020204030204" pitchFamily="34" charset="0"/>
              </a:rPr>
              <a:t>In 2024,</a:t>
            </a:r>
            <a:r>
              <a:rPr lang="zh-TW" altLang="en-US" sz="1100" dirty="0">
                <a:solidFill>
                  <a:prstClr val="black">
                    <a:lumMod val="65000"/>
                    <a:lumOff val="35000"/>
                  </a:prstClr>
                </a:solidFill>
                <a:latin typeface="Calibri" panose="020F0502020204030204" pitchFamily="34" charset="0"/>
                <a:cs typeface="Calibri" panose="020F0502020204030204" pitchFamily="34" charset="0"/>
              </a:rPr>
              <a:t> </a:t>
            </a:r>
            <a:r>
              <a:rPr lang="en-US" altLang="zh-TW" sz="1100" dirty="0">
                <a:solidFill>
                  <a:prstClr val="black">
                    <a:lumMod val="65000"/>
                    <a:lumOff val="35000"/>
                  </a:prstClr>
                </a:solidFill>
                <a:latin typeface="Calibri" panose="020F0502020204030204" pitchFamily="34" charset="0"/>
                <a:ea typeface="Calibri" panose="020F0502020204030204" pitchFamily="34" charset="0"/>
                <a:cs typeface="Calibri" panose="020F0502020204030204" pitchFamily="34" charset="0"/>
              </a:rPr>
              <a:t>completed revising the land functional zone</a:t>
            </a:r>
          </a:p>
          <a:p>
            <a:pPr marL="351450" lvl="2" indent="-171450">
              <a:spcBef>
                <a:spcPts val="200"/>
              </a:spcBef>
              <a:buFont typeface="Arial" panose="020B0604020202020204" pitchFamily="34" charset="0"/>
              <a:buChar char="•"/>
              <a:defRPr/>
            </a:pPr>
            <a:r>
              <a:rPr kumimoji="0" lang="en-US" altLang="zh-TW" sz="1100" b="0" i="0" u="none" strike="noStrike" kern="1200" cap="none" spc="0" normalizeH="0" baseline="0" noProof="0" dirty="0">
                <a:ln>
                  <a:noFill/>
                </a:ln>
                <a:solidFill>
                  <a:prstClr val="black">
                    <a:lumMod val="65000"/>
                    <a:lumOff val="35000"/>
                  </a:prstClr>
                </a:solidFill>
                <a:effectLst/>
                <a:uLnTx/>
                <a:uFillTx/>
                <a:latin typeface="Calibri" panose="020F0502020204030204" pitchFamily="34" charset="0"/>
                <a:ea typeface="Calibri" panose="020F0502020204030204" pitchFamily="34" charset="0"/>
                <a:cs typeface="Calibri" panose="020F0502020204030204" pitchFamily="34" charset="0"/>
              </a:rPr>
              <a:t>In 2025,  initiated water conservation and land preparation plan</a:t>
            </a:r>
          </a:p>
          <a:p>
            <a:pPr marL="351450" lvl="2" indent="-171450">
              <a:spcBef>
                <a:spcPts val="200"/>
              </a:spcBef>
              <a:buFont typeface="Arial" panose="020B0604020202020204" pitchFamily="34" charset="0"/>
              <a:buChar char="•"/>
              <a:defRPr/>
            </a:pPr>
            <a:r>
              <a:rPr lang="en-US" altLang="zh-TW" sz="1100" dirty="0">
                <a:solidFill>
                  <a:prstClr val="black">
                    <a:lumMod val="65000"/>
                    <a:lumOff val="35000"/>
                  </a:prstClr>
                </a:solidFill>
                <a:latin typeface="Calibri" panose="020F0502020204030204" pitchFamily="34" charset="0"/>
                <a:ea typeface="Calibri" panose="020F0502020204030204" pitchFamily="34" charset="0"/>
                <a:cs typeface="Calibri" panose="020F0502020204030204" pitchFamily="34" charset="0"/>
              </a:rPr>
              <a:t>In 2025, initiated the architectural design and planning</a:t>
            </a:r>
            <a:endParaRPr kumimoji="0" lang="en-US" altLang="zh-TW" sz="1100" b="0" i="0" u="none" strike="noStrike" kern="1200" cap="none" spc="0" normalizeH="0" baseline="0" noProof="0" dirty="0">
              <a:ln>
                <a:noFill/>
              </a:ln>
              <a:solidFill>
                <a:prstClr val="black">
                  <a:lumMod val="65000"/>
                  <a:lumOff val="35000"/>
                </a:prstClr>
              </a:solidFill>
              <a:effectLst/>
              <a:uLnTx/>
              <a:uFillTx/>
              <a:latin typeface="Calibri" panose="020F0502020204030204" pitchFamily="34" charset="0"/>
              <a:ea typeface="Calibri" panose="020F0502020204030204" pitchFamily="34" charset="0"/>
              <a:cs typeface="Calibri" panose="020F0502020204030204" pitchFamily="34" charset="0"/>
            </a:endParaRPr>
          </a:p>
          <a:p>
            <a:pPr marL="351450" marR="0" lvl="2" indent="-171450" fontAlgn="auto">
              <a:lnSpc>
                <a:spcPct val="100000"/>
              </a:lnSpc>
              <a:spcBef>
                <a:spcPts val="200"/>
              </a:spcBef>
              <a:spcAft>
                <a:spcPts val="0"/>
              </a:spcAft>
              <a:buClrTx/>
              <a:buSzTx/>
              <a:buFont typeface="Arial" panose="020B0604020202020204" pitchFamily="34" charset="0"/>
              <a:buChar char="•"/>
              <a:tabLst/>
              <a:defRPr/>
            </a:pPr>
            <a:endParaRPr lang="en-US" sz="1100" dirty="0">
              <a:solidFill>
                <a:prstClr val="black">
                  <a:lumMod val="65000"/>
                  <a:lumOff val="35000"/>
                </a:prstClr>
              </a:solidFill>
              <a:latin typeface="Calibri" panose="020F0502020204030204" pitchFamily="34" charset="0"/>
              <a:ea typeface="Calibri" panose="020F0502020204030204" pitchFamily="34" charset="0"/>
              <a:cs typeface="Calibri" panose="020F0502020204030204" pitchFamily="34" charset="0"/>
            </a:endParaRPr>
          </a:p>
        </p:txBody>
      </p:sp>
      <p:pic>
        <p:nvPicPr>
          <p:cNvPr id="90" name="Picture 4" descr="C:\Users\liclic.lee\Documents\11.png">
            <a:extLst>
              <a:ext uri="{FF2B5EF4-FFF2-40B4-BE49-F238E27FC236}">
                <a16:creationId xmlns="" xmlns:a16="http://schemas.microsoft.com/office/drawing/2014/main" id="{17DACD81-9C13-5B5B-CE99-9FC6A58DCCAF}"/>
              </a:ext>
            </a:extLst>
          </p:cNvPr>
          <p:cNvPicPr>
            <a:picLocks noChangeAspect="1" noChangeArrowheads="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l="12941" t="5547" r="14510" b="5413"/>
          <a:stretch/>
        </p:blipFill>
        <p:spPr bwMode="auto">
          <a:xfrm>
            <a:off x="3849044" y="910335"/>
            <a:ext cx="421248" cy="487453"/>
          </a:xfrm>
          <a:prstGeom prst="rect">
            <a:avLst/>
          </a:prstGeom>
          <a:noFill/>
          <a:extLst>
            <a:ext uri="{909E8E84-426E-40DD-AFC4-6F175D3DCCD1}">
              <a14:hiddenFill xmlns:a14="http://schemas.microsoft.com/office/drawing/2010/main">
                <a:solidFill>
                  <a:srgbClr val="FFFFFF"/>
                </a:solidFill>
              </a14:hiddenFill>
            </a:ext>
          </a:extLst>
        </p:spPr>
      </p:pic>
      <p:sp>
        <p:nvSpPr>
          <p:cNvPr id="91" name="TextBox 90">
            <a:extLst>
              <a:ext uri="{FF2B5EF4-FFF2-40B4-BE49-F238E27FC236}">
                <a16:creationId xmlns="" xmlns:a16="http://schemas.microsoft.com/office/drawing/2014/main" id="{C3B3A259-396E-9ED9-4C5A-15F78302A6EB}"/>
              </a:ext>
            </a:extLst>
          </p:cNvPr>
          <p:cNvSpPr txBox="1"/>
          <p:nvPr/>
        </p:nvSpPr>
        <p:spPr>
          <a:xfrm>
            <a:off x="1831975" y="2589485"/>
            <a:ext cx="2875589" cy="17158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263"/>
              </a:spcAft>
              <a:buClrTx/>
              <a:buSzTx/>
              <a:buFontTx/>
              <a:buNone/>
              <a:tabLst/>
              <a:defRPr/>
            </a:pPr>
            <a:r>
              <a:rPr kumimoji="0" lang="en-US" altLang="zh-TW" sz="1600" b="1" i="0" u="none" strike="noStrike" kern="1200" cap="none" spc="0" normalizeH="0" baseline="0" noProof="0" dirty="0">
                <a:ln>
                  <a:noFill/>
                </a:ln>
                <a:solidFill>
                  <a:prstClr val="black">
                    <a:lumMod val="65000"/>
                    <a:lumOff val="35000"/>
                  </a:prstClr>
                </a:solidFill>
                <a:effectLst/>
                <a:uLnTx/>
                <a:uFillTx/>
                <a:latin typeface="Calibri" panose="020F0502020204030204" pitchFamily="34" charset="0"/>
                <a:ea typeface="Calibri" panose="020F0502020204030204" pitchFamily="34" charset="0"/>
                <a:cs typeface="Calibri" panose="020F0502020204030204" pitchFamily="34" charset="0"/>
              </a:rPr>
              <a:t>Northern Miaoli </a:t>
            </a:r>
            <a:r>
              <a:rPr kumimoji="0" lang="en-US" altLang="zh-TW" sz="1600" b="1" i="0" u="none" strike="noStrike" kern="1200" cap="none" spc="0" normalizeH="0" baseline="0" noProof="0" dirty="0" err="1">
                <a:ln>
                  <a:noFill/>
                </a:ln>
                <a:solidFill>
                  <a:prstClr val="black">
                    <a:lumMod val="65000"/>
                    <a:lumOff val="35000"/>
                  </a:prstClr>
                </a:solidFill>
                <a:effectLst/>
                <a:uLnTx/>
                <a:uFillTx/>
                <a:latin typeface="Calibri" panose="020F0502020204030204" pitchFamily="34" charset="0"/>
                <a:ea typeface="Calibri" panose="020F0502020204030204" pitchFamily="34" charset="0"/>
                <a:cs typeface="Calibri" panose="020F0502020204030204" pitchFamily="34" charset="0"/>
              </a:rPr>
              <a:t>Tongluo</a:t>
            </a:r>
            <a:r>
              <a:rPr kumimoji="0" lang="en-US" altLang="zh-TW" sz="1600" b="1" i="0" u="none" strike="noStrike" kern="1200" cap="none" spc="0" normalizeH="0" baseline="0" noProof="0" dirty="0">
                <a:ln>
                  <a:noFill/>
                </a:ln>
                <a:solidFill>
                  <a:prstClr val="black">
                    <a:lumMod val="65000"/>
                    <a:lumOff val="35000"/>
                  </a:prstClr>
                </a:solidFill>
                <a:effectLst/>
                <a:uLnTx/>
                <a:uFillTx/>
                <a:latin typeface="Calibri" panose="020F0502020204030204" pitchFamily="34" charset="0"/>
                <a:ea typeface="Calibri" panose="020F0502020204030204" pitchFamily="34" charset="0"/>
                <a:cs typeface="Calibri" panose="020F0502020204030204" pitchFamily="34" charset="0"/>
              </a:rPr>
              <a:t> Industrial Park</a:t>
            </a:r>
          </a:p>
          <a:p>
            <a:pPr marL="351450" lvl="2" indent="-171450">
              <a:spcBef>
                <a:spcPts val="200"/>
              </a:spcBef>
              <a:buFont typeface="Arial" panose="020B0604020202020204" pitchFamily="34" charset="0"/>
              <a:buChar char="•"/>
            </a:pPr>
            <a:r>
              <a:rPr lang="en-US" altLang="zh-TW" sz="1100" dirty="0">
                <a:solidFill>
                  <a:prstClr val="black">
                    <a:lumMod val="65000"/>
                    <a:lumOff val="35000"/>
                  </a:prstClr>
                </a:solidFill>
                <a:latin typeface="Calibri" panose="020F0502020204030204" pitchFamily="34" charset="0"/>
                <a:ea typeface="Calibri" panose="020F0502020204030204" pitchFamily="34" charset="0"/>
                <a:cs typeface="Calibri" panose="020F0502020204030204" pitchFamily="34" charset="0"/>
              </a:rPr>
              <a:t>In 2021, acquired feasibility planning approval</a:t>
            </a:r>
          </a:p>
          <a:p>
            <a:pPr marL="351450" lvl="2" indent="-171450">
              <a:spcBef>
                <a:spcPts val="200"/>
              </a:spcBef>
              <a:buFont typeface="Arial" panose="020B0604020202020204" pitchFamily="34" charset="0"/>
              <a:buChar char="•"/>
            </a:pPr>
            <a:r>
              <a:rPr lang="en-US" altLang="zh-TW" sz="1100" dirty="0">
                <a:solidFill>
                  <a:prstClr val="black">
                    <a:lumMod val="65000"/>
                    <a:lumOff val="35000"/>
                  </a:prstClr>
                </a:solidFill>
                <a:latin typeface="Calibri" panose="020F0502020204030204" pitchFamily="34" charset="0"/>
                <a:ea typeface="Calibri" panose="020F0502020204030204" pitchFamily="34" charset="0"/>
                <a:cs typeface="Calibri" panose="020F0502020204030204" pitchFamily="34" charset="0"/>
              </a:rPr>
              <a:t>In 2024, reviewed by the project development committee </a:t>
            </a:r>
          </a:p>
          <a:p>
            <a:pPr marL="351450" lvl="2" indent="-171450">
              <a:spcBef>
                <a:spcPts val="200"/>
              </a:spcBef>
              <a:buFont typeface="Arial" panose="020B0604020202020204" pitchFamily="34" charset="0"/>
              <a:buChar char="•"/>
            </a:pPr>
            <a:r>
              <a:rPr lang="en-US" altLang="zh-TW" sz="1100" dirty="0">
                <a:solidFill>
                  <a:prstClr val="black">
                    <a:lumMod val="65000"/>
                    <a:lumOff val="35000"/>
                  </a:prstClr>
                </a:solidFill>
                <a:latin typeface="Calibri" panose="020F0502020204030204" pitchFamily="34" charset="0"/>
                <a:ea typeface="Calibri" panose="020F0502020204030204" pitchFamily="34" charset="0"/>
                <a:cs typeface="Calibri" panose="020F0502020204030204" pitchFamily="34" charset="0"/>
              </a:rPr>
              <a:t>In 2024, reviewed by the Environmental Impact Assessment Team</a:t>
            </a:r>
            <a:endParaRPr lang="zh-TW" altLang="en-US" sz="1100" dirty="0">
              <a:solidFill>
                <a:prstClr val="black">
                  <a:lumMod val="65000"/>
                  <a:lumOff val="35000"/>
                </a:prstClr>
              </a:solidFill>
              <a:latin typeface="Calibri" panose="020F0502020204030204" pitchFamily="34" charset="0"/>
              <a:cs typeface="Calibri" panose="020F0502020204030204" pitchFamily="34" charset="0"/>
            </a:endParaRPr>
          </a:p>
        </p:txBody>
      </p:sp>
      <p:sp>
        <p:nvSpPr>
          <p:cNvPr id="95" name="TextBox 94">
            <a:extLst>
              <a:ext uri="{FF2B5EF4-FFF2-40B4-BE49-F238E27FC236}">
                <a16:creationId xmlns="" xmlns:a16="http://schemas.microsoft.com/office/drawing/2014/main" id="{029FA865-F6E1-B347-9CE6-D84A6E14EA6B}"/>
              </a:ext>
            </a:extLst>
          </p:cNvPr>
          <p:cNvSpPr txBox="1"/>
          <p:nvPr/>
        </p:nvSpPr>
        <p:spPr>
          <a:xfrm>
            <a:off x="4438364" y="2616745"/>
            <a:ext cx="2560562" cy="227498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263"/>
              </a:spcAft>
              <a:buClrTx/>
              <a:buSzTx/>
              <a:buFontTx/>
              <a:buNone/>
              <a:tabLst/>
              <a:defRPr/>
            </a:pPr>
            <a:r>
              <a:rPr kumimoji="0" lang="en-US" altLang="zh-TW" sz="1600" b="1" i="0" u="none" strike="noStrike" kern="1200" cap="none" spc="0" normalizeH="0" baseline="0" noProof="0" dirty="0">
                <a:ln>
                  <a:noFill/>
                </a:ln>
                <a:solidFill>
                  <a:prstClr val="black">
                    <a:lumMod val="65000"/>
                    <a:lumOff val="35000"/>
                  </a:prstClr>
                </a:solidFill>
                <a:effectLst/>
                <a:uLnTx/>
                <a:uFillTx/>
                <a:latin typeface="Calibri" panose="020F0502020204030204" pitchFamily="34" charset="0"/>
                <a:ea typeface="Calibri" panose="020F0502020204030204" pitchFamily="34" charset="0"/>
                <a:cs typeface="Calibri" panose="020F0502020204030204" pitchFamily="34" charset="0"/>
              </a:rPr>
              <a:t>Miaoli </a:t>
            </a:r>
            <a:r>
              <a:rPr kumimoji="0" lang="en-US" altLang="zh-TW" sz="1600" b="1" i="0" u="none" strike="noStrike" kern="1200" cap="none" spc="0" normalizeH="0" baseline="0" noProof="0" dirty="0" err="1">
                <a:ln>
                  <a:noFill/>
                </a:ln>
                <a:solidFill>
                  <a:prstClr val="black">
                    <a:lumMod val="65000"/>
                    <a:lumOff val="35000"/>
                  </a:prstClr>
                </a:solidFill>
                <a:effectLst/>
                <a:uLnTx/>
                <a:uFillTx/>
                <a:latin typeface="Calibri" panose="020F0502020204030204" pitchFamily="34" charset="0"/>
                <a:ea typeface="Calibri" panose="020F0502020204030204" pitchFamily="34" charset="0"/>
                <a:cs typeface="Calibri" panose="020F0502020204030204" pitchFamily="34" charset="0"/>
              </a:rPr>
              <a:t>Tongluo</a:t>
            </a:r>
            <a:r>
              <a:rPr kumimoji="0" lang="en-US" altLang="zh-TW" sz="1600" b="1" i="0" u="none" strike="noStrike" kern="1200" cap="none" spc="0" normalizeH="0" baseline="0" noProof="0" dirty="0">
                <a:ln>
                  <a:noFill/>
                </a:ln>
                <a:solidFill>
                  <a:prstClr val="black">
                    <a:lumMod val="65000"/>
                    <a:lumOff val="35000"/>
                  </a:prstClr>
                </a:solidFill>
                <a:effectLst/>
                <a:uLnTx/>
                <a:uFillTx/>
                <a:latin typeface="Calibri" panose="020F0502020204030204" pitchFamily="34" charset="0"/>
                <a:ea typeface="Calibri" panose="020F0502020204030204" pitchFamily="34" charset="0"/>
                <a:cs typeface="Calibri" panose="020F0502020204030204" pitchFamily="34" charset="0"/>
              </a:rPr>
              <a:t> Residential Project</a:t>
            </a:r>
          </a:p>
          <a:p>
            <a:pPr marL="351450" marR="0" lvl="2" indent="-171450" algn="l" defTabSz="914400" rtl="0" eaLnBrk="1" fontAlgn="auto" latinLnBrk="0" hangingPunct="1">
              <a:lnSpc>
                <a:spcPct val="100000"/>
              </a:lnSpc>
              <a:spcBef>
                <a:spcPts val="200"/>
              </a:spcBef>
              <a:spcAft>
                <a:spcPts val="0"/>
              </a:spcAft>
              <a:buClrTx/>
              <a:buSzTx/>
              <a:buFont typeface="Arial" panose="020B0604020202020204" pitchFamily="34" charset="0"/>
              <a:buChar char="•"/>
              <a:tabLst/>
              <a:defRPr/>
            </a:pPr>
            <a:r>
              <a:rPr kumimoji="0" lang="en-US" altLang="zh-TW" sz="1100" b="0" i="0" u="none" strike="noStrike" kern="1200" cap="none" spc="0" normalizeH="0" baseline="0" noProof="0" dirty="0">
                <a:ln>
                  <a:noFill/>
                </a:ln>
                <a:solidFill>
                  <a:prstClr val="black">
                    <a:lumMod val="65000"/>
                    <a:lumOff val="35000"/>
                  </a:prstClr>
                </a:solidFill>
                <a:effectLst/>
                <a:uLnTx/>
                <a:uFillTx/>
                <a:latin typeface="Calibri" panose="020F0502020204030204" pitchFamily="34" charset="0"/>
                <a:ea typeface="Calibri" panose="020F0502020204030204" pitchFamily="34" charset="0"/>
                <a:cs typeface="Calibri" panose="020F0502020204030204" pitchFamily="34" charset="0"/>
              </a:rPr>
              <a:t>In 2014,  acquired development permission</a:t>
            </a:r>
          </a:p>
          <a:p>
            <a:pPr marL="351450" marR="0" lvl="2" indent="-171450" algn="l" defTabSz="914400" rtl="0" eaLnBrk="1" fontAlgn="auto" latinLnBrk="0" hangingPunct="1">
              <a:lnSpc>
                <a:spcPct val="100000"/>
              </a:lnSpc>
              <a:spcBef>
                <a:spcPts val="200"/>
              </a:spcBef>
              <a:spcAft>
                <a:spcPts val="0"/>
              </a:spcAft>
              <a:buClrTx/>
              <a:buSzTx/>
              <a:buFont typeface="Arial" panose="020B0604020202020204" pitchFamily="34" charset="0"/>
              <a:buChar char="•"/>
              <a:tabLst/>
              <a:defRPr/>
            </a:pPr>
            <a:r>
              <a:rPr kumimoji="0" lang="en-US" altLang="zh-TW" sz="1100" b="0" i="0" u="none" strike="noStrike" kern="1200" cap="none" spc="0" normalizeH="0" baseline="0" noProof="0" dirty="0">
                <a:ln>
                  <a:noFill/>
                </a:ln>
                <a:solidFill>
                  <a:prstClr val="black">
                    <a:lumMod val="65000"/>
                    <a:lumOff val="35000"/>
                  </a:prstClr>
                </a:solidFill>
                <a:effectLst/>
                <a:uLnTx/>
                <a:uFillTx/>
                <a:latin typeface="Calibri" panose="020F0502020204030204" pitchFamily="34" charset="0"/>
                <a:ea typeface="Calibri" panose="020F0502020204030204" pitchFamily="34" charset="0"/>
                <a:cs typeface="Calibri" panose="020F0502020204030204" pitchFamily="34" charset="0"/>
              </a:rPr>
              <a:t>In 2019,  completed water conservation and land preparation</a:t>
            </a:r>
          </a:p>
          <a:p>
            <a:pPr marL="351450" marR="0" lvl="2" indent="-171450" algn="l" defTabSz="914400" rtl="0" eaLnBrk="1" fontAlgn="auto" latinLnBrk="0" hangingPunct="1">
              <a:lnSpc>
                <a:spcPct val="100000"/>
              </a:lnSpc>
              <a:spcBef>
                <a:spcPts val="200"/>
              </a:spcBef>
              <a:spcAft>
                <a:spcPts val="0"/>
              </a:spcAft>
              <a:buClrTx/>
              <a:buSzTx/>
              <a:buFont typeface="Arial" panose="020B0604020202020204" pitchFamily="34" charset="0"/>
              <a:buChar char="•"/>
              <a:tabLst/>
              <a:defRPr/>
            </a:pPr>
            <a:r>
              <a:rPr kumimoji="0" lang="en-US" altLang="zh-TW" sz="1100" b="0" i="0" u="none" strike="noStrike" kern="1200" cap="none" spc="0" normalizeH="0" baseline="0" noProof="0" dirty="0">
                <a:ln>
                  <a:noFill/>
                </a:ln>
                <a:solidFill>
                  <a:prstClr val="black">
                    <a:lumMod val="65000"/>
                    <a:lumOff val="35000"/>
                  </a:prstClr>
                </a:solidFill>
                <a:effectLst/>
                <a:uLnTx/>
                <a:uFillTx/>
                <a:latin typeface="Calibri" panose="020F0502020204030204" pitchFamily="34" charset="0"/>
                <a:ea typeface="Calibri" panose="020F0502020204030204" pitchFamily="34" charset="0"/>
                <a:cs typeface="Calibri" panose="020F0502020204030204" pitchFamily="34" charset="0"/>
              </a:rPr>
              <a:t>In 2019,  completed revising the land functional zone</a:t>
            </a:r>
          </a:p>
          <a:p>
            <a:pPr marL="351450" lvl="2" indent="-171450">
              <a:spcBef>
                <a:spcPts val="200"/>
              </a:spcBef>
              <a:buFont typeface="Arial" panose="020B0604020202020204" pitchFamily="34" charset="0"/>
              <a:buChar char="•"/>
              <a:defRPr/>
            </a:pPr>
            <a:r>
              <a:rPr lang="en-US" altLang="zh-TW" sz="1100" dirty="0">
                <a:solidFill>
                  <a:prstClr val="black">
                    <a:lumMod val="65000"/>
                    <a:lumOff val="35000"/>
                  </a:prstClr>
                </a:solidFill>
                <a:latin typeface="Calibri" panose="020F0502020204030204" pitchFamily="34" charset="0"/>
                <a:ea typeface="Calibri" panose="020F0502020204030204" pitchFamily="34" charset="0"/>
                <a:cs typeface="Calibri" panose="020F0502020204030204" pitchFamily="34" charset="0"/>
              </a:rPr>
              <a:t>In 2025, building permit application in progress</a:t>
            </a:r>
            <a:endParaRPr kumimoji="0" lang="en-US" altLang="zh-TW" sz="1100" b="0" i="0" u="none" strike="noStrike" kern="1200" cap="none" spc="0" normalizeH="0" baseline="0" noProof="0" dirty="0">
              <a:ln>
                <a:noFill/>
              </a:ln>
              <a:solidFill>
                <a:prstClr val="black">
                  <a:lumMod val="65000"/>
                  <a:lumOff val="35000"/>
                </a:prstClr>
              </a:solidFill>
              <a:effectLst/>
              <a:uLnTx/>
              <a:uFillTx/>
              <a:latin typeface="Calibri" panose="020F0502020204030204" pitchFamily="34" charset="0"/>
              <a:ea typeface="Calibri" panose="020F0502020204030204" pitchFamily="34" charset="0"/>
              <a:cs typeface="Calibri" panose="020F0502020204030204" pitchFamily="34" charset="0"/>
            </a:endParaRPr>
          </a:p>
          <a:p>
            <a:pPr marL="180000" marR="0" lvl="2" algn="l" defTabSz="914400" rtl="0" eaLnBrk="1" fontAlgn="auto" latinLnBrk="0" hangingPunct="1">
              <a:lnSpc>
                <a:spcPct val="100000"/>
              </a:lnSpc>
              <a:spcBef>
                <a:spcPts val="200"/>
              </a:spcBef>
              <a:spcAft>
                <a:spcPts val="0"/>
              </a:spcAft>
              <a:buClrTx/>
              <a:buSzTx/>
              <a:tabLst/>
              <a:defRPr/>
            </a:pPr>
            <a:endParaRPr kumimoji="0" lang="en-US" altLang="zh-TW" sz="1100" b="0" i="0" u="none" strike="noStrike" kern="1200" cap="none" spc="0" normalizeH="0" baseline="0" noProof="0" dirty="0">
              <a:ln>
                <a:noFill/>
              </a:ln>
              <a:solidFill>
                <a:prstClr val="black">
                  <a:lumMod val="65000"/>
                  <a:lumOff val="35000"/>
                </a:prstClr>
              </a:solidFill>
              <a:effectLst/>
              <a:uLnTx/>
              <a:uFillTx/>
              <a:latin typeface="Calibri" panose="020F0502020204030204" pitchFamily="34" charset="0"/>
              <a:ea typeface="Calibri" panose="020F0502020204030204" pitchFamily="34" charset="0"/>
              <a:cs typeface="Calibri" panose="020F0502020204030204" pitchFamily="34" charset="0"/>
            </a:endParaRPr>
          </a:p>
        </p:txBody>
      </p:sp>
      <p:pic>
        <p:nvPicPr>
          <p:cNvPr id="97" name="Picture 11" descr="C:\Users\liclic.lee\Downloads\64-512.png">
            <a:extLst>
              <a:ext uri="{FF2B5EF4-FFF2-40B4-BE49-F238E27FC236}">
                <a16:creationId xmlns="" xmlns:a16="http://schemas.microsoft.com/office/drawing/2014/main" id="{10F1899E-FE5E-8AC2-6C79-3E620C79829A}"/>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0807034" y="1936681"/>
            <a:ext cx="404593" cy="404614"/>
          </a:xfrm>
          <a:prstGeom prst="rect">
            <a:avLst/>
          </a:prstGeom>
          <a:noFill/>
          <a:extLst>
            <a:ext uri="{909E8E84-426E-40DD-AFC4-6F175D3DCCD1}">
              <a14:hiddenFill xmlns:a14="http://schemas.microsoft.com/office/drawing/2010/main">
                <a:solidFill>
                  <a:srgbClr val="FFFFFF"/>
                </a:solidFill>
              </a14:hiddenFill>
            </a:ext>
          </a:extLst>
        </p:spPr>
      </p:pic>
      <p:sp>
        <p:nvSpPr>
          <p:cNvPr id="98" name="Oval 97">
            <a:extLst>
              <a:ext uri="{FF2B5EF4-FFF2-40B4-BE49-F238E27FC236}">
                <a16:creationId xmlns="" xmlns:a16="http://schemas.microsoft.com/office/drawing/2014/main" id="{A45A6A40-78B8-ED5E-E93B-D565C14E21E3}"/>
              </a:ext>
            </a:extLst>
          </p:cNvPr>
          <p:cNvSpPr/>
          <p:nvPr/>
        </p:nvSpPr>
        <p:spPr>
          <a:xfrm>
            <a:off x="10216177" y="941433"/>
            <a:ext cx="1521805" cy="1521805"/>
          </a:xfrm>
          <a:prstGeom prst="ellipse">
            <a:avLst/>
          </a:prstGeom>
          <a:noFill/>
          <a:ln w="57150">
            <a:solidFill>
              <a:srgbClr val="C3D89C"/>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9BBB59"/>
              </a:solidFill>
              <a:effectLst/>
              <a:uLnTx/>
              <a:uFillTx/>
              <a:latin typeface="Calibri" panose="020F0502020204030204" pitchFamily="34" charset="0"/>
              <a:ea typeface="Calibri" panose="020F0502020204030204" pitchFamily="34" charset="0"/>
              <a:cs typeface="Calibri" panose="020F0502020204030204" pitchFamily="34" charset="0"/>
            </a:endParaRPr>
          </a:p>
        </p:txBody>
      </p:sp>
      <p:sp>
        <p:nvSpPr>
          <p:cNvPr id="99" name="TextBox 98">
            <a:extLst>
              <a:ext uri="{FF2B5EF4-FFF2-40B4-BE49-F238E27FC236}">
                <a16:creationId xmlns="" xmlns:a16="http://schemas.microsoft.com/office/drawing/2014/main" id="{930777D3-E294-6B5D-ECBE-9AA29AB5A6C7}"/>
              </a:ext>
            </a:extLst>
          </p:cNvPr>
          <p:cNvSpPr txBox="1"/>
          <p:nvPr/>
        </p:nvSpPr>
        <p:spPr>
          <a:xfrm>
            <a:off x="10128448" y="1310049"/>
            <a:ext cx="1728192"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TW" sz="1800" b="1"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Development Process</a:t>
            </a:r>
            <a:endParaRPr kumimoji="0" lang="zh-TW" altLang="en-US" sz="1800" b="1" i="0" u="none" strike="noStrike" kern="1200" cap="none" spc="0" normalizeH="0" baseline="0" noProof="0" dirty="0">
              <a:ln>
                <a:noFill/>
              </a:ln>
              <a:solidFill>
                <a:prstClr val="black"/>
              </a:solidFill>
              <a:effectLst/>
              <a:uLnTx/>
              <a:uFillTx/>
              <a:latin typeface="Calibri" panose="020F0502020204030204" pitchFamily="34" charset="0"/>
              <a:ea typeface="微軟正黑體" panose="020B0604030504040204" pitchFamily="34" charset="-120"/>
              <a:cs typeface="Calibri" panose="020F0502020204030204" pitchFamily="34" charset="0"/>
            </a:endParaRPr>
          </a:p>
        </p:txBody>
      </p:sp>
      <p:sp>
        <p:nvSpPr>
          <p:cNvPr id="100" name="TextBox 99">
            <a:extLst>
              <a:ext uri="{FF2B5EF4-FFF2-40B4-BE49-F238E27FC236}">
                <a16:creationId xmlns="" xmlns:a16="http://schemas.microsoft.com/office/drawing/2014/main" id="{3371052A-FC69-2ECF-684F-73C658E2383D}"/>
              </a:ext>
            </a:extLst>
          </p:cNvPr>
          <p:cNvSpPr txBox="1"/>
          <p:nvPr/>
        </p:nvSpPr>
        <p:spPr>
          <a:xfrm>
            <a:off x="9757962" y="2575145"/>
            <a:ext cx="2425740" cy="1723549"/>
          </a:xfrm>
          <a:prstGeom prst="rect">
            <a:avLst/>
          </a:prstGeom>
          <a:noFill/>
        </p:spPr>
        <p:txBody>
          <a:bodyPr wrap="square" rtlCol="0">
            <a:spAutoFit/>
          </a:bodyPr>
          <a:lstStyle/>
          <a:p>
            <a:pPr marL="501750" marR="0" lvl="0" indent="-285750" algn="l" defTabSz="914400" rtl="0" eaLnBrk="1" fontAlgn="auto" latinLnBrk="0" hangingPunct="1">
              <a:lnSpc>
                <a:spcPct val="100000"/>
              </a:lnSpc>
              <a:spcBef>
                <a:spcPts val="263"/>
              </a:spcBef>
              <a:spcAft>
                <a:spcPts val="263"/>
              </a:spcAft>
              <a:buClrTx/>
              <a:buSzTx/>
              <a:buFont typeface="Wingdings" panose="05000000000000000000" pitchFamily="2" charset="2"/>
              <a:buChar char="ü"/>
              <a:tabLst/>
              <a:defRPr/>
            </a:pPr>
            <a:r>
              <a:rPr kumimoji="0" lang="en-US" altLang="zh-TW" sz="1600" b="1" i="0" u="none" strike="noStrike" kern="1200" cap="none" spc="0" normalizeH="0" baseline="0" noProof="0" dirty="0">
                <a:ln>
                  <a:noFill/>
                </a:ln>
                <a:solidFill>
                  <a:prstClr val="black">
                    <a:lumMod val="65000"/>
                    <a:lumOff val="35000"/>
                  </a:prstClr>
                </a:solidFill>
                <a:effectLst/>
                <a:uLnTx/>
                <a:uFillTx/>
                <a:latin typeface="Calibri" panose="020F0502020204030204" pitchFamily="34" charset="0"/>
                <a:ea typeface="Calibri" panose="020F0502020204030204" pitchFamily="34" charset="0"/>
                <a:cs typeface="Calibri" panose="020F0502020204030204" pitchFamily="34" charset="0"/>
              </a:rPr>
              <a:t>Professional Consulting</a:t>
            </a:r>
          </a:p>
          <a:p>
            <a:pPr marL="501750" marR="0" lvl="0" indent="-285750" algn="l" defTabSz="914400" rtl="0" eaLnBrk="1" fontAlgn="auto" latinLnBrk="0" hangingPunct="1">
              <a:lnSpc>
                <a:spcPct val="100000"/>
              </a:lnSpc>
              <a:spcBef>
                <a:spcPts val="263"/>
              </a:spcBef>
              <a:spcAft>
                <a:spcPts val="263"/>
              </a:spcAft>
              <a:buClrTx/>
              <a:buSzTx/>
              <a:buFont typeface="Wingdings" panose="05000000000000000000" pitchFamily="2" charset="2"/>
              <a:buChar char="ü"/>
              <a:tabLst/>
              <a:defRPr/>
            </a:pPr>
            <a:r>
              <a:rPr kumimoji="0" lang="en-US" altLang="zh-TW" sz="1600" b="1" i="0" u="none" strike="noStrike" kern="1200" cap="none" spc="0" normalizeH="0" baseline="0" noProof="0" dirty="0">
                <a:ln>
                  <a:noFill/>
                </a:ln>
                <a:solidFill>
                  <a:prstClr val="black">
                    <a:lumMod val="65000"/>
                    <a:lumOff val="35000"/>
                  </a:prstClr>
                </a:solidFill>
                <a:effectLst/>
                <a:uLnTx/>
                <a:uFillTx/>
                <a:latin typeface="Calibri" panose="020F0502020204030204" pitchFamily="34" charset="0"/>
                <a:ea typeface="Calibri" panose="020F0502020204030204" pitchFamily="34" charset="0"/>
                <a:cs typeface="Calibri" panose="020F0502020204030204" pitchFamily="34" charset="0"/>
              </a:rPr>
              <a:t>Potential Cases Selection</a:t>
            </a:r>
          </a:p>
          <a:p>
            <a:pPr marL="501750" marR="0" lvl="0" indent="-285750" algn="l" defTabSz="914400" rtl="0" eaLnBrk="1" fontAlgn="auto" latinLnBrk="0" hangingPunct="1">
              <a:lnSpc>
                <a:spcPct val="100000"/>
              </a:lnSpc>
              <a:spcBef>
                <a:spcPts val="263"/>
              </a:spcBef>
              <a:spcAft>
                <a:spcPts val="263"/>
              </a:spcAft>
              <a:buClrTx/>
              <a:buSzTx/>
              <a:buFont typeface="Wingdings" panose="05000000000000000000" pitchFamily="2" charset="2"/>
              <a:buChar char="ü"/>
              <a:tabLst/>
              <a:defRPr/>
            </a:pPr>
            <a:r>
              <a:rPr kumimoji="0" lang="en-US" altLang="zh-TW" sz="1600" b="1" i="0" u="none" strike="noStrike" kern="1200" cap="none" spc="0" normalizeH="0" baseline="0" noProof="0" dirty="0">
                <a:ln>
                  <a:noFill/>
                </a:ln>
                <a:solidFill>
                  <a:prstClr val="black">
                    <a:lumMod val="65000"/>
                    <a:lumOff val="35000"/>
                  </a:prstClr>
                </a:solidFill>
                <a:effectLst/>
                <a:uLnTx/>
                <a:uFillTx/>
                <a:latin typeface="Calibri" panose="020F0502020204030204" pitchFamily="34" charset="0"/>
                <a:ea typeface="Calibri" panose="020F0502020204030204" pitchFamily="34" charset="0"/>
                <a:cs typeface="Calibri" panose="020F0502020204030204" pitchFamily="34" charset="0"/>
              </a:rPr>
              <a:t>Financial Investment</a:t>
            </a:r>
          </a:p>
        </p:txBody>
      </p:sp>
      <p:sp>
        <p:nvSpPr>
          <p:cNvPr id="105" name="TextBox 104">
            <a:extLst>
              <a:ext uri="{FF2B5EF4-FFF2-40B4-BE49-F238E27FC236}">
                <a16:creationId xmlns="" xmlns:a16="http://schemas.microsoft.com/office/drawing/2014/main" id="{04384456-DF05-9947-CEB1-D3000843B6C3}"/>
              </a:ext>
            </a:extLst>
          </p:cNvPr>
          <p:cNvSpPr txBox="1"/>
          <p:nvPr/>
        </p:nvSpPr>
        <p:spPr>
          <a:xfrm>
            <a:off x="7495215" y="1250129"/>
            <a:ext cx="1584789"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TW" sz="1800" b="1"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Shopping Mall/ Hotel </a:t>
            </a:r>
            <a:endParaRPr kumimoji="0" lang="zh-TW" altLang="en-US" sz="1800" b="1" i="0" u="none" strike="noStrike" kern="1200" cap="none" spc="0" normalizeH="0" baseline="0" noProof="0" dirty="0">
              <a:ln>
                <a:noFill/>
              </a:ln>
              <a:solidFill>
                <a:prstClr val="black"/>
              </a:solidFill>
              <a:effectLst/>
              <a:uLnTx/>
              <a:uFillTx/>
              <a:latin typeface="Calibri" panose="020F0502020204030204" pitchFamily="34" charset="0"/>
              <a:ea typeface="微軟正黑體" panose="020B0604030504040204" pitchFamily="34" charset="-120"/>
              <a:cs typeface="Calibri" panose="020F0502020204030204" pitchFamily="34" charset="0"/>
            </a:endParaRPr>
          </a:p>
        </p:txBody>
      </p:sp>
      <p:pic>
        <p:nvPicPr>
          <p:cNvPr id="106" name="Picture 8">
            <a:extLst>
              <a:ext uri="{FF2B5EF4-FFF2-40B4-BE49-F238E27FC236}">
                <a16:creationId xmlns="" xmlns:a16="http://schemas.microsoft.com/office/drawing/2014/main" id="{1E3C286D-642F-9761-017C-28C6F446E8AB}"/>
              </a:ext>
            </a:extLst>
          </p:cNvPr>
          <p:cNvPicPr>
            <a:picLocks noChangeAspect="1" noChangeArrowheads="1"/>
          </p:cNvPicPr>
          <p:nvPr/>
        </p:nvPicPr>
        <p:blipFill>
          <a:blip r:embed="rId9" cstate="print">
            <a:clrChange>
              <a:clrFrom>
                <a:srgbClr val="F8FAFB"/>
              </a:clrFrom>
              <a:clrTo>
                <a:srgbClr val="F8FAFB">
                  <a:alpha val="0"/>
                </a:srgbClr>
              </a:clrTo>
            </a:clrChange>
            <a:extLst>
              <a:ext uri="{28A0092B-C50C-407E-A947-70E740481C1C}">
                <a14:useLocalDpi xmlns:a14="http://schemas.microsoft.com/office/drawing/2010/main" val="0"/>
              </a:ext>
            </a:extLst>
          </a:blip>
          <a:srcRect/>
          <a:stretch>
            <a:fillRect/>
          </a:stretch>
        </p:blipFill>
        <p:spPr bwMode="auto">
          <a:xfrm>
            <a:off x="8236848" y="1896459"/>
            <a:ext cx="463368" cy="39992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7" name="Picture 9">
            <a:extLst>
              <a:ext uri="{FF2B5EF4-FFF2-40B4-BE49-F238E27FC236}">
                <a16:creationId xmlns="" xmlns:a16="http://schemas.microsoft.com/office/drawing/2014/main" id="{8ECB56A2-C45B-8832-B292-4D178B868870}"/>
              </a:ext>
            </a:extLst>
          </p:cNvPr>
          <p:cNvPicPr>
            <a:picLocks noChangeAspect="1" noChangeArrowheads="1"/>
          </p:cNvPicPr>
          <p:nvPr/>
        </p:nvPicPr>
        <p:blipFill>
          <a:blip r:embed="rId10" cstate="print">
            <a:clrChange>
              <a:clrFrom>
                <a:srgbClr val="F8FAFB"/>
              </a:clrFrom>
              <a:clrTo>
                <a:srgbClr val="F8FAFB">
                  <a:alpha val="0"/>
                </a:srgbClr>
              </a:clrTo>
            </a:clrChange>
            <a:extLst>
              <a:ext uri="{28A0092B-C50C-407E-A947-70E740481C1C}">
                <a14:useLocalDpi xmlns:a14="http://schemas.microsoft.com/office/drawing/2010/main" val="0"/>
              </a:ext>
            </a:extLst>
          </a:blip>
          <a:srcRect/>
          <a:stretch>
            <a:fillRect/>
          </a:stretch>
        </p:blipFill>
        <p:spPr bwMode="auto">
          <a:xfrm>
            <a:off x="7787869" y="1908984"/>
            <a:ext cx="425320" cy="37317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03" name="TextBox 102">
            <a:extLst>
              <a:ext uri="{FF2B5EF4-FFF2-40B4-BE49-F238E27FC236}">
                <a16:creationId xmlns="" xmlns:a16="http://schemas.microsoft.com/office/drawing/2014/main" id="{AE0B1384-1C9B-A344-6CD6-01CBA269FD91}"/>
              </a:ext>
            </a:extLst>
          </p:cNvPr>
          <p:cNvSpPr txBox="1"/>
          <p:nvPr/>
        </p:nvSpPr>
        <p:spPr>
          <a:xfrm>
            <a:off x="6943584" y="2590715"/>
            <a:ext cx="2639969" cy="200311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526"/>
              </a:spcBef>
              <a:spcAft>
                <a:spcPts val="263"/>
              </a:spcAft>
              <a:buClrTx/>
              <a:buSzTx/>
              <a:buFontTx/>
              <a:buNone/>
              <a:tabLst/>
              <a:defRPr/>
            </a:pPr>
            <a:r>
              <a:rPr kumimoji="0" lang="it-IT" altLang="zh-TW" sz="1600" b="1" i="0" u="none" strike="noStrike" kern="1200" cap="none" spc="0" normalizeH="0" baseline="0" noProof="0" dirty="0">
                <a:ln>
                  <a:noFill/>
                </a:ln>
                <a:solidFill>
                  <a:prstClr val="black">
                    <a:lumMod val="65000"/>
                    <a:lumOff val="35000"/>
                  </a:prstClr>
                </a:solidFill>
                <a:effectLst/>
                <a:uLnTx/>
                <a:uFillTx/>
                <a:latin typeface="Calibri" panose="020F0502020204030204" pitchFamily="34" charset="0"/>
                <a:ea typeface="Calibri" panose="020F0502020204030204" pitchFamily="34" charset="0"/>
                <a:cs typeface="Calibri" panose="020F0502020204030204" pitchFamily="34" charset="0"/>
              </a:rPr>
              <a:t>Miaoli Tongluo Industrial / Commercial Park</a:t>
            </a:r>
          </a:p>
          <a:p>
            <a:pPr marL="351450" marR="0" lvl="2"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altLang="zh-TW" sz="1100" b="0" i="0" u="none" strike="noStrike" kern="1200" cap="none" spc="0" normalizeH="0" baseline="0" noProof="0" dirty="0">
                <a:ln>
                  <a:noFill/>
                </a:ln>
                <a:solidFill>
                  <a:prstClr val="black">
                    <a:lumMod val="65000"/>
                    <a:lumOff val="35000"/>
                  </a:prstClr>
                </a:solidFill>
                <a:effectLst/>
                <a:uLnTx/>
                <a:uFillTx/>
                <a:latin typeface="Calibri" panose="020F0502020204030204" pitchFamily="34" charset="0"/>
                <a:ea typeface="Calibri" panose="020F0502020204030204" pitchFamily="34" charset="0"/>
                <a:cs typeface="Calibri" panose="020F0502020204030204" pitchFamily="34" charset="0"/>
              </a:rPr>
              <a:t>In 2014,  acquired development permission </a:t>
            </a:r>
          </a:p>
          <a:p>
            <a:pPr marL="351450" marR="0" lvl="2" indent="-171450" algn="l" defTabSz="914400" rtl="0" eaLnBrk="1" fontAlgn="auto" latinLnBrk="0" hangingPunct="1">
              <a:lnSpc>
                <a:spcPct val="100000"/>
              </a:lnSpc>
              <a:spcBef>
                <a:spcPts val="200"/>
              </a:spcBef>
              <a:spcAft>
                <a:spcPts val="0"/>
              </a:spcAft>
              <a:buClrTx/>
              <a:buSzTx/>
              <a:buFont typeface="Arial" panose="020B0604020202020204" pitchFamily="34" charset="0"/>
              <a:buChar char="•"/>
              <a:tabLst/>
              <a:defRPr/>
            </a:pPr>
            <a:r>
              <a:rPr kumimoji="0" lang="en-US" altLang="zh-TW" sz="1100" b="0" i="0" u="none" strike="noStrike" kern="1200" cap="none" spc="0" normalizeH="0" baseline="0" noProof="0" dirty="0">
                <a:ln>
                  <a:noFill/>
                </a:ln>
                <a:solidFill>
                  <a:prstClr val="black">
                    <a:lumMod val="65000"/>
                    <a:lumOff val="35000"/>
                  </a:prstClr>
                </a:solidFill>
                <a:effectLst/>
                <a:uLnTx/>
                <a:uFillTx/>
                <a:latin typeface="Calibri" panose="020F0502020204030204" pitchFamily="34" charset="0"/>
                <a:ea typeface="Calibri" panose="020F0502020204030204" pitchFamily="34" charset="0"/>
                <a:cs typeface="Calibri" panose="020F0502020204030204" pitchFamily="34" charset="0"/>
              </a:rPr>
              <a:t>In 2019,  completed water conservation and land preparation</a:t>
            </a:r>
          </a:p>
          <a:p>
            <a:pPr marL="351450" marR="0" lvl="2"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altLang="zh-TW" sz="1100" b="0" i="0" u="none" strike="noStrike" kern="1200" cap="none" spc="0" normalizeH="0" baseline="0" noProof="0" dirty="0">
                <a:ln>
                  <a:noFill/>
                </a:ln>
                <a:solidFill>
                  <a:prstClr val="black">
                    <a:lumMod val="65000"/>
                    <a:lumOff val="35000"/>
                  </a:prstClr>
                </a:solidFill>
                <a:effectLst/>
                <a:uLnTx/>
                <a:uFillTx/>
                <a:latin typeface="Calibri" panose="020F0502020204030204" pitchFamily="34" charset="0"/>
                <a:ea typeface="Calibri" panose="020F0502020204030204" pitchFamily="34" charset="0"/>
                <a:cs typeface="Calibri" panose="020F0502020204030204" pitchFamily="34" charset="0"/>
              </a:rPr>
              <a:t>In 2019, completed revising the land functional zone</a:t>
            </a:r>
          </a:p>
          <a:p>
            <a:pPr marL="351450" lvl="2" indent="-171450">
              <a:buFont typeface="Arial" panose="020B0604020202020204" pitchFamily="34" charset="0"/>
              <a:buChar char="•"/>
              <a:defRPr/>
            </a:pPr>
            <a:r>
              <a:rPr lang="en-US" altLang="zh-TW" sz="1100" dirty="0">
                <a:solidFill>
                  <a:prstClr val="black">
                    <a:lumMod val="65000"/>
                    <a:lumOff val="35000"/>
                  </a:prstClr>
                </a:solidFill>
                <a:latin typeface="Calibri" panose="020F0502020204030204" pitchFamily="34" charset="0"/>
                <a:ea typeface="Calibri" panose="020F0502020204030204" pitchFamily="34" charset="0"/>
                <a:cs typeface="Calibri" panose="020F0502020204030204" pitchFamily="34" charset="0"/>
              </a:rPr>
              <a:t>In 2025, building permit application in progress</a:t>
            </a:r>
            <a:endParaRPr kumimoji="0" lang="en-US" altLang="zh-TW" sz="1100" b="0" i="0" u="none" strike="noStrike" kern="1200" cap="none" spc="0" normalizeH="0" baseline="0" noProof="0" dirty="0">
              <a:ln>
                <a:noFill/>
              </a:ln>
              <a:solidFill>
                <a:prstClr val="black">
                  <a:lumMod val="65000"/>
                  <a:lumOff val="35000"/>
                </a:prstClr>
              </a:solidFill>
              <a:effectLst/>
              <a:uLnTx/>
              <a:uFillTx/>
              <a:latin typeface="Calibri" panose="020F0502020204030204" pitchFamily="34" charset="0"/>
              <a:ea typeface="Calibri" panose="020F0502020204030204" pitchFamily="34" charset="0"/>
              <a:cs typeface="Calibri" panose="020F0502020204030204" pitchFamily="34" charset="0"/>
            </a:endParaRPr>
          </a:p>
        </p:txBody>
      </p:sp>
      <p:grpSp>
        <p:nvGrpSpPr>
          <p:cNvPr id="108" name="群組 34">
            <a:extLst>
              <a:ext uri="{FF2B5EF4-FFF2-40B4-BE49-F238E27FC236}">
                <a16:creationId xmlns="" xmlns:a16="http://schemas.microsoft.com/office/drawing/2014/main" id="{BDA83292-BAA9-1A15-E12F-DD0950500817}"/>
              </a:ext>
            </a:extLst>
          </p:cNvPr>
          <p:cNvGrpSpPr/>
          <p:nvPr/>
        </p:nvGrpSpPr>
        <p:grpSpPr>
          <a:xfrm>
            <a:off x="6206969" y="1033029"/>
            <a:ext cx="396904" cy="396924"/>
            <a:chOff x="6356047" y="2800777"/>
            <a:chExt cx="865596" cy="865596"/>
          </a:xfrm>
          <a:solidFill>
            <a:schemeClr val="bg1"/>
          </a:solidFill>
        </p:grpSpPr>
        <p:sp>
          <p:nvSpPr>
            <p:cNvPr id="109" name="橢圓 35">
              <a:extLst>
                <a:ext uri="{FF2B5EF4-FFF2-40B4-BE49-F238E27FC236}">
                  <a16:creationId xmlns="" xmlns:a16="http://schemas.microsoft.com/office/drawing/2014/main" id="{2EFFF9CC-A55F-0F52-02AE-54225C663A42}"/>
                </a:ext>
              </a:extLst>
            </p:cNvPr>
            <p:cNvSpPr/>
            <p:nvPr/>
          </p:nvSpPr>
          <p:spPr>
            <a:xfrm>
              <a:off x="6356047" y="2800777"/>
              <a:ext cx="865596" cy="865596"/>
            </a:xfrm>
            <a:prstGeom prst="ellipse">
              <a:avLst/>
            </a:prstGeom>
            <a:grp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TW" altLang="en-US" sz="1800" b="0" i="0" u="none" strike="noStrike" kern="1200" cap="none" spc="0" normalizeH="0" baseline="0" noProof="0">
                <a:ln>
                  <a:noFill/>
                </a:ln>
                <a:solidFill>
                  <a:prstClr val="white"/>
                </a:solidFill>
                <a:effectLst/>
                <a:uLnTx/>
                <a:uFillTx/>
                <a:latin typeface="Calibri" panose="020F0502020204030204" pitchFamily="34" charset="0"/>
                <a:ea typeface="Microsoft JhengHei Light"/>
                <a:cs typeface="Calibri" panose="020F0502020204030204" pitchFamily="34" charset="0"/>
              </a:endParaRPr>
            </a:p>
          </p:txBody>
        </p:sp>
        <p:sp>
          <p:nvSpPr>
            <p:cNvPr id="110" name="手繪多邊形 36">
              <a:extLst>
                <a:ext uri="{FF2B5EF4-FFF2-40B4-BE49-F238E27FC236}">
                  <a16:creationId xmlns="" xmlns:a16="http://schemas.microsoft.com/office/drawing/2014/main" id="{2187734C-B14C-DF58-BB3E-933EF7893B8F}"/>
                </a:ext>
              </a:extLst>
            </p:cNvPr>
            <p:cNvSpPr/>
            <p:nvPr/>
          </p:nvSpPr>
          <p:spPr>
            <a:xfrm>
              <a:off x="6572217" y="3079768"/>
              <a:ext cx="442913" cy="300038"/>
            </a:xfrm>
            <a:custGeom>
              <a:avLst/>
              <a:gdLst>
                <a:gd name="connsiteX0" fmla="*/ 0 w 442912"/>
                <a:gd name="connsiteY0" fmla="*/ 157162 h 300037"/>
                <a:gd name="connsiteX1" fmla="*/ 142875 w 442912"/>
                <a:gd name="connsiteY1" fmla="*/ 300037 h 300037"/>
                <a:gd name="connsiteX2" fmla="*/ 442912 w 442912"/>
                <a:gd name="connsiteY2" fmla="*/ 0 h 300037"/>
              </a:gdLst>
              <a:ahLst/>
              <a:cxnLst>
                <a:cxn ang="0">
                  <a:pos x="connsiteX0" y="connsiteY0"/>
                </a:cxn>
                <a:cxn ang="0">
                  <a:pos x="connsiteX1" y="connsiteY1"/>
                </a:cxn>
                <a:cxn ang="0">
                  <a:pos x="connsiteX2" y="connsiteY2"/>
                </a:cxn>
              </a:cxnLst>
              <a:rect l="l" t="t" r="r" b="b"/>
              <a:pathLst>
                <a:path w="442912" h="300037">
                  <a:moveTo>
                    <a:pt x="0" y="157162"/>
                  </a:moveTo>
                  <a:lnTo>
                    <a:pt x="142875" y="300037"/>
                  </a:lnTo>
                  <a:lnTo>
                    <a:pt x="442912" y="0"/>
                  </a:lnTo>
                </a:path>
              </a:pathLst>
            </a:custGeom>
            <a:grpFill/>
            <a:ln w="19050" cap="flat">
              <a:solidFill>
                <a:schemeClr val="tx1"/>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TW" altLang="en-US" sz="1800" b="0" i="0" u="none" strike="noStrike" kern="1200" cap="none" spc="0" normalizeH="0" baseline="0" noProof="0" dirty="0">
                <a:ln>
                  <a:noFill/>
                </a:ln>
                <a:solidFill>
                  <a:prstClr val="white"/>
                </a:solidFill>
                <a:effectLst/>
                <a:uLnTx/>
                <a:uFillTx/>
                <a:latin typeface="Calibri" panose="020F0502020204030204" pitchFamily="34" charset="0"/>
                <a:ea typeface="Microsoft JhengHei Light"/>
                <a:cs typeface="Calibri" panose="020F0502020204030204" pitchFamily="34" charset="0"/>
              </a:endParaRPr>
            </a:p>
          </p:txBody>
        </p:sp>
      </p:grpSp>
      <p:grpSp>
        <p:nvGrpSpPr>
          <p:cNvPr id="111" name="群組 34">
            <a:extLst>
              <a:ext uri="{FF2B5EF4-FFF2-40B4-BE49-F238E27FC236}">
                <a16:creationId xmlns="" xmlns:a16="http://schemas.microsoft.com/office/drawing/2014/main" id="{D6E7813A-BB41-5EE8-8F38-1D2609FBBD42}"/>
              </a:ext>
            </a:extLst>
          </p:cNvPr>
          <p:cNvGrpSpPr/>
          <p:nvPr/>
        </p:nvGrpSpPr>
        <p:grpSpPr>
          <a:xfrm>
            <a:off x="8683101" y="1033029"/>
            <a:ext cx="396904" cy="396924"/>
            <a:chOff x="6356047" y="2800777"/>
            <a:chExt cx="865596" cy="865596"/>
          </a:xfrm>
          <a:solidFill>
            <a:schemeClr val="bg1"/>
          </a:solidFill>
        </p:grpSpPr>
        <p:sp>
          <p:nvSpPr>
            <p:cNvPr id="112" name="橢圓 35">
              <a:extLst>
                <a:ext uri="{FF2B5EF4-FFF2-40B4-BE49-F238E27FC236}">
                  <a16:creationId xmlns="" xmlns:a16="http://schemas.microsoft.com/office/drawing/2014/main" id="{341ACDD1-B1E6-9D63-F085-3E0163840EB5}"/>
                </a:ext>
              </a:extLst>
            </p:cNvPr>
            <p:cNvSpPr/>
            <p:nvPr/>
          </p:nvSpPr>
          <p:spPr>
            <a:xfrm>
              <a:off x="6356047" y="2800777"/>
              <a:ext cx="865596" cy="865596"/>
            </a:xfrm>
            <a:prstGeom prst="ellipse">
              <a:avLst/>
            </a:prstGeom>
            <a:grp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TW" altLang="en-US" sz="1800" b="0" i="0" u="none" strike="noStrike" kern="1200" cap="none" spc="0" normalizeH="0" baseline="0" noProof="0">
                <a:ln>
                  <a:noFill/>
                </a:ln>
                <a:solidFill>
                  <a:prstClr val="white"/>
                </a:solidFill>
                <a:effectLst/>
                <a:uLnTx/>
                <a:uFillTx/>
                <a:latin typeface="Calibri" panose="020F0502020204030204" pitchFamily="34" charset="0"/>
                <a:ea typeface="Microsoft JhengHei Light"/>
                <a:cs typeface="Calibri" panose="020F0502020204030204" pitchFamily="34" charset="0"/>
              </a:endParaRPr>
            </a:p>
          </p:txBody>
        </p:sp>
        <p:sp>
          <p:nvSpPr>
            <p:cNvPr id="113" name="手繪多邊形 36">
              <a:extLst>
                <a:ext uri="{FF2B5EF4-FFF2-40B4-BE49-F238E27FC236}">
                  <a16:creationId xmlns="" xmlns:a16="http://schemas.microsoft.com/office/drawing/2014/main" id="{4D454C3F-447D-B018-8B6F-7D8ECFD48D17}"/>
                </a:ext>
              </a:extLst>
            </p:cNvPr>
            <p:cNvSpPr/>
            <p:nvPr/>
          </p:nvSpPr>
          <p:spPr>
            <a:xfrm>
              <a:off x="6572217" y="3079768"/>
              <a:ext cx="442913" cy="300038"/>
            </a:xfrm>
            <a:custGeom>
              <a:avLst/>
              <a:gdLst>
                <a:gd name="connsiteX0" fmla="*/ 0 w 442912"/>
                <a:gd name="connsiteY0" fmla="*/ 157162 h 300037"/>
                <a:gd name="connsiteX1" fmla="*/ 142875 w 442912"/>
                <a:gd name="connsiteY1" fmla="*/ 300037 h 300037"/>
                <a:gd name="connsiteX2" fmla="*/ 442912 w 442912"/>
                <a:gd name="connsiteY2" fmla="*/ 0 h 300037"/>
              </a:gdLst>
              <a:ahLst/>
              <a:cxnLst>
                <a:cxn ang="0">
                  <a:pos x="connsiteX0" y="connsiteY0"/>
                </a:cxn>
                <a:cxn ang="0">
                  <a:pos x="connsiteX1" y="connsiteY1"/>
                </a:cxn>
                <a:cxn ang="0">
                  <a:pos x="connsiteX2" y="connsiteY2"/>
                </a:cxn>
              </a:cxnLst>
              <a:rect l="l" t="t" r="r" b="b"/>
              <a:pathLst>
                <a:path w="442912" h="300037">
                  <a:moveTo>
                    <a:pt x="0" y="157162"/>
                  </a:moveTo>
                  <a:lnTo>
                    <a:pt x="142875" y="300037"/>
                  </a:lnTo>
                  <a:lnTo>
                    <a:pt x="442912" y="0"/>
                  </a:lnTo>
                </a:path>
              </a:pathLst>
            </a:custGeom>
            <a:grpFill/>
            <a:ln w="19050" cap="flat">
              <a:solidFill>
                <a:schemeClr val="tx1"/>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TW" altLang="en-US" sz="1800" b="0" i="0" u="none" strike="noStrike" kern="1200" cap="none" spc="0" normalizeH="0" baseline="0" noProof="0" dirty="0">
                <a:ln>
                  <a:noFill/>
                </a:ln>
                <a:solidFill>
                  <a:prstClr val="white"/>
                </a:solidFill>
                <a:effectLst/>
                <a:uLnTx/>
                <a:uFillTx/>
                <a:latin typeface="Calibri" panose="020F0502020204030204" pitchFamily="34" charset="0"/>
                <a:ea typeface="Microsoft JhengHei Light"/>
                <a:cs typeface="Calibri" panose="020F0502020204030204" pitchFamily="34" charset="0"/>
              </a:endParaRPr>
            </a:p>
          </p:txBody>
        </p:sp>
      </p:grpSp>
      <p:grpSp>
        <p:nvGrpSpPr>
          <p:cNvPr id="117" name="群組 81">
            <a:extLst>
              <a:ext uri="{FF2B5EF4-FFF2-40B4-BE49-F238E27FC236}">
                <a16:creationId xmlns="" xmlns:a16="http://schemas.microsoft.com/office/drawing/2014/main" id="{369AD5F5-E090-BE62-E6D9-DD5CA67CDDEA}"/>
              </a:ext>
            </a:extLst>
          </p:cNvPr>
          <p:cNvGrpSpPr/>
          <p:nvPr/>
        </p:nvGrpSpPr>
        <p:grpSpPr>
          <a:xfrm>
            <a:off x="5581660" y="4319647"/>
            <a:ext cx="6455483" cy="1950027"/>
            <a:chOff x="207482" y="4804244"/>
            <a:chExt cx="5860910" cy="1950027"/>
          </a:xfrm>
        </p:grpSpPr>
        <p:sp>
          <p:nvSpPr>
            <p:cNvPr id="118" name="圓角矩形 52">
              <a:extLst>
                <a:ext uri="{FF2B5EF4-FFF2-40B4-BE49-F238E27FC236}">
                  <a16:creationId xmlns="" xmlns:a16="http://schemas.microsoft.com/office/drawing/2014/main" id="{A40619A1-D09F-CBC3-6667-3ED6B6F08D48}"/>
                </a:ext>
              </a:extLst>
            </p:cNvPr>
            <p:cNvSpPr/>
            <p:nvPr/>
          </p:nvSpPr>
          <p:spPr>
            <a:xfrm>
              <a:off x="308834" y="4804244"/>
              <a:ext cx="5759558" cy="1950027"/>
            </a:xfrm>
            <a:prstGeom prst="roundRect">
              <a:avLst/>
            </a:prstGeom>
            <a:noFill/>
            <a:ln cap="rnd">
              <a:noFill/>
            </a:ln>
            <a:effectLst/>
          </p:spPr>
          <p:style>
            <a:lnRef idx="2">
              <a:schemeClr val="accent1">
                <a:shade val="50000"/>
              </a:schemeClr>
            </a:lnRef>
            <a:fillRef idx="1">
              <a:schemeClr val="accent1"/>
            </a:fillRef>
            <a:effectRef idx="0">
              <a:schemeClr val="accent1"/>
            </a:effectRef>
            <a:fontRef idx="minor">
              <a:schemeClr val="lt1"/>
            </a:fontRef>
          </p:style>
          <p:txBody>
            <a:bodyPr wrap="square" lIns="72000" tIns="36000" rIns="72000" bIns="36000" rtlCol="0" anchor="ctr">
              <a:spAutoFit/>
            </a:bodyPr>
            <a:lstStyle/>
            <a:p>
              <a:pPr marL="0" marR="0" lvl="0" indent="0" algn="just" defTabSz="914400" rtl="0" eaLnBrk="1" fontAlgn="auto" latinLnBrk="0" hangingPunct="1">
                <a:lnSpc>
                  <a:spcPct val="150000"/>
                </a:lnSpc>
                <a:spcBef>
                  <a:spcPts val="526"/>
                </a:spcBef>
                <a:spcAft>
                  <a:spcPts val="526"/>
                </a:spcAft>
                <a:buClrTx/>
                <a:buSzTx/>
                <a:buFontTx/>
                <a:buNone/>
                <a:tabLst/>
                <a:defRPr/>
              </a:pPr>
              <a:endParaRPr kumimoji="0" lang="en-US" altLang="zh-TW" sz="1200" b="1" i="0" u="none" strike="noStrike" kern="1200" cap="none" spc="0" normalizeH="0" baseline="0" noProof="0" dirty="0">
                <a:ln>
                  <a:noFill/>
                </a:ln>
                <a:solidFill>
                  <a:prstClr val="black">
                    <a:lumMod val="75000"/>
                    <a:lumOff val="25000"/>
                  </a:prstClr>
                </a:solidFill>
                <a:effectLst/>
                <a:uLnTx/>
                <a:uFillTx/>
                <a:latin typeface="Calibri" panose="020F0502020204030204" pitchFamily="34" charset="0"/>
                <a:ea typeface="Calibri" panose="020F0502020204030204" pitchFamily="34" charset="0"/>
                <a:cs typeface="Calibri" panose="020F0502020204030204" pitchFamily="34" charset="0"/>
              </a:endParaRPr>
            </a:p>
            <a:p>
              <a:pPr marL="0" marR="0" lvl="0" indent="0" algn="just" defTabSz="914400" rtl="0" eaLnBrk="1" fontAlgn="auto" latinLnBrk="0" hangingPunct="1">
                <a:lnSpc>
                  <a:spcPct val="150000"/>
                </a:lnSpc>
                <a:spcBef>
                  <a:spcPts val="300"/>
                </a:spcBef>
                <a:spcAft>
                  <a:spcPts val="300"/>
                </a:spcAft>
                <a:buClrTx/>
                <a:buSzTx/>
                <a:buFontTx/>
                <a:buNone/>
                <a:tabLst/>
                <a:defRPr/>
              </a:pPr>
              <a:r>
                <a:rPr kumimoji="0" lang="en-US" altLang="zh-TW" sz="1200" b="1" i="0" u="none" strike="noStrike" kern="1200" cap="none" spc="0" normalizeH="0" baseline="0" noProof="0" dirty="0">
                  <a:ln>
                    <a:noFill/>
                  </a:ln>
                  <a:solidFill>
                    <a:prstClr val="black">
                      <a:lumMod val="75000"/>
                      <a:lumOff val="25000"/>
                    </a:prstClr>
                  </a:solidFill>
                  <a:effectLst/>
                  <a:uLnTx/>
                  <a:uFillTx/>
                  <a:latin typeface="Calibri" panose="020F0502020204030204" pitchFamily="34" charset="0"/>
                  <a:ea typeface="Calibri" panose="020F0502020204030204" pitchFamily="34" charset="0"/>
                  <a:cs typeface="Calibri" panose="020F0502020204030204" pitchFamily="34" charset="0"/>
                </a:rPr>
                <a:t>Revitalize its land assets and enhance the overall value.</a:t>
              </a:r>
            </a:p>
            <a:p>
              <a:pPr marL="0" marR="0" lvl="0" indent="0" algn="just" defTabSz="914400" rtl="0" eaLnBrk="1" fontAlgn="auto" latinLnBrk="0" hangingPunct="1">
                <a:lnSpc>
                  <a:spcPct val="150000"/>
                </a:lnSpc>
                <a:spcBef>
                  <a:spcPts val="526"/>
                </a:spcBef>
                <a:spcAft>
                  <a:spcPts val="526"/>
                </a:spcAft>
                <a:buClrTx/>
                <a:buSzTx/>
                <a:buFontTx/>
                <a:buNone/>
                <a:tabLst/>
                <a:defRPr/>
              </a:pPr>
              <a:r>
                <a:rPr kumimoji="0" lang="en-US" altLang="zh-TW" sz="1200" b="1" i="0" u="none" strike="noStrike" kern="1200" cap="none" spc="0" normalizeH="0" baseline="0" noProof="0" dirty="0">
                  <a:ln>
                    <a:noFill/>
                  </a:ln>
                  <a:solidFill>
                    <a:prstClr val="black">
                      <a:lumMod val="75000"/>
                      <a:lumOff val="25000"/>
                    </a:prstClr>
                  </a:solidFill>
                  <a:effectLst/>
                  <a:uLnTx/>
                  <a:uFillTx/>
                  <a:latin typeface="Calibri" panose="020F0502020204030204" pitchFamily="34" charset="0"/>
                  <a:ea typeface="Calibri" panose="020F0502020204030204" pitchFamily="34" charset="0"/>
                  <a:cs typeface="Calibri" panose="020F0502020204030204" pitchFamily="34" charset="0"/>
                </a:rPr>
                <a:t>Initiate promising development projects in accordance with the government’s land policy.</a:t>
              </a:r>
            </a:p>
            <a:p>
              <a:pPr marL="0" marR="0" lvl="0" indent="0" algn="just" defTabSz="914400" rtl="0" eaLnBrk="1" fontAlgn="auto" latinLnBrk="0" hangingPunct="1">
                <a:lnSpc>
                  <a:spcPct val="150000"/>
                </a:lnSpc>
                <a:spcBef>
                  <a:spcPts val="526"/>
                </a:spcBef>
                <a:spcAft>
                  <a:spcPts val="526"/>
                </a:spcAft>
                <a:buClrTx/>
                <a:buSzTx/>
                <a:buFontTx/>
                <a:buNone/>
                <a:tabLst/>
                <a:defRPr/>
              </a:pPr>
              <a:r>
                <a:rPr kumimoji="0" lang="en-US" altLang="zh-TW" sz="1200" b="1" i="0" u="none" strike="noStrike" kern="1200" cap="none" spc="0" normalizeH="0" baseline="0" noProof="0" dirty="0">
                  <a:ln>
                    <a:noFill/>
                  </a:ln>
                  <a:solidFill>
                    <a:prstClr val="black">
                      <a:lumMod val="75000"/>
                      <a:lumOff val="25000"/>
                    </a:prstClr>
                  </a:solidFill>
                  <a:effectLst/>
                  <a:uLnTx/>
                  <a:uFillTx/>
                  <a:latin typeface="Calibri" panose="020F0502020204030204" pitchFamily="34" charset="0"/>
                  <a:ea typeface="Calibri" panose="020F0502020204030204" pitchFamily="34" charset="0"/>
                  <a:cs typeface="Calibri" panose="020F0502020204030204" pitchFamily="34" charset="0"/>
                </a:rPr>
                <a:t>For large-scale development projects with completed land-use changes, we are actively seeking investment and partnership opportunities.</a:t>
              </a:r>
            </a:p>
          </p:txBody>
        </p:sp>
        <p:pic>
          <p:nvPicPr>
            <p:cNvPr id="119" name="Picture 10">
              <a:extLst>
                <a:ext uri="{FF2B5EF4-FFF2-40B4-BE49-F238E27FC236}">
                  <a16:creationId xmlns="" xmlns:a16="http://schemas.microsoft.com/office/drawing/2014/main" id="{B061E422-6090-C41C-2E77-F440F71C8808}"/>
                </a:ext>
              </a:extLst>
            </p:cNvPr>
            <p:cNvPicPr>
              <a:picLocks noChangeAspect="1" noChangeArrowheads="1"/>
            </p:cNvPicPr>
            <p:nvPr/>
          </p:nvPicPr>
          <p:blipFill>
            <a:blip r:embed="rId11" cstate="print">
              <a:clrChange>
                <a:clrFrom>
                  <a:srgbClr val="F8FAFB"/>
                </a:clrFrom>
                <a:clrTo>
                  <a:srgbClr val="F8FAFB">
                    <a:alpha val="0"/>
                  </a:srgbClr>
                </a:clrTo>
              </a:clrChange>
              <a:extLst>
                <a:ext uri="{28A0092B-C50C-407E-A947-70E740481C1C}">
                  <a14:useLocalDpi xmlns:a14="http://schemas.microsoft.com/office/drawing/2010/main" val="0"/>
                </a:ext>
              </a:extLst>
            </a:blip>
            <a:srcRect/>
            <a:stretch>
              <a:fillRect/>
            </a:stretch>
          </p:blipFill>
          <p:spPr bwMode="auto">
            <a:xfrm>
              <a:off x="215487" y="5408835"/>
              <a:ext cx="167058" cy="16094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20" name="Picture 10">
              <a:extLst>
                <a:ext uri="{FF2B5EF4-FFF2-40B4-BE49-F238E27FC236}">
                  <a16:creationId xmlns="" xmlns:a16="http://schemas.microsoft.com/office/drawing/2014/main" id="{4EEA9B81-8504-E63F-F3FB-909BB821AE7F}"/>
                </a:ext>
              </a:extLst>
            </p:cNvPr>
            <p:cNvPicPr>
              <a:picLocks noChangeAspect="1" noChangeArrowheads="1"/>
            </p:cNvPicPr>
            <p:nvPr/>
          </p:nvPicPr>
          <p:blipFill>
            <a:blip r:embed="rId11" cstate="print">
              <a:clrChange>
                <a:clrFrom>
                  <a:srgbClr val="F8FAFB"/>
                </a:clrFrom>
                <a:clrTo>
                  <a:srgbClr val="F8FAFB">
                    <a:alpha val="0"/>
                  </a:srgbClr>
                </a:clrTo>
              </a:clrChange>
              <a:extLst>
                <a:ext uri="{28A0092B-C50C-407E-A947-70E740481C1C}">
                  <a14:useLocalDpi xmlns:a14="http://schemas.microsoft.com/office/drawing/2010/main" val="0"/>
                </a:ext>
              </a:extLst>
            </a:blip>
            <a:srcRect/>
            <a:stretch>
              <a:fillRect/>
            </a:stretch>
          </p:blipFill>
          <p:spPr bwMode="auto">
            <a:xfrm>
              <a:off x="207482" y="5785805"/>
              <a:ext cx="167058" cy="16094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21" name="Picture 10">
              <a:extLst>
                <a:ext uri="{FF2B5EF4-FFF2-40B4-BE49-F238E27FC236}">
                  <a16:creationId xmlns="" xmlns:a16="http://schemas.microsoft.com/office/drawing/2014/main" id="{6A5544DC-62A6-4414-117E-D52DB2511108}"/>
                </a:ext>
              </a:extLst>
            </p:cNvPr>
            <p:cNvPicPr>
              <a:picLocks noChangeAspect="1" noChangeArrowheads="1"/>
            </p:cNvPicPr>
            <p:nvPr/>
          </p:nvPicPr>
          <p:blipFill>
            <a:blip r:embed="rId11" cstate="print">
              <a:clrChange>
                <a:clrFrom>
                  <a:srgbClr val="F8FAFB"/>
                </a:clrFrom>
                <a:clrTo>
                  <a:srgbClr val="F8FAFB">
                    <a:alpha val="0"/>
                  </a:srgbClr>
                </a:clrTo>
              </a:clrChange>
              <a:extLst>
                <a:ext uri="{28A0092B-C50C-407E-A947-70E740481C1C}">
                  <a14:useLocalDpi xmlns:a14="http://schemas.microsoft.com/office/drawing/2010/main" val="0"/>
                </a:ext>
              </a:extLst>
            </a:blip>
            <a:srcRect/>
            <a:stretch>
              <a:fillRect/>
            </a:stretch>
          </p:blipFill>
          <p:spPr bwMode="auto">
            <a:xfrm>
              <a:off x="207482" y="6145845"/>
              <a:ext cx="167058" cy="16094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sp>
        <p:nvSpPr>
          <p:cNvPr id="122" name="TextBox 121">
            <a:extLst>
              <a:ext uri="{FF2B5EF4-FFF2-40B4-BE49-F238E27FC236}">
                <a16:creationId xmlns="" xmlns:a16="http://schemas.microsoft.com/office/drawing/2014/main" id="{26B00B52-E6A3-226A-4347-BBDB78CF7D61}"/>
              </a:ext>
            </a:extLst>
          </p:cNvPr>
          <p:cNvSpPr txBox="1"/>
          <p:nvPr/>
        </p:nvSpPr>
        <p:spPr>
          <a:xfrm>
            <a:off x="2677103" y="4532773"/>
            <a:ext cx="2325008" cy="1867178"/>
          </a:xfrm>
          <a:prstGeom prst="rect">
            <a:avLst/>
          </a:prstGeom>
          <a:noFill/>
        </p:spPr>
        <p:txBody>
          <a:bodyPr wrap="square">
            <a:spAutoFit/>
          </a:bodyPr>
          <a:lstStyle/>
          <a:p>
            <a:pPr marL="0" marR="0" lvl="0" indent="0" algn="ctr" defTabSz="914400" rtl="0" eaLnBrk="1" fontAlgn="auto" latinLnBrk="0" hangingPunct="1">
              <a:lnSpc>
                <a:spcPts val="4500"/>
              </a:lnSpc>
              <a:spcBef>
                <a:spcPts val="0"/>
              </a:spcBef>
              <a:spcAft>
                <a:spcPts val="1000"/>
              </a:spcAft>
              <a:buClrTx/>
              <a:buSzTx/>
              <a:buFontTx/>
              <a:buNone/>
              <a:tabLst/>
              <a:defRPr/>
            </a:pPr>
            <a:r>
              <a:rPr kumimoji="0" lang="en-US" altLang="zh-TW" sz="2800" b="1" i="0" u="sng" strike="noStrike" kern="1200" cap="none" spc="0" normalizeH="0" baseline="0" noProof="0" dirty="0">
                <a:ln>
                  <a:noFill/>
                </a:ln>
                <a:solidFill>
                  <a:prstClr val="black">
                    <a:lumMod val="85000"/>
                    <a:lumOff val="15000"/>
                  </a:prstClr>
                </a:solidFill>
                <a:effectLst/>
                <a:uLnTx/>
                <a:uFillTx/>
                <a:latin typeface="Calibri" panose="020F0502020204030204" pitchFamily="34" charset="0"/>
                <a:ea typeface="Calibri" panose="020F0502020204030204" pitchFamily="34" charset="0"/>
                <a:cs typeface="Calibri" panose="020F0502020204030204" pitchFamily="34" charset="0"/>
              </a:rPr>
              <a:t>Land Development</a:t>
            </a:r>
            <a:endParaRPr kumimoji="0" lang="en-US" altLang="zh-TW" sz="2400" b="1" i="0" u="sng" strike="noStrike" kern="1200" cap="none" spc="600" normalizeH="0" baseline="0" noProof="0" dirty="0">
              <a:ln>
                <a:noFill/>
              </a:ln>
              <a:solidFill>
                <a:prstClr val="black">
                  <a:lumMod val="85000"/>
                  <a:lumOff val="15000"/>
                </a:prstClr>
              </a:solidFill>
              <a:effectLst/>
              <a:uLnTx/>
              <a:uFillTx/>
              <a:latin typeface="Calibri" panose="020F0502020204030204" pitchFamily="34" charset="0"/>
              <a:ea typeface="Calibri" panose="020F0502020204030204" pitchFamily="34" charset="0"/>
              <a:cs typeface="Calibri" panose="020F0502020204030204" pitchFamily="34" charset="0"/>
            </a:endParaRPr>
          </a:p>
          <a:p>
            <a:pPr marL="0" marR="0" lvl="0" indent="0" algn="ctr" defTabSz="914400" rtl="0" eaLnBrk="1" fontAlgn="auto" latinLnBrk="0" hangingPunct="1">
              <a:lnSpc>
                <a:spcPct val="100000"/>
              </a:lnSpc>
              <a:spcBef>
                <a:spcPts val="0"/>
              </a:spcBef>
              <a:spcAft>
                <a:spcPts val="1052"/>
              </a:spcAft>
              <a:buClrTx/>
              <a:buSzTx/>
              <a:buFontTx/>
              <a:buNone/>
              <a:tabLst/>
              <a:defRPr/>
            </a:pPr>
            <a:r>
              <a:rPr kumimoji="0" lang="en-US" altLang="zh-TW" sz="1600" b="0" i="0" u="none" strike="noStrike" kern="1200" cap="none" spc="263" normalizeH="0" baseline="0" noProof="0" dirty="0">
                <a:ln>
                  <a:noFill/>
                </a:ln>
                <a:solidFill>
                  <a:prstClr val="black">
                    <a:lumMod val="75000"/>
                    <a:lumOff val="25000"/>
                  </a:prstClr>
                </a:solidFill>
                <a:effectLst/>
                <a:uLnTx/>
                <a:uFillTx/>
                <a:latin typeface="Calibri" panose="020F0502020204030204" pitchFamily="34" charset="0"/>
                <a:ea typeface="Calibri" panose="020F0502020204030204" pitchFamily="34" charset="0"/>
                <a:cs typeface="Calibri" panose="020F0502020204030204" pitchFamily="34" charset="0"/>
              </a:rPr>
              <a:t>Increase asset value</a:t>
            </a:r>
            <a:endParaRPr kumimoji="0" lang="zh-TW" altLang="en-US" sz="2000" b="0" i="0" u="none" strike="noStrike" kern="1200" cap="none" spc="263" normalizeH="0" baseline="0" noProof="0" dirty="0">
              <a:ln>
                <a:noFill/>
              </a:ln>
              <a:solidFill>
                <a:prstClr val="black">
                  <a:lumMod val="75000"/>
                  <a:lumOff val="25000"/>
                </a:prstClr>
              </a:solidFill>
              <a:effectLst/>
              <a:uLnTx/>
              <a:uFillTx/>
              <a:latin typeface="Calibri" panose="020F0502020204030204" pitchFamily="34" charset="0"/>
              <a:ea typeface="微軟正黑體" panose="020B0604030504040204" pitchFamily="34" charset="-120"/>
              <a:cs typeface="Calibri" panose="020F0502020204030204" pitchFamily="34" charset="0"/>
            </a:endParaRPr>
          </a:p>
        </p:txBody>
      </p:sp>
      <p:sp>
        <p:nvSpPr>
          <p:cNvPr id="7" name="Oval 6">
            <a:extLst>
              <a:ext uri="{FF2B5EF4-FFF2-40B4-BE49-F238E27FC236}">
                <a16:creationId xmlns="" xmlns:a16="http://schemas.microsoft.com/office/drawing/2014/main" id="{284C1047-18C0-C8CE-B0E9-5C6BEF6F39B1}"/>
              </a:ext>
            </a:extLst>
          </p:cNvPr>
          <p:cNvSpPr/>
          <p:nvPr/>
        </p:nvSpPr>
        <p:spPr>
          <a:xfrm>
            <a:off x="293750" y="1033029"/>
            <a:ext cx="1521805" cy="1521805"/>
          </a:xfrm>
          <a:prstGeom prst="ellipse">
            <a:avLst/>
          </a:prstGeom>
          <a:noFill/>
          <a:ln w="57150">
            <a:solidFill>
              <a:srgbClr val="C3D89C"/>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9BBB59"/>
              </a:solidFill>
              <a:effectLst/>
              <a:uLnTx/>
              <a:uFillTx/>
              <a:latin typeface="Calibri" panose="020F0502020204030204" pitchFamily="34" charset="0"/>
              <a:ea typeface="Calibri" panose="020F0502020204030204" pitchFamily="34" charset="0"/>
              <a:cs typeface="Calibri" panose="020F0502020204030204" pitchFamily="34" charset="0"/>
            </a:endParaRPr>
          </a:p>
        </p:txBody>
      </p:sp>
      <p:sp>
        <p:nvSpPr>
          <p:cNvPr id="61" name="TextBox 60">
            <a:extLst>
              <a:ext uri="{FF2B5EF4-FFF2-40B4-BE49-F238E27FC236}">
                <a16:creationId xmlns="" xmlns:a16="http://schemas.microsoft.com/office/drawing/2014/main" id="{A4899279-4499-09C8-1F71-917DB3799E87}"/>
              </a:ext>
            </a:extLst>
          </p:cNvPr>
          <p:cNvSpPr txBox="1"/>
          <p:nvPr/>
        </p:nvSpPr>
        <p:spPr>
          <a:xfrm>
            <a:off x="253292" y="1325337"/>
            <a:ext cx="1514617"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TW" sz="1800" b="1"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Commercial Park</a:t>
            </a:r>
            <a:endParaRPr kumimoji="0" lang="zh-TW" altLang="en-US" sz="1800" b="1" i="0" u="none" strike="noStrike" kern="1200" cap="none" spc="0" normalizeH="0" baseline="0" noProof="0" dirty="0">
              <a:ln>
                <a:noFill/>
              </a:ln>
              <a:solidFill>
                <a:prstClr val="black"/>
              </a:solidFill>
              <a:effectLst/>
              <a:uLnTx/>
              <a:uFillTx/>
              <a:latin typeface="Calibri" panose="020F0502020204030204" pitchFamily="34" charset="0"/>
              <a:ea typeface="微軟正黑體" panose="020B0604030504040204" pitchFamily="34" charset="-120"/>
              <a:cs typeface="Calibri" panose="020F050202020403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endParaRPr>
          </a:p>
        </p:txBody>
      </p:sp>
      <p:grpSp>
        <p:nvGrpSpPr>
          <p:cNvPr id="43" name="群組 34">
            <a:extLst>
              <a:ext uri="{FF2B5EF4-FFF2-40B4-BE49-F238E27FC236}">
                <a16:creationId xmlns="" xmlns:a16="http://schemas.microsoft.com/office/drawing/2014/main" id="{BDA83292-BAA9-1A15-E12F-DD0950500817}"/>
              </a:ext>
            </a:extLst>
          </p:cNvPr>
          <p:cNvGrpSpPr/>
          <p:nvPr/>
        </p:nvGrpSpPr>
        <p:grpSpPr>
          <a:xfrm>
            <a:off x="1481123" y="1018556"/>
            <a:ext cx="396904" cy="396924"/>
            <a:chOff x="6356047" y="2800777"/>
            <a:chExt cx="865596" cy="865596"/>
          </a:xfrm>
          <a:solidFill>
            <a:schemeClr val="bg1"/>
          </a:solidFill>
        </p:grpSpPr>
        <p:sp>
          <p:nvSpPr>
            <p:cNvPr id="44" name="橢圓 35">
              <a:extLst>
                <a:ext uri="{FF2B5EF4-FFF2-40B4-BE49-F238E27FC236}">
                  <a16:creationId xmlns="" xmlns:a16="http://schemas.microsoft.com/office/drawing/2014/main" id="{2EFFF9CC-A55F-0F52-02AE-54225C663A42}"/>
                </a:ext>
              </a:extLst>
            </p:cNvPr>
            <p:cNvSpPr/>
            <p:nvPr/>
          </p:nvSpPr>
          <p:spPr>
            <a:xfrm>
              <a:off x="6356047" y="2800777"/>
              <a:ext cx="865596" cy="865596"/>
            </a:xfrm>
            <a:prstGeom prst="ellipse">
              <a:avLst/>
            </a:prstGeom>
            <a:grp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TW" altLang="en-US" sz="1800" b="0" i="0" u="none" strike="noStrike" kern="1200" cap="none" spc="0" normalizeH="0" baseline="0" noProof="0">
                <a:ln>
                  <a:noFill/>
                </a:ln>
                <a:solidFill>
                  <a:prstClr val="white"/>
                </a:solidFill>
                <a:effectLst/>
                <a:uLnTx/>
                <a:uFillTx/>
                <a:latin typeface="Calibri" panose="020F0502020204030204" pitchFamily="34" charset="0"/>
                <a:ea typeface="Microsoft JhengHei Light"/>
                <a:cs typeface="Calibri" panose="020F0502020204030204" pitchFamily="34" charset="0"/>
              </a:endParaRPr>
            </a:p>
          </p:txBody>
        </p:sp>
        <p:sp>
          <p:nvSpPr>
            <p:cNvPr id="45" name="手繪多邊形 36">
              <a:extLst>
                <a:ext uri="{FF2B5EF4-FFF2-40B4-BE49-F238E27FC236}">
                  <a16:creationId xmlns="" xmlns:a16="http://schemas.microsoft.com/office/drawing/2014/main" id="{2187734C-B14C-DF58-BB3E-933EF7893B8F}"/>
                </a:ext>
              </a:extLst>
            </p:cNvPr>
            <p:cNvSpPr/>
            <p:nvPr/>
          </p:nvSpPr>
          <p:spPr>
            <a:xfrm>
              <a:off x="6572217" y="3079768"/>
              <a:ext cx="442913" cy="300038"/>
            </a:xfrm>
            <a:custGeom>
              <a:avLst/>
              <a:gdLst>
                <a:gd name="connsiteX0" fmla="*/ 0 w 442912"/>
                <a:gd name="connsiteY0" fmla="*/ 157162 h 300037"/>
                <a:gd name="connsiteX1" fmla="*/ 142875 w 442912"/>
                <a:gd name="connsiteY1" fmla="*/ 300037 h 300037"/>
                <a:gd name="connsiteX2" fmla="*/ 442912 w 442912"/>
                <a:gd name="connsiteY2" fmla="*/ 0 h 300037"/>
              </a:gdLst>
              <a:ahLst/>
              <a:cxnLst>
                <a:cxn ang="0">
                  <a:pos x="connsiteX0" y="connsiteY0"/>
                </a:cxn>
                <a:cxn ang="0">
                  <a:pos x="connsiteX1" y="connsiteY1"/>
                </a:cxn>
                <a:cxn ang="0">
                  <a:pos x="connsiteX2" y="connsiteY2"/>
                </a:cxn>
              </a:cxnLst>
              <a:rect l="l" t="t" r="r" b="b"/>
              <a:pathLst>
                <a:path w="442912" h="300037">
                  <a:moveTo>
                    <a:pt x="0" y="157162"/>
                  </a:moveTo>
                  <a:lnTo>
                    <a:pt x="142875" y="300037"/>
                  </a:lnTo>
                  <a:lnTo>
                    <a:pt x="442912" y="0"/>
                  </a:lnTo>
                </a:path>
              </a:pathLst>
            </a:custGeom>
            <a:grpFill/>
            <a:ln w="19050" cap="flat">
              <a:solidFill>
                <a:schemeClr val="tx1"/>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TW" altLang="en-US" sz="1800" b="0" i="0" u="none" strike="noStrike" kern="1200" cap="none" spc="0" normalizeH="0" baseline="0" noProof="0" dirty="0">
                <a:ln>
                  <a:noFill/>
                </a:ln>
                <a:solidFill>
                  <a:prstClr val="white"/>
                </a:solidFill>
                <a:effectLst/>
                <a:uLnTx/>
                <a:uFillTx/>
                <a:latin typeface="Calibri" panose="020F0502020204030204" pitchFamily="34" charset="0"/>
                <a:ea typeface="Microsoft JhengHei Light"/>
                <a:cs typeface="Calibri" panose="020F0502020204030204" pitchFamily="34" charset="0"/>
              </a:endParaRPr>
            </a:p>
          </p:txBody>
        </p:sp>
      </p:grpSp>
    </p:spTree>
    <p:extLst>
      <p:ext uri="{BB962C8B-B14F-4D97-AF65-F5344CB8AC3E}">
        <p14:creationId xmlns:p14="http://schemas.microsoft.com/office/powerpoint/2010/main" val="365021657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2063551" y="312630"/>
            <a:ext cx="8589075" cy="740106"/>
          </a:xfrm>
        </p:spPr>
        <p:txBody>
          <a:bodyPr>
            <a:noAutofit/>
          </a:bodyPr>
          <a:lstStyle/>
          <a:p>
            <a:r>
              <a:rPr lang="en-US" altLang="zh-TW" sz="4000" dirty="0">
                <a:latin typeface="Calibri" panose="020F0502020204030204" pitchFamily="34" charset="0"/>
                <a:ea typeface="Calibri" panose="020F0502020204030204" pitchFamily="34" charset="0"/>
                <a:cs typeface="Calibri" panose="020F0502020204030204" pitchFamily="34" charset="0"/>
              </a:rPr>
              <a:t>Development Strategy for Main Projects </a:t>
            </a:r>
            <a:endParaRPr lang="zh-TW" altLang="en-US" sz="4000" dirty="0">
              <a:latin typeface="Calibri" panose="020F0502020204030204" pitchFamily="34" charset="0"/>
              <a:ea typeface="Microsoft YaHei" panose="020B0503020204020204" pitchFamily="34" charset="-122"/>
              <a:cs typeface="Calibri" panose="020F0502020204030204" pitchFamily="34" charset="0"/>
            </a:endParaRPr>
          </a:p>
        </p:txBody>
      </p:sp>
      <p:grpSp>
        <p:nvGrpSpPr>
          <p:cNvPr id="7" name="群組 6"/>
          <p:cNvGrpSpPr/>
          <p:nvPr/>
        </p:nvGrpSpPr>
        <p:grpSpPr>
          <a:xfrm>
            <a:off x="191344" y="1268862"/>
            <a:ext cx="3210720" cy="4824434"/>
            <a:chOff x="191344" y="1268862"/>
            <a:chExt cx="3210720" cy="4824434"/>
          </a:xfrm>
        </p:grpSpPr>
        <p:sp>
          <p:nvSpPr>
            <p:cNvPr id="3" name="Rectangle: Rounded Corners 2">
              <a:extLst>
                <a:ext uri="{FF2B5EF4-FFF2-40B4-BE49-F238E27FC236}">
                  <a16:creationId xmlns="" xmlns:a16="http://schemas.microsoft.com/office/drawing/2014/main" id="{583E02CE-E993-5CF4-804A-07F82D744175}"/>
                </a:ext>
              </a:extLst>
            </p:cNvPr>
            <p:cNvSpPr/>
            <p:nvPr/>
          </p:nvSpPr>
          <p:spPr>
            <a:xfrm>
              <a:off x="389600" y="1268862"/>
              <a:ext cx="2989350" cy="4824434"/>
            </a:xfrm>
            <a:prstGeom prst="roundRect">
              <a:avLst/>
            </a:prstGeom>
            <a:solidFill>
              <a:srgbClr val="C3D89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pitchFamily="34" charset="0"/>
                <a:ea typeface="Calibri" panose="020F0502020204030204" pitchFamily="34" charset="0"/>
                <a:cs typeface="Calibri" panose="020F0502020204030204" pitchFamily="34" charset="0"/>
              </a:endParaRPr>
            </a:p>
          </p:txBody>
        </p:sp>
        <p:sp>
          <p:nvSpPr>
            <p:cNvPr id="8" name="TextBox 7">
              <a:extLst>
                <a:ext uri="{FF2B5EF4-FFF2-40B4-BE49-F238E27FC236}">
                  <a16:creationId xmlns="" xmlns:a16="http://schemas.microsoft.com/office/drawing/2014/main" id="{BA9B3918-8C27-88E0-52F6-2F575AD61FD7}"/>
                </a:ext>
              </a:extLst>
            </p:cNvPr>
            <p:cNvSpPr txBox="1"/>
            <p:nvPr/>
          </p:nvSpPr>
          <p:spPr>
            <a:xfrm>
              <a:off x="479376" y="1660738"/>
              <a:ext cx="277775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TW" sz="2000" b="1" i="0" u="none" strike="noStrike" kern="1200" cap="none" spc="0" normalizeH="0" baseline="0" noProof="0" dirty="0">
                  <a:ln>
                    <a:noFill/>
                  </a:ln>
                  <a:solidFill>
                    <a:prstClr val="black">
                      <a:lumMod val="85000"/>
                      <a:lumOff val="15000"/>
                    </a:prstClr>
                  </a:solidFill>
                  <a:effectLst/>
                  <a:uLnTx/>
                  <a:uFillTx/>
                  <a:latin typeface="Calibri" panose="020F0502020204030204" pitchFamily="34" charset="0"/>
                  <a:ea typeface="Calibri" panose="020F0502020204030204" pitchFamily="34" charset="0"/>
                  <a:cs typeface="Calibri" panose="020F0502020204030204" pitchFamily="34" charset="0"/>
                </a:rPr>
                <a:t>To Increase Asset Value</a:t>
              </a:r>
              <a:endParaRPr kumimoji="0" lang="zh-TW" altLang="en-US" sz="2000" b="1" i="0" u="none" strike="noStrike" kern="1200" cap="none" spc="0" normalizeH="0" baseline="0" noProof="0" dirty="0">
                <a:ln>
                  <a:noFill/>
                </a:ln>
                <a:solidFill>
                  <a:prstClr val="black">
                    <a:lumMod val="85000"/>
                    <a:lumOff val="15000"/>
                  </a:prstClr>
                </a:solidFill>
                <a:effectLst/>
                <a:uLnTx/>
                <a:uFillTx/>
                <a:latin typeface="Calibri" panose="020F0502020204030204" pitchFamily="34" charset="0"/>
                <a:ea typeface="微軟正黑體" panose="020B0604030504040204" pitchFamily="34" charset="-120"/>
                <a:cs typeface="Calibri" panose="020F0502020204030204" pitchFamily="34" charset="0"/>
              </a:endParaRPr>
            </a:p>
          </p:txBody>
        </p:sp>
        <p:sp>
          <p:nvSpPr>
            <p:cNvPr id="4" name="圓角矩形 3"/>
            <p:cNvSpPr/>
            <p:nvPr/>
          </p:nvSpPr>
          <p:spPr>
            <a:xfrm>
              <a:off x="191344" y="2276872"/>
              <a:ext cx="3210720" cy="3528392"/>
            </a:xfrm>
            <a:prstGeom prst="roundRect">
              <a:avLst>
                <a:gd name="adj" fmla="val 7409"/>
              </a:avLst>
            </a:prstGeom>
            <a:noFill/>
            <a:ln w="76200" cap="rnd" cmpd="dbl">
              <a:noFill/>
            </a:ln>
            <a:effectLst>
              <a:outerShdw blurRad="76200" dir="18900000" sy="23000" kx="-1200000" algn="bl" rotWithShape="0">
                <a:prstClr val="black">
                  <a:alpha val="20000"/>
                </a:prstClr>
              </a:outerShdw>
            </a:effectLst>
            <a:scene3d>
              <a:camera prst="obliqueBottomRigh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wrap="square" lIns="63108" tIns="31554" rIns="63108" bIns="31554" rtlCol="0" anchor="ctr" anchorCtr="0">
              <a:noAutofit/>
            </a:bodyPr>
            <a:lstStyle/>
            <a:p>
              <a:pPr marL="444374" marR="0" lvl="0" indent="-285750" algn="l" defTabSz="914400" rtl="0" eaLnBrk="1" fontAlgn="auto" latinLnBrk="0" hangingPunct="1">
                <a:lnSpc>
                  <a:spcPct val="100000"/>
                </a:lnSpc>
                <a:spcBef>
                  <a:spcPts val="526"/>
                </a:spcBef>
                <a:spcAft>
                  <a:spcPts val="526"/>
                </a:spcAft>
                <a:buClrTx/>
                <a:buSzTx/>
                <a:buFont typeface="Arial" panose="020B0604020202020204" pitchFamily="34" charset="0"/>
                <a:buChar char="•"/>
                <a:tabLst/>
                <a:defRPr/>
              </a:pPr>
              <a:r>
                <a:rPr kumimoji="0" lang="en-US" altLang="zh-TW" sz="1600" b="0" i="0" u="none" strike="noStrike" kern="1200" cap="none" spc="88" normalizeH="0" baseline="0" noProof="0" dirty="0">
                  <a:ln>
                    <a:noFill/>
                  </a:ln>
                  <a:solidFill>
                    <a:srgbClr val="4F6228"/>
                  </a:solidFill>
                  <a:effectLst/>
                  <a:uLnTx/>
                  <a:uFillTx/>
                  <a:latin typeface="Calibri" panose="020F0502020204030204" pitchFamily="34" charset="0"/>
                  <a:ea typeface="Calibri" panose="020F0502020204030204" pitchFamily="34" charset="0"/>
                  <a:cs typeface="Calibri" panose="020F0502020204030204" pitchFamily="34" charset="0"/>
                </a:rPr>
                <a:t>Revitalize land assets and evaluate the potential profit of each project</a:t>
              </a:r>
            </a:p>
            <a:p>
              <a:pPr marL="444374" marR="0" lvl="0" indent="-285750" algn="l" defTabSz="914400" rtl="0" eaLnBrk="1" fontAlgn="auto" latinLnBrk="0" hangingPunct="1">
                <a:lnSpc>
                  <a:spcPct val="100000"/>
                </a:lnSpc>
                <a:spcBef>
                  <a:spcPts val="526"/>
                </a:spcBef>
                <a:spcAft>
                  <a:spcPts val="526"/>
                </a:spcAft>
                <a:buClrTx/>
                <a:buSzTx/>
                <a:buFont typeface="Arial" panose="020B0604020202020204" pitchFamily="34" charset="0"/>
                <a:buChar char="•"/>
                <a:tabLst/>
                <a:defRPr/>
              </a:pPr>
              <a:r>
                <a:rPr kumimoji="0" lang="en-US" altLang="zh-TW" sz="1600" b="0" i="0" u="none" strike="noStrike" kern="1200" cap="none" spc="88" normalizeH="0" baseline="0" noProof="0" dirty="0">
                  <a:ln>
                    <a:noFill/>
                  </a:ln>
                  <a:solidFill>
                    <a:srgbClr val="4F6228"/>
                  </a:solidFill>
                  <a:effectLst/>
                  <a:uLnTx/>
                  <a:uFillTx/>
                  <a:latin typeface="Calibri" panose="020F0502020204030204" pitchFamily="34" charset="0"/>
                  <a:ea typeface="Calibri" panose="020F0502020204030204" pitchFamily="34" charset="0"/>
                  <a:cs typeface="Calibri" panose="020F0502020204030204" pitchFamily="34" charset="0"/>
                </a:rPr>
                <a:t>Initiate promising development projects in accordance with the government’s land policy</a:t>
              </a:r>
              <a:endParaRPr kumimoji="0" lang="en-US" altLang="zh-TW" sz="1600" b="0" i="0" u="none" strike="noStrike" kern="1200" cap="none" spc="88" normalizeH="0" baseline="0" noProof="0" dirty="0">
                <a:ln>
                  <a:noFill/>
                </a:ln>
                <a:solidFill>
                  <a:srgbClr val="4F6228"/>
                </a:solidFill>
                <a:effectLst/>
                <a:uLnTx/>
                <a:uFill>
                  <a:solidFill>
                    <a:prstClr val="black">
                      <a:lumMod val="50000"/>
                      <a:lumOff val="50000"/>
                    </a:prstClr>
                  </a:solidFill>
                </a:uFill>
                <a:latin typeface="Calibri" panose="020F0502020204030204" pitchFamily="34" charset="0"/>
                <a:ea typeface="Calibri" panose="020F0502020204030204" pitchFamily="34" charset="0"/>
                <a:cs typeface="Calibri" panose="020F0502020204030204" pitchFamily="34" charset="0"/>
              </a:endParaRPr>
            </a:p>
            <a:p>
              <a:pPr marL="444374" marR="0" lvl="0" indent="-285750" algn="l" defTabSz="914400" rtl="0" eaLnBrk="1" fontAlgn="auto" latinLnBrk="0" hangingPunct="1">
                <a:lnSpc>
                  <a:spcPct val="100000"/>
                </a:lnSpc>
                <a:spcBef>
                  <a:spcPts val="526"/>
                </a:spcBef>
                <a:spcAft>
                  <a:spcPts val="526"/>
                </a:spcAft>
                <a:buClrTx/>
                <a:buSzTx/>
                <a:buFont typeface="Arial" panose="020B0604020202020204" pitchFamily="34" charset="0"/>
                <a:buChar char="•"/>
                <a:tabLst/>
                <a:defRPr/>
              </a:pPr>
              <a:r>
                <a:rPr kumimoji="0" lang="en-US" altLang="zh-TW" sz="1600" b="0" i="0" u="none" strike="noStrike" kern="1200" cap="none" spc="88" normalizeH="0" baseline="0" noProof="0" dirty="0">
                  <a:ln>
                    <a:noFill/>
                  </a:ln>
                  <a:solidFill>
                    <a:srgbClr val="4F6228"/>
                  </a:solidFill>
                  <a:effectLst/>
                  <a:uLnTx/>
                  <a:uFillTx/>
                  <a:latin typeface="Calibri" panose="020F0502020204030204" pitchFamily="34" charset="0"/>
                  <a:ea typeface="Calibri" panose="020F0502020204030204" pitchFamily="34" charset="0"/>
                  <a:cs typeface="Calibri" panose="020F0502020204030204" pitchFamily="34" charset="0"/>
                </a:rPr>
                <a:t>For large-scale development projects with completed land-use changes, we are actively seeking investment and partnership opportunities.</a:t>
              </a:r>
            </a:p>
          </p:txBody>
        </p:sp>
      </p:grpSp>
      <p:sp>
        <p:nvSpPr>
          <p:cNvPr id="60" name="投影片編號版面配置區 3">
            <a:extLst>
              <a:ext uri="{FF2B5EF4-FFF2-40B4-BE49-F238E27FC236}">
                <a16:creationId xmlns="" xmlns:a16="http://schemas.microsoft.com/office/drawing/2014/main" id="{265CA837-0025-ABC0-3486-DA4D72B04BAD}"/>
              </a:ext>
            </a:extLst>
          </p:cNvPr>
          <p:cNvSpPr>
            <a:spLocks noGrp="1"/>
          </p:cNvSpPr>
          <p:nvPr>
            <p:ph type="sldNum" sz="quarter" idx="12"/>
          </p:nvPr>
        </p:nvSpPr>
        <p:spPr>
          <a:xfrm>
            <a:off x="9192344" y="6356353"/>
            <a:ext cx="28448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E81AC0D-EB2D-47CB-A275-288B8545C5B6}" type="slidenum">
              <a:rPr kumimoji="0" lang="zh-TW" altLang="en-US" sz="1200" b="0" i="0" u="none" strike="noStrike" kern="1200" cap="none" spc="0" normalizeH="0" baseline="0" noProof="0" smtClean="0">
                <a:ln>
                  <a:noFill/>
                </a:ln>
                <a:solidFill>
                  <a:prstClr val="black">
                    <a:tint val="75000"/>
                  </a:prstClr>
                </a:solidFill>
                <a:effectLst/>
                <a:uLnTx/>
                <a:uFillTx/>
                <a:latin typeface="Calibri" panose="020F0502020204030204" pitchFamily="34" charset="0"/>
                <a:ea typeface="Microsoft JhengHei Light"/>
                <a:cs typeface="Calibri" panose="020F050202020403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zh-TW" altLang="en-US" sz="1200" b="0" i="0" u="none" strike="noStrike" kern="1200" cap="none" spc="0" normalizeH="0" baseline="0" noProof="0" dirty="0">
              <a:ln>
                <a:noFill/>
              </a:ln>
              <a:solidFill>
                <a:prstClr val="black">
                  <a:tint val="75000"/>
                </a:prstClr>
              </a:solidFill>
              <a:effectLst/>
              <a:uLnTx/>
              <a:uFillTx/>
              <a:latin typeface="Calibri" panose="020F0502020204030204" pitchFamily="34" charset="0"/>
              <a:ea typeface="Microsoft JhengHei Light"/>
              <a:cs typeface="Calibri" panose="020F0502020204030204" pitchFamily="34" charset="0"/>
            </a:endParaRPr>
          </a:p>
        </p:txBody>
      </p:sp>
      <p:pic>
        <p:nvPicPr>
          <p:cNvPr id="61" name="Picture 60" descr="A green and black logo&#10;&#10;Description automatically generated">
            <a:extLst>
              <a:ext uri="{FF2B5EF4-FFF2-40B4-BE49-F238E27FC236}">
                <a16:creationId xmlns="" xmlns:a16="http://schemas.microsoft.com/office/drawing/2014/main" id="{3173CE28-07F9-555E-ABB4-F738779FF468}"/>
              </a:ext>
            </a:extLst>
          </p:cNvPr>
          <p:cNvPicPr/>
          <p:nvPr/>
        </p:nvPicPr>
        <p:blipFill>
          <a:blip r:embed="rId3" cstate="print">
            <a:extLst>
              <a:ext uri="{28A0092B-C50C-407E-A947-70E740481C1C}">
                <a14:useLocalDpi xmlns:a14="http://schemas.microsoft.com/office/drawing/2010/main" val="0"/>
              </a:ext>
            </a:extLst>
          </a:blip>
          <a:stretch>
            <a:fillRect/>
          </a:stretch>
        </p:blipFill>
        <p:spPr>
          <a:xfrm>
            <a:off x="11136560" y="-59709"/>
            <a:ext cx="1052736" cy="1052736"/>
          </a:xfrm>
          <a:prstGeom prst="rect">
            <a:avLst/>
          </a:prstGeom>
        </p:spPr>
      </p:pic>
      <p:grpSp>
        <p:nvGrpSpPr>
          <p:cNvPr id="99" name="群組 98"/>
          <p:cNvGrpSpPr/>
          <p:nvPr/>
        </p:nvGrpSpPr>
        <p:grpSpPr>
          <a:xfrm>
            <a:off x="3478954" y="1271509"/>
            <a:ext cx="8532892" cy="5645503"/>
            <a:chOff x="3478954" y="1271509"/>
            <a:chExt cx="8532892" cy="5645503"/>
          </a:xfrm>
        </p:grpSpPr>
        <p:sp>
          <p:nvSpPr>
            <p:cNvPr id="100" name="圓角矩形 99"/>
            <p:cNvSpPr/>
            <p:nvPr/>
          </p:nvSpPr>
          <p:spPr>
            <a:xfrm>
              <a:off x="3568203" y="4378827"/>
              <a:ext cx="1418038" cy="671653"/>
            </a:xfrm>
            <a:prstGeom prst="roundRect">
              <a:avLst/>
            </a:prstGeom>
            <a:noFill/>
            <a:ln w="50800" cap="rnd">
              <a:solidFill>
                <a:schemeClr val="accent3">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lIns="72000" tIns="72000" rIns="72000" bIns="72000" rtlCol="0" anchor="ctr" anchorCtr="1">
              <a:spAutoFit/>
            </a:bodyPr>
            <a:lstStyle/>
            <a:p>
              <a:pPr marL="0" marR="0" lvl="0" indent="0" algn="ctr" defTabSz="914400" rtl="0" eaLnBrk="1" fontAlgn="auto" latinLnBrk="0" hangingPunct="1">
                <a:buClrTx/>
                <a:buSzTx/>
                <a:buFontTx/>
                <a:buNone/>
                <a:tabLst/>
                <a:defRPr/>
              </a:pPr>
              <a:r>
                <a:rPr kumimoji="0" lang="en-US" altLang="zh-TW" sz="1000" b="1" i="0" u="none" strike="noStrike" kern="1200" cap="none" spc="200" normalizeH="0" baseline="0" noProof="0" dirty="0">
                  <a:ln>
                    <a:noFill/>
                  </a:ln>
                  <a:solidFill>
                    <a:prstClr val="black">
                      <a:lumMod val="65000"/>
                      <a:lumOff val="35000"/>
                    </a:prstClr>
                  </a:solidFill>
                  <a:effectLst/>
                  <a:uLnTx/>
                  <a:uFillTx/>
                  <a:latin typeface="Calibri" panose="020F0502020204030204" pitchFamily="34" charset="0"/>
                  <a:ea typeface="Calibri" panose="020F0502020204030204" pitchFamily="34" charset="0"/>
                  <a:cs typeface="Calibri" panose="020F0502020204030204" pitchFamily="34" charset="0"/>
                </a:rPr>
                <a:t>Northern Miaoli </a:t>
              </a:r>
              <a:r>
                <a:rPr kumimoji="0" lang="en-US" altLang="zh-TW" sz="1000" b="1" i="0" u="none" strike="noStrike" kern="1200" cap="none" spc="200" normalizeH="0" baseline="0" noProof="0" dirty="0" err="1">
                  <a:ln>
                    <a:noFill/>
                  </a:ln>
                  <a:solidFill>
                    <a:prstClr val="black">
                      <a:lumMod val="65000"/>
                      <a:lumOff val="35000"/>
                    </a:prstClr>
                  </a:solidFill>
                  <a:effectLst/>
                  <a:uLnTx/>
                  <a:uFillTx/>
                  <a:latin typeface="Calibri" panose="020F0502020204030204" pitchFamily="34" charset="0"/>
                  <a:ea typeface="Calibri" panose="020F0502020204030204" pitchFamily="34" charset="0"/>
                  <a:cs typeface="Calibri" panose="020F0502020204030204" pitchFamily="34" charset="0"/>
                </a:rPr>
                <a:t>Tongluo</a:t>
              </a:r>
              <a:r>
                <a:rPr kumimoji="0" lang="en-US" altLang="zh-TW" sz="1000" b="1" i="0" u="none" strike="noStrike" kern="1200" cap="none" spc="200" normalizeH="0" baseline="0" noProof="0" dirty="0">
                  <a:ln>
                    <a:noFill/>
                  </a:ln>
                  <a:solidFill>
                    <a:prstClr val="black">
                      <a:lumMod val="65000"/>
                      <a:lumOff val="35000"/>
                    </a:prstClr>
                  </a:solidFill>
                  <a:effectLst/>
                  <a:uLnTx/>
                  <a:uFillTx/>
                  <a:latin typeface="Calibri" panose="020F0502020204030204" pitchFamily="34" charset="0"/>
                  <a:ea typeface="Calibri" panose="020F0502020204030204" pitchFamily="34" charset="0"/>
                  <a:cs typeface="Calibri" panose="020F0502020204030204" pitchFamily="34" charset="0"/>
                </a:rPr>
                <a:t> Industrial Park</a:t>
              </a:r>
            </a:p>
          </p:txBody>
        </p:sp>
        <p:sp>
          <p:nvSpPr>
            <p:cNvPr id="101" name="文字方塊 100"/>
            <p:cNvSpPr txBox="1"/>
            <p:nvPr/>
          </p:nvSpPr>
          <p:spPr>
            <a:xfrm>
              <a:off x="3508742" y="5093438"/>
              <a:ext cx="1505327" cy="1207680"/>
            </a:xfrm>
            <a:prstGeom prst="rect">
              <a:avLst/>
            </a:prstGeom>
            <a:noFill/>
          </p:spPr>
          <p:txBody>
            <a:bodyPr wrap="square" tIns="90000" bIns="90000" rtlCol="0" anchor="t" anchorCtr="1">
              <a:spAutoFit/>
            </a:bodyPr>
            <a:lstStyle/>
            <a:p>
              <a:pPr marL="171450" marR="0" lvl="0" indent="-171450" algn="l" defTabSz="914400" rtl="0" eaLnBrk="1" fontAlgn="auto" latinLnBrk="0" hangingPunct="1">
                <a:lnSpc>
                  <a:spcPct val="100000"/>
                </a:lnSpc>
                <a:spcBef>
                  <a:spcPts val="200"/>
                </a:spcBef>
                <a:spcAft>
                  <a:spcPts val="200"/>
                </a:spcAft>
                <a:buClrTx/>
                <a:buSzTx/>
                <a:buFontTx/>
                <a:buChar char="-"/>
                <a:tabLst/>
                <a:defRPr/>
              </a:pPr>
              <a:r>
                <a:rPr kumimoji="0" lang="en-US" altLang="zh-TW" sz="1000" b="0" i="0" u="none" strike="noStrike" kern="1200" cap="none" spc="0" normalizeH="0" baseline="0" noProof="0" dirty="0">
                  <a:ln>
                    <a:noFill/>
                  </a:ln>
                  <a:solidFill>
                    <a:schemeClr val="tx1">
                      <a:alpha val="69804"/>
                    </a:schemeClr>
                  </a:solidFill>
                  <a:effectLst/>
                  <a:uLnTx/>
                  <a:uFillTx/>
                  <a:latin typeface="Calibri" panose="020F0502020204030204" pitchFamily="34" charset="0"/>
                  <a:ea typeface="Calibri" panose="020F0502020204030204" pitchFamily="34" charset="0"/>
                  <a:cs typeface="Calibri" panose="020F0502020204030204" pitchFamily="34" charset="0"/>
                </a:rPr>
                <a:t>Development Plan under Review</a:t>
              </a:r>
            </a:p>
            <a:p>
              <a:pPr marL="171450" marR="0" lvl="0" indent="-171450" algn="l" defTabSz="914400" rtl="0" eaLnBrk="1" fontAlgn="auto" latinLnBrk="0" hangingPunct="1">
                <a:lnSpc>
                  <a:spcPct val="100000"/>
                </a:lnSpc>
                <a:spcBef>
                  <a:spcPts val="200"/>
                </a:spcBef>
                <a:spcAft>
                  <a:spcPts val="200"/>
                </a:spcAft>
                <a:buClrTx/>
                <a:buSzTx/>
                <a:buFontTx/>
                <a:buChar char="-"/>
                <a:tabLst/>
                <a:defRPr/>
              </a:pPr>
              <a:r>
                <a:rPr kumimoji="0" lang="en-US" altLang="zh-TW" sz="1000" b="0" i="0" u="none" strike="noStrike" kern="1200" cap="none" spc="0" normalizeH="0" baseline="0" noProof="0" dirty="0">
                  <a:ln>
                    <a:noFill/>
                  </a:ln>
                  <a:solidFill>
                    <a:schemeClr val="tx1">
                      <a:alpha val="69804"/>
                    </a:schemeClr>
                  </a:solidFill>
                  <a:effectLst/>
                  <a:uLnTx/>
                  <a:uFillTx/>
                  <a:latin typeface="Calibri" panose="020F0502020204030204" pitchFamily="34" charset="0"/>
                  <a:ea typeface="Calibri" panose="020F0502020204030204" pitchFamily="34" charset="0"/>
                  <a:cs typeface="Calibri" panose="020F0502020204030204" pitchFamily="34" charset="0"/>
                </a:rPr>
                <a:t>Environmental Impact Assessment under Review</a:t>
              </a:r>
            </a:p>
            <a:p>
              <a:pPr marL="87313" marR="0" lvl="0" indent="-87313" algn="l" defTabSz="914400" rtl="0" eaLnBrk="1" fontAlgn="auto" latinLnBrk="0" hangingPunct="1">
                <a:lnSpc>
                  <a:spcPct val="100000"/>
                </a:lnSpc>
                <a:spcBef>
                  <a:spcPts val="200"/>
                </a:spcBef>
                <a:spcAft>
                  <a:spcPts val="200"/>
                </a:spcAft>
                <a:buClrTx/>
                <a:buSzTx/>
                <a:buFontTx/>
                <a:buNone/>
                <a:tabLst/>
                <a:defRPr/>
              </a:pPr>
              <a:endParaRPr kumimoji="0" lang="zh-TW" altLang="en-US" sz="1000" b="0" i="0" u="none" strike="noStrike" kern="1200" cap="none" spc="0" normalizeH="0" baseline="0" noProof="0" dirty="0">
                <a:ln>
                  <a:noFill/>
                </a:ln>
                <a:solidFill>
                  <a:schemeClr val="tx1">
                    <a:alpha val="69804"/>
                  </a:schemeClr>
                </a:solidFill>
                <a:effectLst/>
                <a:uLnTx/>
                <a:uFillTx/>
                <a:latin typeface="Microsoft YaHei" panose="020B0503020204020204" pitchFamily="34" charset="-122"/>
                <a:ea typeface="Microsoft YaHei" panose="020B0503020204020204" pitchFamily="34" charset="-122"/>
                <a:cs typeface="Calibri" panose="020F0502020204030204" pitchFamily="34" charset="0"/>
              </a:endParaRPr>
            </a:p>
          </p:txBody>
        </p:sp>
        <p:sp>
          <p:nvSpPr>
            <p:cNvPr id="102" name="圓角矩形 101"/>
            <p:cNvSpPr/>
            <p:nvPr/>
          </p:nvSpPr>
          <p:spPr>
            <a:xfrm>
              <a:off x="5214796" y="4898533"/>
              <a:ext cx="1297039" cy="1012172"/>
            </a:xfrm>
            <a:prstGeom prst="roundRect">
              <a:avLst/>
            </a:prstGeom>
            <a:noFill/>
            <a:ln w="50800" cap="rnd" cmpd="dbl">
              <a:solidFill>
                <a:schemeClr val="accent3">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lIns="72000" tIns="72000" rIns="72000" bIns="72000" rtlCol="0" anchor="ctr" anchorCtr="1">
              <a:spAutoFit/>
            </a:bodyPr>
            <a:lstStyle/>
            <a:p>
              <a:pPr marL="0" marR="0" lvl="0" indent="0" algn="ctr" defTabSz="914400" rtl="0" eaLnBrk="1" fontAlgn="auto" latinLnBrk="0" hangingPunct="1">
                <a:buClrTx/>
                <a:buSzTx/>
                <a:buFontTx/>
                <a:buNone/>
                <a:tabLst/>
                <a:defRPr/>
              </a:pPr>
              <a:r>
                <a:rPr kumimoji="0" lang="en-US" altLang="zh-TW" sz="1000" b="1" i="0" u="none" strike="noStrike" kern="1200" cap="none" spc="200" normalizeH="0" baseline="0" noProof="0" dirty="0">
                  <a:ln>
                    <a:noFill/>
                  </a:ln>
                  <a:solidFill>
                    <a:prstClr val="black">
                      <a:lumMod val="75000"/>
                      <a:lumOff val="25000"/>
                    </a:prstClr>
                  </a:solidFill>
                  <a:effectLst/>
                  <a:uLnTx/>
                  <a:uFillTx/>
                  <a:latin typeface="Calibri" panose="020F0502020204030204" pitchFamily="34" charset="0"/>
                  <a:ea typeface="Calibri" panose="020F0502020204030204" pitchFamily="34" charset="0"/>
                  <a:cs typeface="Calibri" panose="020F0502020204030204" pitchFamily="34" charset="0"/>
                </a:rPr>
                <a:t>Northern Miaoli </a:t>
              </a:r>
              <a:r>
                <a:rPr kumimoji="0" lang="en-US" altLang="zh-TW" sz="1000" b="1" i="0" u="none" strike="noStrike" kern="1200" cap="none" spc="200" normalizeH="0" baseline="0" noProof="0" dirty="0" err="1">
                  <a:ln>
                    <a:noFill/>
                  </a:ln>
                  <a:solidFill>
                    <a:prstClr val="black">
                      <a:lumMod val="75000"/>
                      <a:lumOff val="25000"/>
                    </a:prstClr>
                  </a:solidFill>
                  <a:effectLst/>
                  <a:uLnTx/>
                  <a:uFillTx/>
                  <a:latin typeface="Calibri" panose="020F0502020204030204" pitchFamily="34" charset="0"/>
                  <a:ea typeface="Calibri" panose="020F0502020204030204" pitchFamily="34" charset="0"/>
                  <a:cs typeface="Calibri" panose="020F0502020204030204" pitchFamily="34" charset="0"/>
                </a:rPr>
                <a:t>Tongluo</a:t>
              </a:r>
              <a:r>
                <a:rPr kumimoji="0" lang="en-US" altLang="zh-TW" sz="1000" b="1" i="0" u="none" strike="noStrike" kern="1200" cap="none" spc="200" normalizeH="0" baseline="0" noProof="0" dirty="0">
                  <a:ln>
                    <a:noFill/>
                  </a:ln>
                  <a:solidFill>
                    <a:prstClr val="black">
                      <a:lumMod val="75000"/>
                      <a:lumOff val="25000"/>
                    </a:prstClr>
                  </a:solidFill>
                  <a:effectLst/>
                  <a:uLnTx/>
                  <a:uFillTx/>
                  <a:latin typeface="Calibri" panose="020F0502020204030204" pitchFamily="34" charset="0"/>
                  <a:ea typeface="Calibri" panose="020F0502020204030204" pitchFamily="34" charset="0"/>
                  <a:cs typeface="Calibri" panose="020F0502020204030204" pitchFamily="34" charset="0"/>
                </a:rPr>
                <a:t/>
              </a:r>
              <a:br>
                <a:rPr kumimoji="0" lang="en-US" altLang="zh-TW" sz="1000" b="1" i="0" u="none" strike="noStrike" kern="1200" cap="none" spc="200" normalizeH="0" baseline="0" noProof="0" dirty="0">
                  <a:ln>
                    <a:noFill/>
                  </a:ln>
                  <a:solidFill>
                    <a:prstClr val="black">
                      <a:lumMod val="75000"/>
                      <a:lumOff val="25000"/>
                    </a:prstClr>
                  </a:solidFill>
                  <a:effectLst/>
                  <a:uLnTx/>
                  <a:uFillTx/>
                  <a:latin typeface="Calibri" panose="020F0502020204030204" pitchFamily="34" charset="0"/>
                  <a:ea typeface="Calibri" panose="020F0502020204030204" pitchFamily="34" charset="0"/>
                  <a:cs typeface="Calibri" panose="020F0502020204030204" pitchFamily="34" charset="0"/>
                </a:rPr>
              </a:br>
              <a:r>
                <a:rPr kumimoji="0" lang="en-US" altLang="zh-TW" sz="1000" b="1" i="0" u="none" strike="noStrike" kern="1200" cap="none" spc="200" normalizeH="0" baseline="0" noProof="0" dirty="0">
                  <a:ln>
                    <a:noFill/>
                  </a:ln>
                  <a:solidFill>
                    <a:prstClr val="black">
                      <a:lumMod val="75000"/>
                      <a:lumOff val="25000"/>
                    </a:prstClr>
                  </a:solidFill>
                  <a:effectLst/>
                  <a:uLnTx/>
                  <a:uFillTx/>
                  <a:latin typeface="Calibri" panose="020F0502020204030204" pitchFamily="34" charset="0"/>
                  <a:ea typeface="Calibri" panose="020F0502020204030204" pitchFamily="34" charset="0"/>
                  <a:cs typeface="Calibri" panose="020F0502020204030204" pitchFamily="34" charset="0"/>
                </a:rPr>
                <a:t>Residential Project</a:t>
              </a:r>
            </a:p>
          </p:txBody>
        </p:sp>
        <p:cxnSp>
          <p:nvCxnSpPr>
            <p:cNvPr id="104" name="Straight Connector 21">
              <a:extLst>
                <a:ext uri="{FF2B5EF4-FFF2-40B4-BE49-F238E27FC236}">
                  <a16:creationId xmlns="" xmlns:a16="http://schemas.microsoft.com/office/drawing/2014/main" id="{46FE259C-315A-F8AC-5729-C24BCC2C574B}"/>
                </a:ext>
              </a:extLst>
            </p:cNvPr>
            <p:cNvCxnSpPr>
              <a:cxnSpLocks/>
            </p:cNvCxnSpPr>
            <p:nvPr/>
          </p:nvCxnSpPr>
          <p:spPr>
            <a:xfrm>
              <a:off x="4314511" y="2492896"/>
              <a:ext cx="6490132" cy="0"/>
            </a:xfrm>
            <a:prstGeom prst="line">
              <a:avLst/>
            </a:prstGeom>
            <a:ln w="28575">
              <a:solidFill>
                <a:schemeClr val="accent3">
                  <a:lumMod val="60000"/>
                  <a:lumOff val="40000"/>
                </a:schemeClr>
              </a:solidFill>
            </a:ln>
          </p:spPr>
          <p:style>
            <a:lnRef idx="1">
              <a:schemeClr val="accent1"/>
            </a:lnRef>
            <a:fillRef idx="0">
              <a:schemeClr val="accent1"/>
            </a:fillRef>
            <a:effectRef idx="0">
              <a:schemeClr val="accent1"/>
            </a:effectRef>
            <a:fontRef idx="minor">
              <a:schemeClr val="tx1"/>
            </a:fontRef>
          </p:style>
        </p:cxnSp>
        <p:sp>
          <p:nvSpPr>
            <p:cNvPr id="105" name="TextBox 31">
              <a:extLst>
                <a:ext uri="{FF2B5EF4-FFF2-40B4-BE49-F238E27FC236}">
                  <a16:creationId xmlns="" xmlns:a16="http://schemas.microsoft.com/office/drawing/2014/main" id="{D598D4AF-39FA-AF3D-5D8E-674DBF969E2C}"/>
                </a:ext>
              </a:extLst>
            </p:cNvPr>
            <p:cNvSpPr txBox="1"/>
            <p:nvPr/>
          </p:nvSpPr>
          <p:spPr>
            <a:xfrm>
              <a:off x="5725988" y="2808489"/>
              <a:ext cx="3168353" cy="1443987"/>
            </a:xfrm>
            <a:prstGeom prst="roundRect">
              <a:avLst/>
            </a:prstGeom>
            <a:solidFill>
              <a:schemeClr val="accent3">
                <a:lumMod val="60000"/>
                <a:lumOff val="40000"/>
              </a:schemeClr>
            </a:solidFill>
            <a:ln w="28575">
              <a:noFill/>
            </a:ln>
          </p:spPr>
          <p:style>
            <a:lnRef idx="2">
              <a:schemeClr val="accent3"/>
            </a:lnRef>
            <a:fillRef idx="1">
              <a:schemeClr val="lt1"/>
            </a:fillRef>
            <a:effectRef idx="0">
              <a:schemeClr val="accent3"/>
            </a:effectRef>
            <a:fontRef idx="minor">
              <a:schemeClr val="dk1"/>
            </a:fontRef>
          </p:style>
          <p:txBody>
            <a:bodyPr wrap="square" tIns="90000" bIns="90000" anchor="ctr">
              <a:spAutoFit/>
            </a:bodyPr>
            <a:lstStyle/>
            <a:p>
              <a:pPr marL="0" marR="0" lvl="0" indent="0" algn="ctr" defTabSz="914400" rtl="0" eaLnBrk="1" fontAlgn="auto" latinLnBrk="0" hangingPunct="1">
                <a:lnSpc>
                  <a:spcPct val="100000"/>
                </a:lnSpc>
                <a:spcBef>
                  <a:spcPts val="1200"/>
                </a:spcBef>
                <a:spcAft>
                  <a:spcPts val="600"/>
                </a:spcAft>
                <a:buClrTx/>
                <a:buSzTx/>
                <a:buFontTx/>
                <a:buNone/>
                <a:tabLst/>
                <a:defRPr/>
              </a:pPr>
              <a:r>
                <a:rPr kumimoji="0" lang="en-US" altLang="zh-TW" sz="1600" b="1" i="0" u="none" strike="noStrike" kern="1200" cap="none" spc="0" normalizeH="0" baseline="0" noProof="0" dirty="0">
                  <a:ln>
                    <a:noFill/>
                  </a:ln>
                  <a:solidFill>
                    <a:schemeClr val="tx1"/>
                  </a:solidFill>
                  <a:effectLst/>
                  <a:uLnTx/>
                  <a:uFillTx/>
                  <a:latin typeface="Calibri" panose="020F0502020204030204" pitchFamily="34" charset="0"/>
                  <a:ea typeface="Calibri" panose="020F0502020204030204" pitchFamily="34" charset="0"/>
                  <a:cs typeface="Calibri" panose="020F0502020204030204" pitchFamily="34" charset="0"/>
                </a:rPr>
                <a:t>Development Project with Milestones Achieved</a:t>
              </a:r>
            </a:p>
            <a:p>
              <a:pPr marL="442913" marR="0" lvl="0" indent="0" algn="l" defTabSz="914400" rtl="0" eaLnBrk="1" fontAlgn="auto" latinLnBrk="0" hangingPunct="1">
                <a:lnSpc>
                  <a:spcPct val="100000"/>
                </a:lnSpc>
                <a:spcBef>
                  <a:spcPts val="0"/>
                </a:spcBef>
                <a:buClrTx/>
                <a:buSzTx/>
                <a:buFontTx/>
                <a:buNone/>
                <a:tabLst/>
                <a:defRPr/>
              </a:pPr>
              <a:r>
                <a:rPr kumimoji="0" lang="en-US" altLang="zh-TW" sz="1200" b="0" i="0" u="none" strike="noStrike" kern="1200" cap="none" spc="0" normalizeH="0" baseline="0" noProof="0" dirty="0">
                  <a:ln>
                    <a:noFill/>
                  </a:ln>
                  <a:solidFill>
                    <a:schemeClr val="tx1"/>
                  </a:solidFill>
                  <a:effectLst/>
                  <a:uLnTx/>
                  <a:uFill>
                    <a:solidFill>
                      <a:prstClr val="black">
                        <a:lumMod val="50000"/>
                        <a:lumOff val="50000"/>
                      </a:prstClr>
                    </a:solidFill>
                  </a:uFill>
                  <a:latin typeface="Calibri" panose="020F0502020204030204" pitchFamily="34" charset="0"/>
                  <a:ea typeface="Calibri" panose="020F0502020204030204" pitchFamily="34" charset="0"/>
                  <a:cs typeface="Calibri" panose="020F0502020204030204" pitchFamily="34" charset="0"/>
                </a:rPr>
                <a:t>-</a:t>
              </a:r>
              <a:r>
                <a:rPr kumimoji="0" lang="zh-TW" altLang="en-US" sz="1200" b="0" i="0" u="none" strike="noStrike" kern="1200" cap="none" spc="0" normalizeH="0" baseline="0" noProof="0" dirty="0">
                  <a:ln>
                    <a:noFill/>
                  </a:ln>
                  <a:solidFill>
                    <a:schemeClr val="tx1"/>
                  </a:solidFill>
                  <a:effectLst/>
                  <a:uLnTx/>
                  <a:uFill>
                    <a:solidFill>
                      <a:prstClr val="black">
                        <a:lumMod val="50000"/>
                        <a:lumOff val="50000"/>
                      </a:prstClr>
                    </a:solidFill>
                  </a:uFill>
                  <a:latin typeface="Calibri" panose="020F0502020204030204" pitchFamily="34" charset="0"/>
                  <a:ea typeface="Microsoft YaHei" panose="020B0503020204020204" pitchFamily="34" charset="-122"/>
                  <a:cs typeface="Calibri" panose="020F0502020204030204" pitchFamily="34" charset="0"/>
                </a:rPr>
                <a:t> </a:t>
              </a:r>
              <a:r>
                <a:rPr kumimoji="0" lang="en-US" altLang="zh-TW" sz="1200" b="0" i="0" u="none" strike="noStrike" kern="1200" cap="none" spc="0" normalizeH="0" baseline="0" noProof="0" dirty="0">
                  <a:ln>
                    <a:noFill/>
                  </a:ln>
                  <a:solidFill>
                    <a:schemeClr val="tx1"/>
                  </a:solidFill>
                  <a:effectLst/>
                  <a:uLnTx/>
                  <a:uFill>
                    <a:solidFill>
                      <a:prstClr val="black">
                        <a:lumMod val="50000"/>
                        <a:lumOff val="50000"/>
                      </a:prstClr>
                    </a:solidFill>
                  </a:uFill>
                  <a:latin typeface="Calibri" panose="020F0502020204030204" pitchFamily="34" charset="0"/>
                  <a:ea typeface="Calibri" panose="020F0502020204030204" pitchFamily="34" charset="0"/>
                  <a:cs typeface="Calibri" panose="020F0502020204030204" pitchFamily="34" charset="0"/>
                </a:rPr>
                <a:t>Land functional zone revised</a:t>
              </a:r>
            </a:p>
            <a:p>
              <a:pPr marL="442913" marR="0" lvl="0" indent="0" algn="l" defTabSz="914400" rtl="0" eaLnBrk="1" fontAlgn="auto" latinLnBrk="0" hangingPunct="1">
                <a:lnSpc>
                  <a:spcPct val="100000"/>
                </a:lnSpc>
                <a:spcBef>
                  <a:spcPts val="0"/>
                </a:spcBef>
                <a:buClrTx/>
                <a:buSzTx/>
                <a:buFontTx/>
                <a:buNone/>
                <a:tabLst/>
                <a:defRPr/>
              </a:pPr>
              <a:r>
                <a:rPr kumimoji="0" lang="en-US" altLang="zh-TW" sz="1200" b="0" i="0" u="none" strike="noStrike" kern="1200" cap="none" spc="0" normalizeH="0" baseline="0" noProof="0" dirty="0">
                  <a:ln>
                    <a:noFill/>
                  </a:ln>
                  <a:solidFill>
                    <a:schemeClr val="tx1"/>
                  </a:solidFill>
                  <a:effectLst/>
                  <a:uLnTx/>
                  <a:uFill>
                    <a:solidFill>
                      <a:prstClr val="black">
                        <a:lumMod val="50000"/>
                        <a:lumOff val="50000"/>
                      </a:prstClr>
                    </a:solidFill>
                  </a:uFill>
                  <a:latin typeface="Calibri" panose="020F0502020204030204" pitchFamily="34" charset="0"/>
                  <a:ea typeface="Calibri" panose="020F0502020204030204" pitchFamily="34" charset="0"/>
                  <a:cs typeface="Calibri" panose="020F0502020204030204" pitchFamily="34" charset="0"/>
                </a:rPr>
                <a:t>-</a:t>
              </a:r>
              <a:r>
                <a:rPr kumimoji="0" lang="zh-TW" altLang="en-US" sz="1200" b="0" i="0" u="none" strike="noStrike" kern="1200" cap="none" spc="0" normalizeH="0" baseline="0" noProof="0" dirty="0">
                  <a:ln>
                    <a:noFill/>
                  </a:ln>
                  <a:solidFill>
                    <a:schemeClr val="tx1"/>
                  </a:solidFill>
                  <a:effectLst/>
                  <a:uLnTx/>
                  <a:uFill>
                    <a:solidFill>
                      <a:prstClr val="black">
                        <a:lumMod val="50000"/>
                        <a:lumOff val="50000"/>
                      </a:prstClr>
                    </a:solidFill>
                  </a:uFill>
                  <a:latin typeface="Calibri" panose="020F0502020204030204" pitchFamily="34" charset="0"/>
                  <a:ea typeface="Microsoft YaHei" panose="020B0503020204020204" pitchFamily="34" charset="-122"/>
                  <a:cs typeface="Calibri" panose="020F0502020204030204" pitchFamily="34" charset="0"/>
                </a:rPr>
                <a:t> </a:t>
              </a:r>
              <a:r>
                <a:rPr kumimoji="0" lang="en-US" altLang="zh-TW" sz="1200" b="0" i="0" u="none" strike="noStrike" kern="1200" cap="none" spc="0" normalizeH="0" baseline="0" noProof="0" dirty="0">
                  <a:ln>
                    <a:noFill/>
                  </a:ln>
                  <a:solidFill>
                    <a:schemeClr val="tx1"/>
                  </a:solidFill>
                  <a:effectLst/>
                  <a:uLnTx/>
                  <a:uFill>
                    <a:solidFill>
                      <a:prstClr val="black">
                        <a:lumMod val="50000"/>
                        <a:lumOff val="50000"/>
                      </a:prstClr>
                    </a:solidFill>
                  </a:uFill>
                  <a:latin typeface="Calibri" panose="020F0502020204030204" pitchFamily="34" charset="0"/>
                  <a:ea typeface="Calibri" panose="020F0502020204030204" pitchFamily="34" charset="0"/>
                  <a:cs typeface="Calibri" panose="020F0502020204030204" pitchFamily="34" charset="0"/>
                </a:rPr>
                <a:t>Construction started</a:t>
              </a:r>
            </a:p>
            <a:p>
              <a:pPr marL="442913" marR="0" lvl="0" indent="0" algn="l" defTabSz="914400" rtl="0" eaLnBrk="1" fontAlgn="auto" latinLnBrk="0" hangingPunct="1">
                <a:lnSpc>
                  <a:spcPct val="100000"/>
                </a:lnSpc>
                <a:spcBef>
                  <a:spcPts val="0"/>
                </a:spcBef>
                <a:buClrTx/>
                <a:buSzTx/>
                <a:buFontTx/>
                <a:buNone/>
                <a:tabLst/>
                <a:defRPr/>
              </a:pPr>
              <a:r>
                <a:rPr kumimoji="0" lang="en-US" altLang="zh-TW" sz="1200" b="0" i="0" u="none" strike="noStrike" kern="1200" cap="none" spc="0" normalizeH="0" baseline="0" noProof="0" dirty="0">
                  <a:ln>
                    <a:noFill/>
                  </a:ln>
                  <a:solidFill>
                    <a:schemeClr val="tx1"/>
                  </a:solidFill>
                  <a:effectLst/>
                  <a:uLnTx/>
                  <a:uFill>
                    <a:solidFill>
                      <a:prstClr val="black">
                        <a:lumMod val="50000"/>
                        <a:lumOff val="50000"/>
                      </a:prstClr>
                    </a:solidFill>
                  </a:uFill>
                  <a:latin typeface="Calibri" panose="020F0502020204030204" pitchFamily="34" charset="0"/>
                  <a:ea typeface="Calibri" panose="020F0502020204030204" pitchFamily="34" charset="0"/>
                  <a:cs typeface="Calibri" panose="020F0502020204030204" pitchFamily="34" charset="0"/>
                </a:rPr>
                <a:t>-</a:t>
              </a:r>
              <a:r>
                <a:rPr kumimoji="0" lang="zh-TW" altLang="en-US" sz="1200" b="0" i="0" u="none" strike="noStrike" kern="1200" cap="none" spc="0" normalizeH="0" baseline="0" noProof="0" dirty="0">
                  <a:ln>
                    <a:noFill/>
                  </a:ln>
                  <a:solidFill>
                    <a:schemeClr val="tx1"/>
                  </a:solidFill>
                  <a:effectLst/>
                  <a:uLnTx/>
                  <a:uFill>
                    <a:solidFill>
                      <a:prstClr val="black">
                        <a:lumMod val="50000"/>
                        <a:lumOff val="50000"/>
                      </a:prstClr>
                    </a:solidFill>
                  </a:uFill>
                  <a:latin typeface="Calibri" panose="020F0502020204030204" pitchFamily="34" charset="0"/>
                  <a:ea typeface="Microsoft YaHei" panose="020B0503020204020204" pitchFamily="34" charset="-122"/>
                  <a:cs typeface="Calibri" panose="020F0502020204030204" pitchFamily="34" charset="0"/>
                </a:rPr>
                <a:t> </a:t>
              </a:r>
              <a:r>
                <a:rPr kumimoji="0" lang="en-US" altLang="zh-TW" sz="1200" b="0" i="0" u="none" strike="noStrike" kern="1200" cap="none" spc="0" normalizeH="0" baseline="0" noProof="0" dirty="0">
                  <a:ln>
                    <a:noFill/>
                  </a:ln>
                  <a:solidFill>
                    <a:schemeClr val="tx1"/>
                  </a:solidFill>
                  <a:effectLst/>
                  <a:uLnTx/>
                  <a:uFill>
                    <a:solidFill>
                      <a:prstClr val="black">
                        <a:lumMod val="50000"/>
                        <a:lumOff val="50000"/>
                      </a:prstClr>
                    </a:solidFill>
                  </a:uFill>
                  <a:latin typeface="Calibri" panose="020F0502020204030204" pitchFamily="34" charset="0"/>
                  <a:ea typeface="Calibri" panose="020F0502020204030204" pitchFamily="34" charset="0"/>
                  <a:cs typeface="Calibri" panose="020F0502020204030204" pitchFamily="34" charset="0"/>
                </a:rPr>
                <a:t>Seeking business partners</a:t>
              </a:r>
            </a:p>
          </p:txBody>
        </p:sp>
        <p:sp>
          <p:nvSpPr>
            <p:cNvPr id="106" name="Rectangle: Rounded Corners 8">
              <a:extLst>
                <a:ext uri="{FF2B5EF4-FFF2-40B4-BE49-F238E27FC236}">
                  <a16:creationId xmlns="" xmlns:a16="http://schemas.microsoft.com/office/drawing/2014/main" id="{4A9B5094-F87B-C5CD-346B-4D66E5FB7CE0}"/>
                </a:ext>
              </a:extLst>
            </p:cNvPr>
            <p:cNvSpPr/>
            <p:nvPr/>
          </p:nvSpPr>
          <p:spPr>
            <a:xfrm>
              <a:off x="5875900" y="1271509"/>
              <a:ext cx="2877112" cy="872776"/>
            </a:xfrm>
            <a:prstGeom prst="roundRect">
              <a:avLst/>
            </a:prstGeom>
            <a:solidFill>
              <a:schemeClr val="accent3">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TW" sz="2000" b="0" i="0" u="none" strike="noStrike" kern="1200" cap="none" spc="-88" normalizeH="0" baseline="0" noProof="0" dirty="0">
                  <a:ln>
                    <a:noFill/>
                  </a:ln>
                  <a:solidFill>
                    <a:prstClr val="black"/>
                  </a:solidFill>
                  <a:effectLst>
                    <a:outerShdw blurRad="38100" dist="38100" dir="2700000" algn="tl">
                      <a:srgbClr val="000000">
                        <a:alpha val="43137"/>
                      </a:srgbClr>
                    </a:outerShdw>
                  </a:effectLst>
                  <a:uLnTx/>
                  <a:uFillTx/>
                  <a:latin typeface="Calibri" panose="020F0502020204030204" pitchFamily="34" charset="0"/>
                  <a:ea typeface="Calibri" panose="020F0502020204030204" pitchFamily="34" charset="0"/>
                  <a:cs typeface="Calibri" panose="020F0502020204030204" pitchFamily="34" charset="0"/>
                </a:rPr>
                <a:t>Land Development Projects</a:t>
              </a:r>
              <a:endParaRPr kumimoji="0" lang="en-US" altLang="zh-TW" sz="20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endParaRPr>
            </a:p>
          </p:txBody>
        </p:sp>
        <p:cxnSp>
          <p:nvCxnSpPr>
            <p:cNvPr id="107" name="Straight Connector 54">
              <a:extLst>
                <a:ext uri="{FF2B5EF4-FFF2-40B4-BE49-F238E27FC236}">
                  <a16:creationId xmlns="" xmlns:a16="http://schemas.microsoft.com/office/drawing/2014/main" id="{6511A67A-5548-4F4B-08CD-140B604826A7}"/>
                </a:ext>
              </a:extLst>
            </p:cNvPr>
            <p:cNvCxnSpPr>
              <a:cxnSpLocks/>
              <a:stCxn id="106" idx="2"/>
              <a:endCxn id="105" idx="0"/>
            </p:cNvCxnSpPr>
            <p:nvPr/>
          </p:nvCxnSpPr>
          <p:spPr>
            <a:xfrm flipH="1">
              <a:off x="7310165" y="2144285"/>
              <a:ext cx="4291" cy="664204"/>
            </a:xfrm>
            <a:prstGeom prst="line">
              <a:avLst/>
            </a:prstGeom>
            <a:ln w="28575">
              <a:solidFill>
                <a:schemeClr val="accent3">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8" name="Straight Connector 15">
              <a:extLst>
                <a:ext uri="{FF2B5EF4-FFF2-40B4-BE49-F238E27FC236}">
                  <a16:creationId xmlns="" xmlns:a16="http://schemas.microsoft.com/office/drawing/2014/main" id="{D556CB9C-6BB6-865E-7B41-73A2E7EBA4DF}"/>
                </a:ext>
              </a:extLst>
            </p:cNvPr>
            <p:cNvCxnSpPr>
              <a:cxnSpLocks/>
            </p:cNvCxnSpPr>
            <p:nvPr/>
          </p:nvCxnSpPr>
          <p:spPr>
            <a:xfrm flipH="1">
              <a:off x="8752108" y="4583336"/>
              <a:ext cx="4248" cy="262637"/>
            </a:xfrm>
            <a:prstGeom prst="line">
              <a:avLst/>
            </a:prstGeom>
            <a:ln w="28575">
              <a:solidFill>
                <a:schemeClr val="accent3">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9" name="Straight Connector 15">
              <a:extLst>
                <a:ext uri="{FF2B5EF4-FFF2-40B4-BE49-F238E27FC236}">
                  <a16:creationId xmlns="" xmlns:a16="http://schemas.microsoft.com/office/drawing/2014/main" id="{367F4A95-8141-0583-C9EE-147E906A2E24}"/>
                </a:ext>
              </a:extLst>
            </p:cNvPr>
            <p:cNvCxnSpPr>
              <a:cxnSpLocks/>
              <a:stCxn id="105" idx="2"/>
            </p:cNvCxnSpPr>
            <p:nvPr/>
          </p:nvCxnSpPr>
          <p:spPr>
            <a:xfrm>
              <a:off x="7310165" y="4252476"/>
              <a:ext cx="5315" cy="599004"/>
            </a:xfrm>
            <a:prstGeom prst="line">
              <a:avLst/>
            </a:prstGeom>
            <a:ln w="28575">
              <a:solidFill>
                <a:schemeClr val="accent3">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0" name="Straight Connector 15">
              <a:extLst>
                <a:ext uri="{FF2B5EF4-FFF2-40B4-BE49-F238E27FC236}">
                  <a16:creationId xmlns="" xmlns:a16="http://schemas.microsoft.com/office/drawing/2014/main" id="{063D20EF-936D-3245-0BF2-548A179E07FD}"/>
                </a:ext>
              </a:extLst>
            </p:cNvPr>
            <p:cNvCxnSpPr>
              <a:cxnSpLocks/>
            </p:cNvCxnSpPr>
            <p:nvPr/>
          </p:nvCxnSpPr>
          <p:spPr>
            <a:xfrm flipH="1">
              <a:off x="5845980" y="4583336"/>
              <a:ext cx="4655" cy="287764"/>
            </a:xfrm>
            <a:prstGeom prst="line">
              <a:avLst/>
            </a:prstGeom>
            <a:ln w="28575">
              <a:solidFill>
                <a:schemeClr val="accent3">
                  <a:lumMod val="60000"/>
                  <a:lumOff val="40000"/>
                </a:schemeClr>
              </a:solidFill>
            </a:ln>
          </p:spPr>
          <p:style>
            <a:lnRef idx="1">
              <a:schemeClr val="accent1"/>
            </a:lnRef>
            <a:fillRef idx="0">
              <a:schemeClr val="accent1"/>
            </a:fillRef>
            <a:effectRef idx="0">
              <a:schemeClr val="accent1"/>
            </a:effectRef>
            <a:fontRef idx="minor">
              <a:schemeClr val="tx1"/>
            </a:fontRef>
          </p:style>
        </p:cxnSp>
        <p:sp>
          <p:nvSpPr>
            <p:cNvPr id="111" name="文字方塊 110"/>
            <p:cNvSpPr txBox="1"/>
            <p:nvPr/>
          </p:nvSpPr>
          <p:spPr>
            <a:xfrm>
              <a:off x="6627101" y="6068405"/>
              <a:ext cx="1601088" cy="848607"/>
            </a:xfrm>
            <a:prstGeom prst="rect">
              <a:avLst/>
            </a:prstGeom>
            <a:noFill/>
          </p:spPr>
          <p:txBody>
            <a:bodyPr wrap="square" tIns="90000" bIns="90000" rtlCol="0" anchor="t" anchorCtr="1">
              <a:spAutoFit/>
            </a:bodyPr>
            <a:lstStyle/>
            <a:p>
              <a:pPr marL="171450" marR="0" lvl="0" indent="-171450" algn="l" defTabSz="914400" rtl="0" eaLnBrk="1" fontAlgn="auto" latinLnBrk="0" hangingPunct="1">
                <a:lnSpc>
                  <a:spcPct val="100000"/>
                </a:lnSpc>
                <a:spcBef>
                  <a:spcPts val="200"/>
                </a:spcBef>
                <a:spcAft>
                  <a:spcPts val="200"/>
                </a:spcAft>
                <a:buClrTx/>
                <a:buSzTx/>
                <a:buFontTx/>
                <a:buChar char="-"/>
                <a:tabLst/>
                <a:defRPr/>
              </a:pPr>
              <a:r>
                <a:rPr kumimoji="0" lang="en-US" altLang="zh-TW" sz="1000" b="0" i="0" u="none" strike="noStrike" kern="1200" cap="none" spc="0" normalizeH="0" baseline="0" noProof="0" dirty="0">
                  <a:ln>
                    <a:noFill/>
                  </a:ln>
                  <a:effectLst/>
                  <a:uLnTx/>
                  <a:uFillTx/>
                  <a:latin typeface="Calibri" panose="020F0502020204030204" pitchFamily="34" charset="0"/>
                  <a:ea typeface="Calibri" panose="020F0502020204030204" pitchFamily="34" charset="0"/>
                  <a:cs typeface="Calibri" panose="020F0502020204030204" pitchFamily="34" charset="0"/>
                </a:rPr>
                <a:t>Seeking Business Partners</a:t>
              </a:r>
            </a:p>
            <a:p>
              <a:pPr marL="171450" marR="0" lvl="0" indent="-171450" algn="l" defTabSz="914400" rtl="0" eaLnBrk="1" fontAlgn="auto" latinLnBrk="0" hangingPunct="1">
                <a:lnSpc>
                  <a:spcPct val="100000"/>
                </a:lnSpc>
                <a:spcBef>
                  <a:spcPts val="200"/>
                </a:spcBef>
                <a:spcAft>
                  <a:spcPts val="200"/>
                </a:spcAft>
                <a:buClrTx/>
                <a:buSzTx/>
                <a:buFontTx/>
                <a:buChar char="-"/>
                <a:tabLst/>
                <a:defRPr/>
              </a:pPr>
              <a:r>
                <a:rPr kumimoji="0" lang="en-US" altLang="zh-TW" sz="1000" b="0" i="0" u="none" strike="noStrike" kern="1200" cap="none" spc="0" normalizeH="0" baseline="0" noProof="0" dirty="0">
                  <a:ln>
                    <a:noFill/>
                  </a:ln>
                  <a:effectLst/>
                  <a:uLnTx/>
                  <a:uFillTx/>
                  <a:latin typeface="Calibri" panose="020F0502020204030204" pitchFamily="34" charset="0"/>
                  <a:ea typeface="Calibri" panose="020F0502020204030204" pitchFamily="34" charset="0"/>
                  <a:cs typeface="Calibri" panose="020F0502020204030204" pitchFamily="34" charset="0"/>
                </a:rPr>
                <a:t>Submitting for building permission</a:t>
              </a:r>
            </a:p>
          </p:txBody>
        </p:sp>
        <p:sp>
          <p:nvSpPr>
            <p:cNvPr id="113" name="圓角矩形 112"/>
            <p:cNvSpPr/>
            <p:nvPr/>
          </p:nvSpPr>
          <p:spPr>
            <a:xfrm>
              <a:off x="6699555" y="4885974"/>
              <a:ext cx="1297039" cy="1182431"/>
            </a:xfrm>
            <a:prstGeom prst="roundRect">
              <a:avLst/>
            </a:prstGeom>
            <a:noFill/>
            <a:ln w="50800" cap="rnd" cmpd="dbl">
              <a:solidFill>
                <a:schemeClr val="accent3">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lIns="72000" tIns="72000" rIns="72000" bIns="72000" rtlCol="0" anchor="ctr" anchorCtr="1">
              <a:spAutoFit/>
            </a:bodyPr>
            <a:lstStyle/>
            <a:p>
              <a:pPr marL="0" marR="0" lvl="0" indent="0" algn="ctr" defTabSz="914400" rtl="0" eaLnBrk="1" fontAlgn="auto" latinLnBrk="0" hangingPunct="1">
                <a:buClrTx/>
                <a:buSzTx/>
                <a:buFontTx/>
                <a:buNone/>
                <a:tabLst/>
                <a:defRPr/>
              </a:pPr>
              <a:r>
                <a:rPr kumimoji="0" lang="en-US" altLang="zh-TW" sz="1000" b="1" i="0" u="none" strike="noStrike" kern="1200" cap="none" spc="200" normalizeH="0" baseline="0" noProof="0" dirty="0">
                  <a:ln>
                    <a:noFill/>
                  </a:ln>
                  <a:solidFill>
                    <a:prstClr val="black">
                      <a:lumMod val="75000"/>
                      <a:lumOff val="25000"/>
                    </a:prstClr>
                  </a:solidFill>
                  <a:effectLst/>
                  <a:uLnTx/>
                  <a:uFillTx/>
                  <a:latin typeface="Calibri" panose="020F0502020204030204" pitchFamily="34" charset="0"/>
                  <a:ea typeface="Calibri" panose="020F0502020204030204" pitchFamily="34" charset="0"/>
                  <a:cs typeface="Calibri" panose="020F0502020204030204" pitchFamily="34" charset="0"/>
                </a:rPr>
                <a:t>Northern Miaoli </a:t>
              </a:r>
              <a:r>
                <a:rPr kumimoji="0" lang="en-US" altLang="zh-TW" sz="1000" b="1" i="0" u="none" strike="noStrike" kern="1200" cap="none" spc="200" normalizeH="0" baseline="0" noProof="0" dirty="0" err="1">
                  <a:ln>
                    <a:noFill/>
                  </a:ln>
                  <a:solidFill>
                    <a:prstClr val="black">
                      <a:lumMod val="75000"/>
                      <a:lumOff val="25000"/>
                    </a:prstClr>
                  </a:solidFill>
                  <a:effectLst/>
                  <a:uLnTx/>
                  <a:uFillTx/>
                  <a:latin typeface="Calibri" panose="020F0502020204030204" pitchFamily="34" charset="0"/>
                  <a:ea typeface="Calibri" panose="020F0502020204030204" pitchFamily="34" charset="0"/>
                  <a:cs typeface="Calibri" panose="020F0502020204030204" pitchFamily="34" charset="0"/>
                </a:rPr>
                <a:t>Tongluo</a:t>
              </a:r>
              <a:r>
                <a:rPr kumimoji="0" lang="en-US" altLang="zh-TW" sz="1000" b="1" i="0" u="none" strike="noStrike" kern="1200" cap="none" spc="200" normalizeH="0" baseline="0" noProof="0" dirty="0">
                  <a:ln>
                    <a:noFill/>
                  </a:ln>
                  <a:solidFill>
                    <a:prstClr val="black">
                      <a:lumMod val="75000"/>
                      <a:lumOff val="25000"/>
                    </a:prstClr>
                  </a:solidFill>
                  <a:effectLst/>
                  <a:uLnTx/>
                  <a:uFillTx/>
                  <a:latin typeface="Calibri" panose="020F0502020204030204" pitchFamily="34" charset="0"/>
                  <a:ea typeface="Calibri" panose="020F0502020204030204" pitchFamily="34" charset="0"/>
                  <a:cs typeface="Calibri" panose="020F0502020204030204" pitchFamily="34" charset="0"/>
                </a:rPr>
                <a:t/>
              </a:r>
              <a:br>
                <a:rPr kumimoji="0" lang="en-US" altLang="zh-TW" sz="1000" b="1" i="0" u="none" strike="noStrike" kern="1200" cap="none" spc="200" normalizeH="0" baseline="0" noProof="0" dirty="0">
                  <a:ln>
                    <a:noFill/>
                  </a:ln>
                  <a:solidFill>
                    <a:prstClr val="black">
                      <a:lumMod val="75000"/>
                      <a:lumOff val="25000"/>
                    </a:prstClr>
                  </a:solidFill>
                  <a:effectLst/>
                  <a:uLnTx/>
                  <a:uFillTx/>
                  <a:latin typeface="Calibri" panose="020F0502020204030204" pitchFamily="34" charset="0"/>
                  <a:ea typeface="Calibri" panose="020F0502020204030204" pitchFamily="34" charset="0"/>
                  <a:cs typeface="Calibri" panose="020F0502020204030204" pitchFamily="34" charset="0"/>
                </a:rPr>
              </a:br>
              <a:r>
                <a:rPr kumimoji="0" lang="en-US" altLang="zh-TW" sz="1000" b="1" i="0" u="none" strike="noStrike" kern="1200" cap="none" spc="200" normalizeH="0" baseline="0" noProof="0" dirty="0">
                  <a:ln>
                    <a:noFill/>
                  </a:ln>
                  <a:solidFill>
                    <a:prstClr val="black">
                      <a:lumMod val="75000"/>
                      <a:lumOff val="25000"/>
                    </a:prstClr>
                  </a:solidFill>
                  <a:effectLst/>
                  <a:uLnTx/>
                  <a:uFillTx/>
                  <a:latin typeface="Calibri" panose="020F0502020204030204" pitchFamily="34" charset="0"/>
                  <a:ea typeface="Calibri" panose="020F0502020204030204" pitchFamily="34" charset="0"/>
                  <a:cs typeface="Calibri" panose="020F0502020204030204" pitchFamily="34" charset="0"/>
                </a:rPr>
                <a:t>Industrial / Commercial Park</a:t>
              </a:r>
            </a:p>
          </p:txBody>
        </p:sp>
        <p:sp>
          <p:nvSpPr>
            <p:cNvPr id="114" name="圓角矩形 113"/>
            <p:cNvSpPr/>
            <p:nvPr/>
          </p:nvSpPr>
          <p:spPr>
            <a:xfrm>
              <a:off x="8108689" y="4871100"/>
              <a:ext cx="1297039" cy="841913"/>
            </a:xfrm>
            <a:prstGeom prst="roundRect">
              <a:avLst/>
            </a:prstGeom>
            <a:noFill/>
            <a:ln w="50800" cap="rnd" cmpd="dbl">
              <a:solidFill>
                <a:schemeClr val="accent3">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lIns="72000" tIns="72000" rIns="72000" bIns="72000" rtlCol="0" anchor="ctr" anchorCtr="1">
              <a:spAutoFit/>
            </a:bodyPr>
            <a:lstStyle/>
            <a:p>
              <a:pPr marL="0" marR="0" lvl="0" indent="0" algn="ctr" defTabSz="914400" rtl="0" eaLnBrk="1" fontAlgn="auto" latinLnBrk="0" hangingPunct="1">
                <a:buClrTx/>
                <a:buSzTx/>
                <a:buFontTx/>
                <a:buNone/>
                <a:tabLst/>
                <a:defRPr/>
              </a:pPr>
              <a:r>
                <a:rPr kumimoji="0" lang="en-US" altLang="zh-TW" sz="1000" b="1" i="0" u="none" strike="noStrike" kern="1200" cap="none" spc="200" normalizeH="0" baseline="0" noProof="0" dirty="0">
                  <a:ln>
                    <a:noFill/>
                  </a:ln>
                  <a:solidFill>
                    <a:prstClr val="black">
                      <a:lumMod val="75000"/>
                      <a:lumOff val="25000"/>
                    </a:prstClr>
                  </a:solidFill>
                  <a:effectLst/>
                  <a:uLnTx/>
                  <a:uFillTx/>
                  <a:latin typeface="Calibri" panose="020F0502020204030204" pitchFamily="34" charset="0"/>
                  <a:ea typeface="Calibri" panose="020F0502020204030204" pitchFamily="34" charset="0"/>
                  <a:cs typeface="Calibri" panose="020F0502020204030204" pitchFamily="34" charset="0"/>
                </a:rPr>
                <a:t>TTC Sanyi Industrial/</a:t>
              </a:r>
            </a:p>
            <a:p>
              <a:pPr marL="0" marR="0" lvl="0" indent="0" algn="ctr" defTabSz="914400" rtl="0" eaLnBrk="1" fontAlgn="auto" latinLnBrk="0" hangingPunct="1">
                <a:buClrTx/>
                <a:buSzTx/>
                <a:buFontTx/>
                <a:buNone/>
                <a:tabLst/>
                <a:defRPr/>
              </a:pPr>
              <a:r>
                <a:rPr kumimoji="0" lang="en-US" altLang="zh-TW" sz="1000" b="1" i="0" u="none" strike="noStrike" kern="1200" cap="none" spc="200" normalizeH="0" baseline="0" noProof="0" dirty="0">
                  <a:ln>
                    <a:noFill/>
                  </a:ln>
                  <a:solidFill>
                    <a:prstClr val="black">
                      <a:lumMod val="75000"/>
                      <a:lumOff val="25000"/>
                    </a:prstClr>
                  </a:solidFill>
                  <a:effectLst/>
                  <a:uLnTx/>
                  <a:uFillTx/>
                  <a:latin typeface="Calibri" panose="020F0502020204030204" pitchFamily="34" charset="0"/>
                  <a:ea typeface="Calibri" panose="020F0502020204030204" pitchFamily="34" charset="0"/>
                  <a:cs typeface="Calibri" panose="020F0502020204030204" pitchFamily="34" charset="0"/>
                </a:rPr>
                <a:t>Commercial Park</a:t>
              </a:r>
            </a:p>
          </p:txBody>
        </p:sp>
        <p:cxnSp>
          <p:nvCxnSpPr>
            <p:cNvPr id="115" name="Straight Connector 21">
              <a:extLst>
                <a:ext uri="{FF2B5EF4-FFF2-40B4-BE49-F238E27FC236}">
                  <a16:creationId xmlns="" xmlns:a16="http://schemas.microsoft.com/office/drawing/2014/main" id="{46FE259C-315A-F8AC-5729-C24BCC2C574B}"/>
                </a:ext>
              </a:extLst>
            </p:cNvPr>
            <p:cNvCxnSpPr>
              <a:cxnSpLocks/>
            </p:cNvCxnSpPr>
            <p:nvPr/>
          </p:nvCxnSpPr>
          <p:spPr>
            <a:xfrm flipV="1">
              <a:off x="5845980" y="4581130"/>
              <a:ext cx="2906128" cy="1"/>
            </a:xfrm>
            <a:prstGeom prst="line">
              <a:avLst/>
            </a:prstGeom>
            <a:ln w="28575">
              <a:solidFill>
                <a:schemeClr val="accent3">
                  <a:lumMod val="60000"/>
                  <a:lumOff val="40000"/>
                </a:schemeClr>
              </a:solidFill>
            </a:ln>
          </p:spPr>
          <p:style>
            <a:lnRef idx="1">
              <a:schemeClr val="accent1"/>
            </a:lnRef>
            <a:fillRef idx="0">
              <a:schemeClr val="accent1"/>
            </a:fillRef>
            <a:effectRef idx="0">
              <a:schemeClr val="accent1"/>
            </a:effectRef>
            <a:fontRef idx="minor">
              <a:schemeClr val="tx1"/>
            </a:fontRef>
          </p:style>
        </p:cxnSp>
        <p:sp>
          <p:nvSpPr>
            <p:cNvPr id="116" name="圓角矩形 115"/>
            <p:cNvSpPr/>
            <p:nvPr/>
          </p:nvSpPr>
          <p:spPr>
            <a:xfrm>
              <a:off x="9921394" y="4378006"/>
              <a:ext cx="1766496" cy="501394"/>
            </a:xfrm>
            <a:prstGeom prst="roundRect">
              <a:avLst/>
            </a:prstGeom>
            <a:noFill/>
            <a:ln w="44450" cap="rnd">
              <a:solidFill>
                <a:schemeClr val="accent3">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lIns="72000" tIns="72000" rIns="72000" bIns="72000" rtlCol="0" anchor="ctr" anchorCtr="1">
              <a:spAutoFit/>
            </a:bodyPr>
            <a:lstStyle/>
            <a:p>
              <a:pPr marL="0" marR="0" lvl="0" indent="0" algn="ctr" defTabSz="914400" rtl="0" eaLnBrk="1" fontAlgn="auto" latinLnBrk="0" hangingPunct="1">
                <a:buClrTx/>
                <a:buSzTx/>
                <a:buFontTx/>
                <a:buNone/>
                <a:tabLst/>
                <a:defRPr/>
              </a:pPr>
              <a:r>
                <a:rPr lang="en-US" altLang="zh-TW" sz="1000" b="1" spc="200" dirty="0" err="1">
                  <a:solidFill>
                    <a:prstClr val="black">
                      <a:lumMod val="75000"/>
                      <a:lumOff val="25000"/>
                    </a:prstClr>
                  </a:solidFill>
                  <a:latin typeface="Calibri" panose="020F0502020204030204" pitchFamily="34" charset="0"/>
                  <a:ea typeface="Calibri" panose="020F0502020204030204" pitchFamily="34" charset="0"/>
                  <a:cs typeface="Calibri" panose="020F0502020204030204" pitchFamily="34" charset="0"/>
                </a:rPr>
                <a:t>Tongluo</a:t>
              </a:r>
              <a:r>
                <a:rPr lang="en-US" altLang="zh-TW" sz="1000" b="1" spc="200" dirty="0">
                  <a:solidFill>
                    <a:prstClr val="black">
                      <a:lumMod val="75000"/>
                      <a:lumOff val="25000"/>
                    </a:prstClr>
                  </a:solidFill>
                  <a:latin typeface="Calibri" panose="020F0502020204030204" pitchFamily="34" charset="0"/>
                  <a:ea typeface="Calibri" panose="020F0502020204030204" pitchFamily="34" charset="0"/>
                  <a:cs typeface="Calibri" panose="020F0502020204030204" pitchFamily="34" charset="0"/>
                </a:rPr>
                <a:t> Health and Wellness Park</a:t>
              </a:r>
            </a:p>
          </p:txBody>
        </p:sp>
        <p:cxnSp>
          <p:nvCxnSpPr>
            <p:cNvPr id="117" name="Straight Connector 15">
              <a:extLst>
                <a:ext uri="{FF2B5EF4-FFF2-40B4-BE49-F238E27FC236}">
                  <a16:creationId xmlns="" xmlns:a16="http://schemas.microsoft.com/office/drawing/2014/main" id="{367F4A95-8141-0583-C9EE-147E906A2E24}"/>
                </a:ext>
              </a:extLst>
            </p:cNvPr>
            <p:cNvCxnSpPr>
              <a:cxnSpLocks/>
              <a:stCxn id="126" idx="2"/>
              <a:endCxn id="100" idx="0"/>
            </p:cNvCxnSpPr>
            <p:nvPr/>
          </p:nvCxnSpPr>
          <p:spPr>
            <a:xfrm flipH="1">
              <a:off x="4277222" y="4109999"/>
              <a:ext cx="2275" cy="268828"/>
            </a:xfrm>
            <a:prstGeom prst="line">
              <a:avLst/>
            </a:prstGeom>
            <a:ln w="28575">
              <a:solidFill>
                <a:schemeClr val="accent3">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8" name="Straight Connector 54">
              <a:extLst>
                <a:ext uri="{FF2B5EF4-FFF2-40B4-BE49-F238E27FC236}">
                  <a16:creationId xmlns="" xmlns:a16="http://schemas.microsoft.com/office/drawing/2014/main" id="{6511A67A-5548-4F4B-08CD-140B604826A7}"/>
                </a:ext>
              </a:extLst>
            </p:cNvPr>
            <p:cNvCxnSpPr>
              <a:cxnSpLocks/>
            </p:cNvCxnSpPr>
            <p:nvPr/>
          </p:nvCxnSpPr>
          <p:spPr>
            <a:xfrm>
              <a:off x="4314696" y="2476387"/>
              <a:ext cx="0" cy="362872"/>
            </a:xfrm>
            <a:prstGeom prst="line">
              <a:avLst/>
            </a:prstGeom>
            <a:ln w="28575">
              <a:solidFill>
                <a:schemeClr val="accent3">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9" name="Straight Connector 15">
              <a:extLst>
                <a:ext uri="{FF2B5EF4-FFF2-40B4-BE49-F238E27FC236}">
                  <a16:creationId xmlns="" xmlns:a16="http://schemas.microsoft.com/office/drawing/2014/main" id="{367F4A95-8141-0583-C9EE-147E906A2E24}"/>
                </a:ext>
              </a:extLst>
            </p:cNvPr>
            <p:cNvCxnSpPr>
              <a:cxnSpLocks/>
              <a:stCxn id="128" idx="2"/>
            </p:cNvCxnSpPr>
            <p:nvPr/>
          </p:nvCxnSpPr>
          <p:spPr>
            <a:xfrm flipH="1">
              <a:off x="10795625" y="4149080"/>
              <a:ext cx="9018" cy="216024"/>
            </a:xfrm>
            <a:prstGeom prst="line">
              <a:avLst/>
            </a:prstGeom>
            <a:noFill/>
            <a:ln w="50800" cmpd="tri">
              <a:solidFill>
                <a:schemeClr val="accent3">
                  <a:lumMod val="40000"/>
                  <a:lumOff val="60000"/>
                </a:schemeClr>
              </a:solidFill>
              <a:prstDash val="solid"/>
            </a:ln>
          </p:spPr>
          <p:style>
            <a:lnRef idx="2">
              <a:schemeClr val="accent3"/>
            </a:lnRef>
            <a:fillRef idx="1">
              <a:schemeClr val="lt1"/>
            </a:fillRef>
            <a:effectRef idx="0">
              <a:schemeClr val="accent3"/>
            </a:effectRef>
            <a:fontRef idx="minor">
              <a:schemeClr val="dk1"/>
            </a:fontRef>
          </p:style>
        </p:cxnSp>
        <p:sp>
          <p:nvSpPr>
            <p:cNvPr id="123" name="文字方塊 122"/>
            <p:cNvSpPr txBox="1"/>
            <p:nvPr/>
          </p:nvSpPr>
          <p:spPr>
            <a:xfrm>
              <a:off x="10212174" y="4935757"/>
              <a:ext cx="1166902" cy="335646"/>
            </a:xfrm>
            <a:prstGeom prst="rect">
              <a:avLst/>
            </a:prstGeom>
            <a:noFill/>
          </p:spPr>
          <p:txBody>
            <a:bodyPr wrap="square" tIns="90000" bIns="90000" rtlCol="0" anchor="t" anchorCtr="1">
              <a:spAutoFit/>
            </a:bodyPr>
            <a:lstStyle/>
            <a:p>
              <a:pPr marL="87313" marR="0" lvl="0" indent="-87313" algn="l" defTabSz="914400" rtl="0" eaLnBrk="1" fontAlgn="auto" latinLnBrk="0" hangingPunct="1">
                <a:lnSpc>
                  <a:spcPct val="100000"/>
                </a:lnSpc>
                <a:spcBef>
                  <a:spcPts val="200"/>
                </a:spcBef>
                <a:spcAft>
                  <a:spcPts val="200"/>
                </a:spcAft>
                <a:buClrTx/>
                <a:buSzTx/>
                <a:buFontTx/>
                <a:buNone/>
                <a:tabLst/>
                <a:defRPr/>
              </a:pPr>
              <a:r>
                <a:rPr kumimoji="0" lang="en-US" altLang="zh-TW" sz="1000" b="0" i="0" u="none" strike="noStrike" kern="1200" cap="none" spc="0" normalizeH="0" baseline="0" noProof="0" dirty="0">
                  <a:ln>
                    <a:noFill/>
                  </a:ln>
                  <a:solidFill>
                    <a:schemeClr val="tx1">
                      <a:alpha val="69804"/>
                    </a:schemeClr>
                  </a:solidFill>
                  <a:effectLst/>
                  <a:uLnTx/>
                  <a:uFillTx/>
                  <a:latin typeface="Calibri" panose="020F0502020204030204" pitchFamily="34" charset="0"/>
                  <a:ea typeface="Calibri" panose="020F0502020204030204" pitchFamily="34" charset="0"/>
                  <a:cs typeface="Calibri" panose="020F0502020204030204" pitchFamily="34" charset="0"/>
                </a:rPr>
                <a:t>-</a:t>
              </a:r>
              <a:r>
                <a:rPr kumimoji="0" lang="zh-TW" altLang="en-US" sz="1000" b="0" i="0" u="none" strike="noStrike" kern="1200" cap="none" spc="0" normalizeH="0" baseline="0" noProof="0" dirty="0">
                  <a:ln>
                    <a:noFill/>
                  </a:ln>
                  <a:solidFill>
                    <a:schemeClr val="tx1">
                      <a:alpha val="69804"/>
                    </a:schemeClr>
                  </a:solidFill>
                  <a:effectLst/>
                  <a:uLnTx/>
                  <a:uFillTx/>
                  <a:latin typeface="Calibri" panose="020F0502020204030204" pitchFamily="34" charset="0"/>
                  <a:ea typeface="Microsoft YaHei" panose="020B0503020204020204" pitchFamily="34" charset="-122"/>
                  <a:cs typeface="Calibri" panose="020F0502020204030204" pitchFamily="34" charset="0"/>
                </a:rPr>
                <a:t> </a:t>
              </a:r>
              <a:r>
                <a:rPr kumimoji="0" lang="en-US" altLang="zh-TW" sz="1000" b="0" i="0" u="none" strike="noStrike" kern="1200" cap="none" spc="0" normalizeH="0" baseline="0" noProof="0" dirty="0">
                  <a:ln>
                    <a:noFill/>
                  </a:ln>
                  <a:solidFill>
                    <a:schemeClr val="tx1">
                      <a:alpha val="69804"/>
                    </a:schemeClr>
                  </a:solidFill>
                  <a:effectLst/>
                  <a:uLnTx/>
                  <a:uFillTx/>
                  <a:latin typeface="Calibri" panose="020F0502020204030204" pitchFamily="34" charset="0"/>
                  <a:ea typeface="Calibri" panose="020F0502020204030204" pitchFamily="34" charset="0"/>
                  <a:cs typeface="Calibri" panose="020F0502020204030204" pitchFamily="34" charset="0"/>
                </a:rPr>
                <a:t>Planning</a:t>
              </a:r>
              <a:endParaRPr kumimoji="0" lang="zh-TW" altLang="en-US" sz="1000" b="0" i="0" u="none" strike="noStrike" kern="1200" cap="none" spc="0" normalizeH="0" baseline="0" noProof="0" dirty="0">
                <a:ln>
                  <a:noFill/>
                </a:ln>
                <a:solidFill>
                  <a:schemeClr val="tx1">
                    <a:alpha val="69804"/>
                  </a:schemeClr>
                </a:solidFill>
                <a:effectLst/>
                <a:uLnTx/>
                <a:uFillTx/>
                <a:latin typeface="Calibri" panose="020F0502020204030204" pitchFamily="34" charset="0"/>
                <a:ea typeface="Microsoft YaHei" panose="020B0503020204020204" pitchFamily="34" charset="-122"/>
                <a:cs typeface="Calibri" panose="020F0502020204030204" pitchFamily="34" charset="0"/>
              </a:endParaRPr>
            </a:p>
          </p:txBody>
        </p:sp>
        <p:sp>
          <p:nvSpPr>
            <p:cNvPr id="126" name="TextBox 44">
              <a:extLst>
                <a:ext uri="{FF2B5EF4-FFF2-40B4-BE49-F238E27FC236}">
                  <a16:creationId xmlns="" xmlns:a16="http://schemas.microsoft.com/office/drawing/2014/main" id="{33650616-4C60-CC4C-B856-1224D3A3B232}"/>
                </a:ext>
              </a:extLst>
            </p:cNvPr>
            <p:cNvSpPr txBox="1"/>
            <p:nvPr/>
          </p:nvSpPr>
          <p:spPr>
            <a:xfrm>
              <a:off x="3478954" y="2666012"/>
              <a:ext cx="1601085" cy="1443987"/>
            </a:xfrm>
            <a:prstGeom prst="roundRect">
              <a:avLst/>
            </a:prstGeom>
            <a:solidFill>
              <a:schemeClr val="accent3">
                <a:lumMod val="60000"/>
                <a:lumOff val="40000"/>
              </a:schemeClr>
            </a:solidFill>
            <a:ln w="28575">
              <a:noFill/>
            </a:ln>
          </p:spPr>
          <p:style>
            <a:lnRef idx="2">
              <a:schemeClr val="accent3"/>
            </a:lnRef>
            <a:fillRef idx="1">
              <a:schemeClr val="lt1"/>
            </a:fillRef>
            <a:effectRef idx="0">
              <a:schemeClr val="accent3"/>
            </a:effectRef>
            <a:fontRef idx="minor">
              <a:schemeClr val="dk1"/>
            </a:fontRef>
          </p:style>
          <p:txBody>
            <a:bodyPr wrap="square" tIns="90000" bIns="90000" anchor="ctr">
              <a:spAutoFit/>
            </a:bodyPr>
            <a:lstStyle/>
            <a:p>
              <a:pPr marR="0" lvl="0" indent="0" algn="ctr" defTabSz="914400" rtl="0" eaLnBrk="1" fontAlgn="auto" latinLnBrk="0" hangingPunct="1">
                <a:lnSpc>
                  <a:spcPct val="100000"/>
                </a:lnSpc>
                <a:spcAft>
                  <a:spcPts val="600"/>
                </a:spcAft>
                <a:buClrTx/>
                <a:buSzTx/>
                <a:buFontTx/>
                <a:buNone/>
                <a:tabLst/>
                <a:defRPr/>
              </a:pPr>
              <a:r>
                <a:rPr lang="en-US" altLang="zh-TW" sz="1600" b="1" dirty="0">
                  <a:solidFill>
                    <a:schemeClr val="tx1"/>
                  </a:solidFill>
                  <a:latin typeface="Calibri" panose="020F0502020204030204" pitchFamily="34" charset="0"/>
                  <a:ea typeface="Calibri" panose="020F0502020204030204" pitchFamily="34" charset="0"/>
                  <a:cs typeface="Calibri" panose="020F0502020204030204" pitchFamily="34" charset="0"/>
                </a:rPr>
                <a:t>Strategic Projects</a:t>
              </a:r>
            </a:p>
            <a:p>
              <a:pPr marR="0" lvl="0" indent="0" algn="ctr" defTabSz="914400" rtl="0" eaLnBrk="1" fontAlgn="auto" latinLnBrk="0" hangingPunct="1">
                <a:lnSpc>
                  <a:spcPct val="100000"/>
                </a:lnSpc>
                <a:spcAft>
                  <a:spcPts val="600"/>
                </a:spcAft>
                <a:buClrTx/>
                <a:buSzTx/>
                <a:buFontTx/>
                <a:buNone/>
                <a:tabLst/>
                <a:defRPr/>
              </a:pPr>
              <a:r>
                <a:rPr kumimoji="0" lang="en-US" altLang="zh-TW" sz="1200" b="0" i="0" u="none" strike="noStrike" kern="1200" cap="none" spc="0" normalizeH="0" baseline="0" noProof="0" dirty="0">
                  <a:ln>
                    <a:noFill/>
                  </a:ln>
                  <a:solidFill>
                    <a:schemeClr val="tx1"/>
                  </a:solidFill>
                  <a:effectLst/>
                  <a:uLnTx/>
                  <a:uFill>
                    <a:solidFill>
                      <a:prstClr val="black">
                        <a:lumMod val="50000"/>
                        <a:lumOff val="50000"/>
                      </a:prstClr>
                    </a:solidFill>
                  </a:uFill>
                  <a:latin typeface="Calibri" panose="020F0502020204030204" pitchFamily="34" charset="0"/>
                  <a:ea typeface="Calibri" panose="020F0502020204030204" pitchFamily="34" charset="0"/>
                  <a:cs typeface="Calibri" panose="020F0502020204030204" pitchFamily="34" charset="0"/>
                </a:rPr>
                <a:t>Target to achieve substantive review outcomes</a:t>
              </a:r>
              <a:endParaRPr kumimoji="0" lang="en-US" altLang="zh-TW" sz="200" b="0" i="0" u="none" strike="noStrike" kern="1200" cap="none" spc="0" normalizeH="0" baseline="0" noProof="0" dirty="0">
                <a:ln>
                  <a:noFill/>
                </a:ln>
                <a:solidFill>
                  <a:schemeClr val="tx1"/>
                </a:solidFill>
                <a:effectLst/>
                <a:uLnTx/>
                <a:uFill>
                  <a:solidFill>
                    <a:prstClr val="black">
                      <a:lumMod val="50000"/>
                      <a:lumOff val="50000"/>
                    </a:prstClr>
                  </a:solidFill>
                </a:uFill>
                <a:latin typeface="Calibri" panose="020F0502020204030204" pitchFamily="34" charset="0"/>
                <a:ea typeface="Calibri" panose="020F0502020204030204" pitchFamily="34" charset="0"/>
                <a:cs typeface="Calibri" panose="020F0502020204030204" pitchFamily="34" charset="0"/>
              </a:endParaRPr>
            </a:p>
          </p:txBody>
        </p:sp>
        <p:cxnSp>
          <p:nvCxnSpPr>
            <p:cNvPr id="127" name="Straight Connector 54">
              <a:extLst>
                <a:ext uri="{FF2B5EF4-FFF2-40B4-BE49-F238E27FC236}">
                  <a16:creationId xmlns="" xmlns:a16="http://schemas.microsoft.com/office/drawing/2014/main" id="{6511A67A-5548-4F4B-08CD-140B604826A7}"/>
                </a:ext>
              </a:extLst>
            </p:cNvPr>
            <p:cNvCxnSpPr>
              <a:cxnSpLocks/>
            </p:cNvCxnSpPr>
            <p:nvPr/>
          </p:nvCxnSpPr>
          <p:spPr>
            <a:xfrm>
              <a:off x="10788962" y="2492896"/>
              <a:ext cx="0" cy="326660"/>
            </a:xfrm>
            <a:prstGeom prst="line">
              <a:avLst/>
            </a:prstGeom>
            <a:ln w="28575">
              <a:solidFill>
                <a:schemeClr val="accent3">
                  <a:lumMod val="40000"/>
                  <a:lumOff val="60000"/>
                </a:schemeClr>
              </a:solidFill>
            </a:ln>
          </p:spPr>
          <p:style>
            <a:lnRef idx="1">
              <a:schemeClr val="accent1"/>
            </a:lnRef>
            <a:fillRef idx="0">
              <a:schemeClr val="accent1"/>
            </a:fillRef>
            <a:effectRef idx="0">
              <a:schemeClr val="accent1"/>
            </a:effectRef>
            <a:fontRef idx="minor">
              <a:schemeClr val="tx1"/>
            </a:fontRef>
          </p:style>
        </p:cxnSp>
        <p:sp>
          <p:nvSpPr>
            <p:cNvPr id="128" name="TextBox 44">
              <a:extLst>
                <a:ext uri="{FF2B5EF4-FFF2-40B4-BE49-F238E27FC236}">
                  <a16:creationId xmlns="" xmlns:a16="http://schemas.microsoft.com/office/drawing/2014/main" id="{33650616-4C60-CC4C-B856-1224D3A3B232}"/>
                </a:ext>
              </a:extLst>
            </p:cNvPr>
            <p:cNvSpPr txBox="1"/>
            <p:nvPr/>
          </p:nvSpPr>
          <p:spPr>
            <a:xfrm>
              <a:off x="9597439" y="2797884"/>
              <a:ext cx="2414407" cy="1351196"/>
            </a:xfrm>
            <a:prstGeom prst="roundRect">
              <a:avLst/>
            </a:prstGeom>
            <a:solidFill>
              <a:schemeClr val="accent3">
                <a:lumMod val="40000"/>
                <a:lumOff val="60000"/>
                <a:alpha val="40000"/>
              </a:schemeClr>
            </a:solidFill>
            <a:ln w="34925">
              <a:noFill/>
            </a:ln>
          </p:spPr>
          <p:style>
            <a:lnRef idx="2">
              <a:schemeClr val="accent3"/>
            </a:lnRef>
            <a:fillRef idx="1">
              <a:schemeClr val="lt1"/>
            </a:fillRef>
            <a:effectRef idx="0">
              <a:schemeClr val="accent3"/>
            </a:effectRef>
            <a:fontRef idx="minor">
              <a:schemeClr val="dk1"/>
            </a:fontRef>
          </p:style>
          <p:txBody>
            <a:bodyPr wrap="square" tIns="90000" bIns="90000" anchor="ctr">
              <a:spAutoFit/>
            </a:bodyPr>
            <a:lstStyle/>
            <a:p>
              <a:pPr marL="158625" marR="0" lvl="0" indent="0" algn="ctr" defTabSz="914400" rtl="0" eaLnBrk="1" fontAlgn="auto" latinLnBrk="0" hangingPunct="1">
                <a:lnSpc>
                  <a:spcPts val="1500"/>
                </a:lnSpc>
                <a:spcBef>
                  <a:spcPts val="1200"/>
                </a:spcBef>
                <a:spcAft>
                  <a:spcPts val="600"/>
                </a:spcAft>
                <a:buClrTx/>
                <a:buSzTx/>
                <a:buFontTx/>
                <a:buNone/>
                <a:tabLst/>
                <a:defRPr/>
              </a:pPr>
              <a:endParaRPr kumimoji="0" lang="en-US" altLang="zh-TW" sz="1600" b="1" i="0" u="none" strike="noStrike" kern="1200" cap="none" spc="0" normalizeH="0" baseline="0" noProof="0" dirty="0">
                <a:ln>
                  <a:noFill/>
                </a:ln>
                <a:solidFill>
                  <a:srgbClr val="FF0000"/>
                </a:solidFill>
                <a:effectLst/>
                <a:uLnTx/>
                <a:uFillTx/>
                <a:latin typeface="Microsoft YaHei" panose="020B0503020204020204" pitchFamily="34" charset="-122"/>
                <a:ea typeface="Microsoft YaHei" panose="020B0503020204020204" pitchFamily="34" charset="-122"/>
                <a:cs typeface="Calibri" panose="020F0502020204030204" pitchFamily="34" charset="0"/>
              </a:endParaRPr>
            </a:p>
            <a:p>
              <a:pPr marL="158625" marR="0" lvl="0" indent="0" algn="ctr" defTabSz="914400" rtl="0" eaLnBrk="1" fontAlgn="auto" latinLnBrk="0" hangingPunct="1">
                <a:lnSpc>
                  <a:spcPts val="1500"/>
                </a:lnSpc>
                <a:spcBef>
                  <a:spcPts val="1200"/>
                </a:spcBef>
                <a:spcAft>
                  <a:spcPts val="600"/>
                </a:spcAft>
                <a:buClrTx/>
                <a:buSzTx/>
                <a:buFontTx/>
                <a:buNone/>
                <a:tabLst/>
                <a:defRPr/>
              </a:pPr>
              <a:r>
                <a:rPr lang="en-US" altLang="zh-TW" sz="1600" b="1" dirty="0">
                  <a:solidFill>
                    <a:schemeClr val="tx1"/>
                  </a:solidFill>
                  <a:latin typeface="Calibri" panose="020F0502020204030204" pitchFamily="34" charset="0"/>
                  <a:ea typeface="Calibri" panose="020F0502020204030204" pitchFamily="34" charset="0"/>
                  <a:cs typeface="Calibri" panose="020F0502020204030204" pitchFamily="34" charset="0"/>
                </a:rPr>
                <a:t>New</a:t>
              </a:r>
              <a:r>
                <a:rPr lang="zh-TW" altLang="en-US" sz="1600" b="1" dirty="0">
                  <a:solidFill>
                    <a:schemeClr val="tx1"/>
                  </a:solidFill>
                  <a:latin typeface="Calibri" panose="020F0502020204030204" pitchFamily="34" charset="0"/>
                  <a:ea typeface="Microsoft YaHei" panose="020B0503020204020204" pitchFamily="34" charset="-122"/>
                  <a:cs typeface="Calibri" panose="020F0502020204030204" pitchFamily="34" charset="0"/>
                </a:rPr>
                <a:t> </a:t>
              </a:r>
              <a:r>
                <a:rPr lang="en-US" altLang="zh-TW" sz="1600" b="1" dirty="0">
                  <a:solidFill>
                    <a:schemeClr val="tx1"/>
                  </a:solidFill>
                  <a:latin typeface="Calibri" panose="020F0502020204030204" pitchFamily="34" charset="0"/>
                  <a:ea typeface="Calibri" panose="020F0502020204030204" pitchFamily="34" charset="0"/>
                  <a:cs typeface="Calibri" panose="020F0502020204030204" pitchFamily="34" charset="0"/>
                </a:rPr>
                <a:t>Projects</a:t>
              </a:r>
              <a:endParaRPr kumimoji="0" lang="en-US" altLang="zh-TW" sz="1600" b="1" i="0" u="none" strike="noStrike" kern="1200" cap="none" spc="0" normalizeH="0" baseline="0" noProof="0" dirty="0">
                <a:ln>
                  <a:noFill/>
                </a:ln>
                <a:solidFill>
                  <a:schemeClr val="tx1"/>
                </a:solidFill>
                <a:effectLst/>
                <a:uLnTx/>
                <a:uFillTx/>
                <a:latin typeface="Calibri" panose="020F0502020204030204" pitchFamily="34" charset="0"/>
                <a:ea typeface="Calibri" panose="020F0502020204030204" pitchFamily="34" charset="0"/>
                <a:cs typeface="Calibri" panose="020F0502020204030204" pitchFamily="34" charset="0"/>
              </a:endParaRPr>
            </a:p>
            <a:p>
              <a:pPr marL="158625" marR="0" lvl="0" indent="0" algn="ctr" defTabSz="914400" rtl="0" eaLnBrk="1" fontAlgn="auto" latinLnBrk="0" hangingPunct="1">
                <a:lnSpc>
                  <a:spcPts val="1500"/>
                </a:lnSpc>
                <a:spcBef>
                  <a:spcPts val="1200"/>
                </a:spcBef>
                <a:spcAft>
                  <a:spcPts val="600"/>
                </a:spcAft>
                <a:buClrTx/>
                <a:buSzTx/>
                <a:buFontTx/>
                <a:buNone/>
                <a:tabLst/>
                <a:defRPr/>
              </a:pPr>
              <a:endParaRPr kumimoji="0" lang="en-US" altLang="zh-TW" sz="1600" b="1" i="0" u="none" strike="noStrike" kern="1200" cap="none" spc="0" normalizeH="0" baseline="0" noProof="0" dirty="0">
                <a:ln>
                  <a:noFill/>
                </a:ln>
                <a:solidFill>
                  <a:srgbClr val="FF0000"/>
                </a:solidFill>
                <a:effectLst/>
                <a:uLnTx/>
                <a:uFillTx/>
                <a:latin typeface="Microsoft YaHei" panose="020B0503020204020204" pitchFamily="34" charset="-122"/>
                <a:ea typeface="Microsoft YaHei" panose="020B0503020204020204" pitchFamily="34" charset="-122"/>
                <a:cs typeface="Calibri" panose="020F0502020204030204" pitchFamily="34" charset="0"/>
              </a:endParaRPr>
            </a:p>
          </p:txBody>
        </p:sp>
      </p:grpSp>
      <p:sp>
        <p:nvSpPr>
          <p:cNvPr id="6" name="文字方塊 5">
            <a:extLst>
              <a:ext uri="{FF2B5EF4-FFF2-40B4-BE49-F238E27FC236}">
                <a16:creationId xmlns="" xmlns:a16="http://schemas.microsoft.com/office/drawing/2014/main" id="{C966CF38-10E0-EC0E-071F-15797E58BD02}"/>
              </a:ext>
            </a:extLst>
          </p:cNvPr>
          <p:cNvSpPr txBox="1"/>
          <p:nvPr/>
        </p:nvSpPr>
        <p:spPr>
          <a:xfrm>
            <a:off x="5055824" y="5952575"/>
            <a:ext cx="1601088" cy="848607"/>
          </a:xfrm>
          <a:prstGeom prst="rect">
            <a:avLst/>
          </a:prstGeom>
          <a:noFill/>
        </p:spPr>
        <p:txBody>
          <a:bodyPr wrap="square" tIns="90000" bIns="90000" rtlCol="0" anchor="t" anchorCtr="1">
            <a:spAutoFit/>
          </a:bodyPr>
          <a:lstStyle/>
          <a:p>
            <a:pPr marL="171450" marR="0" lvl="0" indent="-171450" algn="l" defTabSz="914400" rtl="0" eaLnBrk="1" fontAlgn="auto" latinLnBrk="0" hangingPunct="1">
              <a:lnSpc>
                <a:spcPct val="100000"/>
              </a:lnSpc>
              <a:spcBef>
                <a:spcPts val="200"/>
              </a:spcBef>
              <a:spcAft>
                <a:spcPts val="200"/>
              </a:spcAft>
              <a:buClrTx/>
              <a:buSzTx/>
              <a:buFontTx/>
              <a:buChar char="-"/>
              <a:tabLst/>
              <a:defRPr/>
            </a:pPr>
            <a:r>
              <a:rPr kumimoji="0" lang="en-US" altLang="zh-TW" sz="1000" b="0" i="0" u="none" strike="noStrike" kern="1200" cap="none" spc="0" normalizeH="0" baseline="0" noProof="0" dirty="0">
                <a:ln>
                  <a:noFill/>
                </a:ln>
                <a:effectLst/>
                <a:uLnTx/>
                <a:uFillTx/>
                <a:latin typeface="Calibri" panose="020F0502020204030204" pitchFamily="34" charset="0"/>
                <a:ea typeface="Calibri" panose="020F0502020204030204" pitchFamily="34" charset="0"/>
                <a:cs typeface="Calibri" panose="020F0502020204030204" pitchFamily="34" charset="0"/>
              </a:rPr>
              <a:t>Seeking Business Partners</a:t>
            </a:r>
          </a:p>
          <a:p>
            <a:pPr marL="171450" marR="0" lvl="0" indent="-171450" algn="l" defTabSz="914400" rtl="0" eaLnBrk="1" fontAlgn="auto" latinLnBrk="0" hangingPunct="1">
              <a:lnSpc>
                <a:spcPct val="100000"/>
              </a:lnSpc>
              <a:spcBef>
                <a:spcPts val="200"/>
              </a:spcBef>
              <a:spcAft>
                <a:spcPts val="200"/>
              </a:spcAft>
              <a:buClrTx/>
              <a:buSzTx/>
              <a:buFontTx/>
              <a:buChar char="-"/>
              <a:tabLst/>
              <a:defRPr/>
            </a:pPr>
            <a:r>
              <a:rPr kumimoji="0" lang="en-US" altLang="zh-TW" sz="1000" b="0" i="0" u="none" strike="noStrike" kern="1200" cap="none" spc="0" normalizeH="0" baseline="0" noProof="0" dirty="0">
                <a:ln>
                  <a:noFill/>
                </a:ln>
                <a:effectLst/>
                <a:uLnTx/>
                <a:uFillTx/>
                <a:latin typeface="Calibri" panose="020F0502020204030204" pitchFamily="34" charset="0"/>
                <a:ea typeface="Calibri" panose="020F0502020204030204" pitchFamily="34" charset="0"/>
                <a:cs typeface="Calibri" panose="020F0502020204030204" pitchFamily="34" charset="0"/>
              </a:rPr>
              <a:t>Submitting for building permission</a:t>
            </a:r>
          </a:p>
        </p:txBody>
      </p:sp>
      <p:sp>
        <p:nvSpPr>
          <p:cNvPr id="9" name="文字方塊 8">
            <a:extLst>
              <a:ext uri="{FF2B5EF4-FFF2-40B4-BE49-F238E27FC236}">
                <a16:creationId xmlns="" xmlns:a16="http://schemas.microsoft.com/office/drawing/2014/main" id="{13D056DF-52A2-3C90-A2D8-44D4F277E0C3}"/>
              </a:ext>
            </a:extLst>
          </p:cNvPr>
          <p:cNvSpPr txBox="1"/>
          <p:nvPr/>
        </p:nvSpPr>
        <p:spPr>
          <a:xfrm>
            <a:off x="8039237" y="5721045"/>
            <a:ext cx="1601088" cy="848607"/>
          </a:xfrm>
          <a:prstGeom prst="rect">
            <a:avLst/>
          </a:prstGeom>
          <a:noFill/>
        </p:spPr>
        <p:txBody>
          <a:bodyPr wrap="square" tIns="90000" bIns="90000" rtlCol="0" anchor="t" anchorCtr="1">
            <a:spAutoFit/>
          </a:bodyPr>
          <a:lstStyle/>
          <a:p>
            <a:pPr marL="171450" marR="0" lvl="0" indent="-171450" algn="l" defTabSz="914400" rtl="0" eaLnBrk="1" fontAlgn="auto" latinLnBrk="0" hangingPunct="1">
              <a:lnSpc>
                <a:spcPct val="100000"/>
              </a:lnSpc>
              <a:spcBef>
                <a:spcPts val="200"/>
              </a:spcBef>
              <a:spcAft>
                <a:spcPts val="200"/>
              </a:spcAft>
              <a:buClrTx/>
              <a:buSzTx/>
              <a:buFontTx/>
              <a:buChar char="-"/>
              <a:tabLst/>
              <a:defRPr/>
            </a:pPr>
            <a:r>
              <a:rPr kumimoji="0" lang="en-US" altLang="zh-TW" sz="1000" b="0" i="0" u="none" strike="noStrike" kern="1200" cap="none" spc="0" normalizeH="0" baseline="0" noProof="0" dirty="0">
                <a:ln>
                  <a:noFill/>
                </a:ln>
                <a:effectLst/>
                <a:uLnTx/>
                <a:uFillTx/>
                <a:latin typeface="Calibri" panose="020F0502020204030204" pitchFamily="34" charset="0"/>
                <a:ea typeface="Calibri" panose="020F0502020204030204" pitchFamily="34" charset="0"/>
                <a:cs typeface="Calibri" panose="020F0502020204030204" pitchFamily="34" charset="0"/>
              </a:rPr>
              <a:t>Seeking Business Partners</a:t>
            </a:r>
          </a:p>
          <a:p>
            <a:pPr marL="171450" marR="0" lvl="0" indent="-171450" algn="l" defTabSz="914400" rtl="0" eaLnBrk="1" fontAlgn="auto" latinLnBrk="0" hangingPunct="1">
              <a:lnSpc>
                <a:spcPct val="100000"/>
              </a:lnSpc>
              <a:spcBef>
                <a:spcPts val="200"/>
              </a:spcBef>
              <a:spcAft>
                <a:spcPts val="200"/>
              </a:spcAft>
              <a:buClrTx/>
              <a:buSzTx/>
              <a:buFontTx/>
              <a:buChar char="-"/>
              <a:tabLst/>
              <a:defRPr/>
            </a:pPr>
            <a:r>
              <a:rPr kumimoji="0" lang="en-US" altLang="zh-TW" sz="1000" b="0" i="0" u="none" strike="noStrike" kern="1200" cap="none" spc="0" normalizeH="0" baseline="0" noProof="0" dirty="0">
                <a:ln>
                  <a:noFill/>
                </a:ln>
                <a:effectLst/>
                <a:uLnTx/>
                <a:uFillTx/>
                <a:latin typeface="Calibri" panose="020F0502020204030204" pitchFamily="34" charset="0"/>
                <a:ea typeface="Calibri" panose="020F0502020204030204" pitchFamily="34" charset="0"/>
                <a:cs typeface="Calibri" panose="020F0502020204030204" pitchFamily="34" charset="0"/>
              </a:rPr>
              <a:t>Submitting for building permission</a:t>
            </a:r>
          </a:p>
        </p:txBody>
      </p:sp>
    </p:spTree>
    <p:extLst>
      <p:ext uri="{BB962C8B-B14F-4D97-AF65-F5344CB8AC3E}">
        <p14:creationId xmlns:p14="http://schemas.microsoft.com/office/powerpoint/2010/main" val="60284376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圓角矩形 6"/>
          <p:cNvSpPr/>
          <p:nvPr/>
        </p:nvSpPr>
        <p:spPr>
          <a:xfrm>
            <a:off x="251976" y="1392547"/>
            <a:ext cx="3464173" cy="4918249"/>
          </a:xfrm>
          <a:prstGeom prst="roundRect">
            <a:avLst/>
          </a:prstGeom>
          <a:solidFill>
            <a:srgbClr val="EAEAEA"/>
          </a:solidFill>
          <a:ln w="12700" cmpd="sng">
            <a:noFill/>
            <a:prstDash val="solid"/>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TW" sz="1800" b="1" i="0" u="none" strike="noStrike" kern="1200" cap="none" spc="0" normalizeH="0" baseline="0" noProof="0" dirty="0">
                <a:ln>
                  <a:noFill/>
                </a:ln>
                <a:solidFill>
                  <a:prstClr val="black">
                    <a:lumMod val="85000"/>
                    <a:lumOff val="15000"/>
                  </a:prstClr>
                </a:solidFill>
                <a:effectLst/>
                <a:uLnTx/>
                <a:uFillTx/>
                <a:latin typeface="Calibri" panose="020F0502020204030204" pitchFamily="34" charset="0"/>
                <a:ea typeface="Calibri" panose="020F0502020204030204" pitchFamily="34" charset="0"/>
                <a:cs typeface="Calibri" panose="020F0502020204030204" pitchFamily="34" charset="0"/>
              </a:rPr>
              <a:t>Develop Recreational Business</a:t>
            </a:r>
            <a:endParaRPr lang="en-US" altLang="zh-TW" spc="300" dirty="0">
              <a:solidFill>
                <a:schemeClr val="tx1">
                  <a:lumMod val="85000"/>
                  <a:lumOff val="15000"/>
                </a:schemeClr>
              </a:solidFill>
              <a:latin typeface="+mj-lt"/>
              <a:ea typeface="微軟正黑體" panose="020B0604030504040204" pitchFamily="34" charset="-120"/>
            </a:endParaRPr>
          </a:p>
          <a:p>
            <a:pPr algn="ctr"/>
            <a:endParaRPr lang="en-US" altLang="zh-TW" spc="300" dirty="0">
              <a:solidFill>
                <a:schemeClr val="tx1">
                  <a:lumMod val="85000"/>
                  <a:lumOff val="15000"/>
                </a:schemeClr>
              </a:solidFill>
              <a:latin typeface="+mj-lt"/>
              <a:ea typeface="微軟正黑體" panose="020B0604030504040204" pitchFamily="34" charset="-120"/>
            </a:endParaRPr>
          </a:p>
          <a:p>
            <a:pPr algn="ctr"/>
            <a:endParaRPr lang="en-US" altLang="zh-TW" spc="300" dirty="0">
              <a:solidFill>
                <a:schemeClr val="tx1">
                  <a:lumMod val="85000"/>
                  <a:lumOff val="15000"/>
                </a:schemeClr>
              </a:solidFill>
              <a:latin typeface="+mj-lt"/>
              <a:ea typeface="微軟正黑體" panose="020B0604030504040204" pitchFamily="34" charset="-120"/>
            </a:endParaRPr>
          </a:p>
          <a:p>
            <a:pPr algn="ctr"/>
            <a:endParaRPr lang="en-US" altLang="zh-TW" spc="300" dirty="0">
              <a:solidFill>
                <a:schemeClr val="tx1">
                  <a:lumMod val="85000"/>
                  <a:lumOff val="15000"/>
                </a:schemeClr>
              </a:solidFill>
              <a:latin typeface="+mj-lt"/>
              <a:ea typeface="微軟正黑體" panose="020B0604030504040204" pitchFamily="34" charset="-120"/>
            </a:endParaRPr>
          </a:p>
          <a:p>
            <a:pPr algn="ctr"/>
            <a:endParaRPr lang="en-US" altLang="zh-TW" spc="300" dirty="0">
              <a:solidFill>
                <a:schemeClr val="tx1">
                  <a:lumMod val="85000"/>
                  <a:lumOff val="15000"/>
                </a:schemeClr>
              </a:solidFill>
              <a:latin typeface="+mj-lt"/>
              <a:ea typeface="微軟正黑體" panose="020B0604030504040204" pitchFamily="34" charset="-120"/>
            </a:endParaRPr>
          </a:p>
          <a:p>
            <a:pPr algn="ctr"/>
            <a:endParaRPr lang="en-US" altLang="zh-TW" spc="300" dirty="0">
              <a:solidFill>
                <a:schemeClr val="tx1">
                  <a:lumMod val="85000"/>
                  <a:lumOff val="15000"/>
                </a:schemeClr>
              </a:solidFill>
              <a:latin typeface="+mj-lt"/>
              <a:ea typeface="微軟正黑體" panose="020B0604030504040204" pitchFamily="34" charset="-120"/>
            </a:endParaRPr>
          </a:p>
          <a:p>
            <a:pPr algn="ctr"/>
            <a:endParaRPr lang="en-US" altLang="zh-TW" spc="300" dirty="0">
              <a:solidFill>
                <a:schemeClr val="tx1">
                  <a:lumMod val="85000"/>
                  <a:lumOff val="15000"/>
                </a:schemeClr>
              </a:solidFill>
              <a:latin typeface="+mj-lt"/>
              <a:ea typeface="微軟正黑體" panose="020B0604030504040204" pitchFamily="34" charset="-120"/>
            </a:endParaRPr>
          </a:p>
          <a:p>
            <a:pPr algn="ctr"/>
            <a:endParaRPr lang="en-US" altLang="zh-TW" spc="300" dirty="0">
              <a:solidFill>
                <a:schemeClr val="tx1">
                  <a:lumMod val="85000"/>
                  <a:lumOff val="15000"/>
                </a:schemeClr>
              </a:solidFill>
              <a:latin typeface="+mj-lt"/>
              <a:ea typeface="微軟正黑體" panose="020B0604030504040204" pitchFamily="34" charset="-120"/>
            </a:endParaRPr>
          </a:p>
          <a:p>
            <a:pPr algn="ctr"/>
            <a:endParaRPr lang="en-US" altLang="zh-TW" spc="300" dirty="0">
              <a:solidFill>
                <a:schemeClr val="tx1">
                  <a:lumMod val="85000"/>
                  <a:lumOff val="15000"/>
                </a:schemeClr>
              </a:solidFill>
              <a:latin typeface="+mj-lt"/>
              <a:ea typeface="微軟正黑體" panose="020B0604030504040204" pitchFamily="34" charset="-120"/>
            </a:endParaRPr>
          </a:p>
          <a:p>
            <a:pPr algn="ctr"/>
            <a:endParaRPr lang="en-US" altLang="zh-TW" spc="300" dirty="0">
              <a:solidFill>
                <a:schemeClr val="tx1">
                  <a:lumMod val="85000"/>
                  <a:lumOff val="15000"/>
                </a:schemeClr>
              </a:solidFill>
              <a:latin typeface="+mj-lt"/>
              <a:ea typeface="微軟正黑體" panose="020B0604030504040204" pitchFamily="34" charset="-120"/>
            </a:endParaRPr>
          </a:p>
          <a:p>
            <a:pPr algn="ctr"/>
            <a:endParaRPr lang="en-US" altLang="zh-TW" spc="300" dirty="0">
              <a:solidFill>
                <a:schemeClr val="tx1">
                  <a:lumMod val="85000"/>
                  <a:lumOff val="15000"/>
                </a:schemeClr>
              </a:solidFill>
              <a:latin typeface="+mj-lt"/>
              <a:ea typeface="微軟正黑體" panose="020B0604030504040204" pitchFamily="34" charset="-120"/>
            </a:endParaRPr>
          </a:p>
          <a:p>
            <a:pPr algn="ctr"/>
            <a:endParaRPr lang="en-US" altLang="zh-TW" spc="300" dirty="0">
              <a:solidFill>
                <a:schemeClr val="tx1">
                  <a:lumMod val="85000"/>
                  <a:lumOff val="15000"/>
                </a:schemeClr>
              </a:solidFill>
              <a:latin typeface="+mj-lt"/>
              <a:ea typeface="微軟正黑體" panose="020B0604030504040204" pitchFamily="34" charset="-120"/>
            </a:endParaRPr>
          </a:p>
          <a:p>
            <a:pPr algn="ctr"/>
            <a:endParaRPr lang="en-US" altLang="zh-TW" spc="300" dirty="0">
              <a:solidFill>
                <a:schemeClr val="tx1">
                  <a:lumMod val="85000"/>
                  <a:lumOff val="15000"/>
                </a:schemeClr>
              </a:solidFill>
              <a:latin typeface="+mj-lt"/>
              <a:ea typeface="微軟正黑體" panose="020B0604030504040204" pitchFamily="34" charset="-120"/>
            </a:endParaRPr>
          </a:p>
          <a:p>
            <a:pPr algn="ctr"/>
            <a:endParaRPr lang="en-US" altLang="zh-TW" spc="300" dirty="0">
              <a:solidFill>
                <a:schemeClr val="tx1">
                  <a:lumMod val="85000"/>
                  <a:lumOff val="15000"/>
                </a:schemeClr>
              </a:solidFill>
              <a:latin typeface="+mj-lt"/>
              <a:ea typeface="微軟正黑體" panose="020B0604030504040204" pitchFamily="34" charset="-120"/>
            </a:endParaRPr>
          </a:p>
          <a:p>
            <a:pPr algn="ctr"/>
            <a:endParaRPr lang="zh-TW" altLang="en-US" spc="300" dirty="0">
              <a:solidFill>
                <a:schemeClr val="tx1">
                  <a:lumMod val="85000"/>
                  <a:lumOff val="15000"/>
                </a:schemeClr>
              </a:solidFill>
              <a:latin typeface="+mj-lt"/>
              <a:ea typeface="微軟正黑體" panose="020B0604030504040204" pitchFamily="34" charset="-120"/>
            </a:endParaRPr>
          </a:p>
        </p:txBody>
      </p:sp>
      <p:sp>
        <p:nvSpPr>
          <p:cNvPr id="4" name="圓角矩形 3"/>
          <p:cNvSpPr/>
          <p:nvPr/>
        </p:nvSpPr>
        <p:spPr>
          <a:xfrm>
            <a:off x="310671" y="2060969"/>
            <a:ext cx="2794550" cy="3528392"/>
          </a:xfrm>
          <a:prstGeom prst="roundRect">
            <a:avLst>
              <a:gd name="adj" fmla="val 7409"/>
            </a:avLst>
          </a:prstGeom>
          <a:noFill/>
          <a:ln w="76200" cap="rnd" cmpd="dbl">
            <a:noFill/>
          </a:ln>
          <a:effectLst>
            <a:outerShdw blurRad="76200" dir="18900000" sy="23000" kx="-1200000" algn="bl" rotWithShape="0">
              <a:prstClr val="black">
                <a:alpha val="20000"/>
              </a:prstClr>
            </a:outerShdw>
          </a:effectLst>
          <a:scene3d>
            <a:camera prst="obliqueBottomRigh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wrap="square" lIns="63108" tIns="31554" rIns="63108" bIns="31554" rtlCol="0" anchor="ctr" anchorCtr="0">
            <a:noAutofit/>
          </a:bodyPr>
          <a:lstStyle/>
          <a:p>
            <a:pPr marL="444374" marR="0" lvl="0" indent="-285750" algn="l" defTabSz="914400" rtl="0" eaLnBrk="1" fontAlgn="auto" latinLnBrk="0" hangingPunct="1">
              <a:lnSpc>
                <a:spcPct val="100000"/>
              </a:lnSpc>
              <a:spcBef>
                <a:spcPts val="800"/>
              </a:spcBef>
              <a:spcAft>
                <a:spcPts val="800"/>
              </a:spcAft>
              <a:buClrTx/>
              <a:buSzTx/>
              <a:buFont typeface="Arial" panose="020B0604020202020204" pitchFamily="34" charset="0"/>
              <a:buChar char="•"/>
              <a:tabLst/>
              <a:defRPr/>
            </a:pPr>
            <a:r>
              <a:rPr kumimoji="0" lang="en-US" altLang="zh-TW" sz="1600" b="0" i="0" u="none" strike="noStrike" kern="1200" cap="none" spc="88" normalizeH="0" baseline="0" noProof="0" dirty="0">
                <a:ln>
                  <a:noFill/>
                </a:ln>
                <a:solidFill>
                  <a:srgbClr val="4F6228"/>
                </a:solidFill>
                <a:effectLst/>
                <a:uLnTx/>
                <a:uFillTx/>
                <a:latin typeface="Calibri" panose="020F0502020204030204" pitchFamily="34" charset="0"/>
                <a:ea typeface="Calibri" panose="020F0502020204030204" pitchFamily="34" charset="0"/>
                <a:cs typeface="Calibri" panose="020F0502020204030204" pitchFamily="34" charset="0"/>
              </a:rPr>
              <a:t>Develop and expand the tea tourism business</a:t>
            </a:r>
            <a:endParaRPr kumimoji="0" lang="zh-TW" altLang="en-US" sz="1600" b="0" i="0" u="none" strike="noStrike" kern="1200" cap="none" spc="88" normalizeH="0" baseline="0" noProof="0" dirty="0">
              <a:ln>
                <a:noFill/>
              </a:ln>
              <a:solidFill>
                <a:srgbClr val="4F6228"/>
              </a:solidFill>
              <a:effectLst/>
              <a:uLnTx/>
              <a:uFillTx/>
              <a:latin typeface="Calibri" panose="020F0502020204030204" pitchFamily="34" charset="0"/>
              <a:ea typeface="微軟正黑體" panose="020B0604030504040204" pitchFamily="34" charset="-120"/>
              <a:cs typeface="Calibri" panose="020F0502020204030204" pitchFamily="34" charset="0"/>
            </a:endParaRPr>
          </a:p>
          <a:p>
            <a:pPr marL="444374" marR="0" lvl="0" indent="-285750" algn="l" defTabSz="914400" rtl="0" eaLnBrk="1" fontAlgn="auto" latinLnBrk="0" hangingPunct="1">
              <a:lnSpc>
                <a:spcPct val="100000"/>
              </a:lnSpc>
              <a:spcBef>
                <a:spcPts val="800"/>
              </a:spcBef>
              <a:spcAft>
                <a:spcPts val="800"/>
              </a:spcAft>
              <a:buClrTx/>
              <a:buSzTx/>
              <a:buFont typeface="Arial" panose="020B0604020202020204" pitchFamily="34" charset="0"/>
              <a:buChar char="•"/>
              <a:tabLst/>
              <a:defRPr/>
            </a:pPr>
            <a:r>
              <a:rPr kumimoji="0" lang="en-US" altLang="zh-TW" sz="1600" b="0" i="0" u="none" strike="noStrike" kern="1200" cap="none" spc="88" normalizeH="0" baseline="0" noProof="0" dirty="0">
                <a:ln>
                  <a:noFill/>
                </a:ln>
                <a:solidFill>
                  <a:srgbClr val="4F6228"/>
                </a:solidFill>
                <a:effectLst/>
                <a:uLnTx/>
                <a:uFillTx/>
                <a:latin typeface="Calibri" panose="020F0502020204030204" pitchFamily="34" charset="0"/>
                <a:ea typeface="Calibri" panose="020F0502020204030204" pitchFamily="34" charset="0"/>
                <a:cs typeface="Calibri" panose="020F0502020204030204" pitchFamily="34" charset="0"/>
              </a:rPr>
              <a:t>Transform existing agricultural facilities into tourist farm</a:t>
            </a:r>
            <a:endParaRPr kumimoji="0" lang="zh-TW" altLang="en-US" sz="1600" b="0" i="0" u="none" strike="noStrike" kern="1200" cap="none" spc="88" normalizeH="0" baseline="0" noProof="0" dirty="0">
              <a:ln>
                <a:noFill/>
              </a:ln>
              <a:solidFill>
                <a:srgbClr val="4F6228"/>
              </a:solidFill>
              <a:effectLst/>
              <a:uLnTx/>
              <a:uFillTx/>
              <a:latin typeface="Calibri" panose="020F0502020204030204" pitchFamily="34" charset="0"/>
              <a:ea typeface="微軟正黑體" panose="020B0604030504040204" pitchFamily="34" charset="-120"/>
              <a:cs typeface="Calibri" panose="020F0502020204030204" pitchFamily="34" charset="0"/>
            </a:endParaRPr>
          </a:p>
          <a:p>
            <a:pPr marL="444374" marR="0" lvl="0" indent="-285750" algn="l" defTabSz="914400" rtl="0" eaLnBrk="1" fontAlgn="auto" latinLnBrk="0" hangingPunct="1">
              <a:lnSpc>
                <a:spcPct val="100000"/>
              </a:lnSpc>
              <a:spcBef>
                <a:spcPts val="800"/>
              </a:spcBef>
              <a:spcAft>
                <a:spcPts val="800"/>
              </a:spcAft>
              <a:buClrTx/>
              <a:buSzTx/>
              <a:buFont typeface="Arial" panose="020B0604020202020204" pitchFamily="34" charset="0"/>
              <a:buChar char="•"/>
              <a:tabLst/>
              <a:defRPr/>
            </a:pPr>
            <a:r>
              <a:rPr kumimoji="0" lang="en-US" altLang="zh-TW" sz="1600" b="0" i="0" u="none" strike="noStrike" kern="1200" cap="none" spc="88" normalizeH="0" baseline="0" noProof="0" dirty="0">
                <a:ln>
                  <a:noFill/>
                </a:ln>
                <a:solidFill>
                  <a:srgbClr val="4F6228"/>
                </a:solidFill>
                <a:effectLst/>
                <a:uLnTx/>
                <a:uFillTx/>
                <a:latin typeface="Calibri" panose="020F0502020204030204" pitchFamily="34" charset="0"/>
                <a:ea typeface="Calibri" panose="020F0502020204030204" pitchFamily="34" charset="0"/>
                <a:cs typeface="Calibri" panose="020F0502020204030204" pitchFamily="34" charset="0"/>
              </a:rPr>
              <a:t>Build up well-organized agriculture tourism business </a:t>
            </a:r>
            <a:endParaRPr kumimoji="0" lang="zh-TW" altLang="en-US" sz="1600" b="0" i="0" u="none" strike="noStrike" kern="1200" cap="none" spc="88" normalizeH="0" baseline="0" noProof="0" dirty="0">
              <a:ln>
                <a:noFill/>
              </a:ln>
              <a:solidFill>
                <a:srgbClr val="4F6228"/>
              </a:solidFill>
              <a:effectLst/>
              <a:uLnTx/>
              <a:uFillTx/>
              <a:latin typeface="Calibri" panose="020F0502020204030204" pitchFamily="34" charset="0"/>
              <a:ea typeface="微軟正黑體" panose="020B0604030504040204" pitchFamily="34" charset="-120"/>
              <a:cs typeface="Calibri" panose="020F0502020204030204" pitchFamily="34" charset="0"/>
            </a:endParaRPr>
          </a:p>
        </p:txBody>
      </p:sp>
      <p:cxnSp>
        <p:nvCxnSpPr>
          <p:cNvPr id="13" name="Straight Connector 12">
            <a:extLst>
              <a:ext uri="{FF2B5EF4-FFF2-40B4-BE49-F238E27FC236}">
                <a16:creationId xmlns="" xmlns:a16="http://schemas.microsoft.com/office/drawing/2014/main" id="{300342E1-CC84-A25B-7F3D-DB32F5A3D0BC}"/>
              </a:ext>
            </a:extLst>
          </p:cNvPr>
          <p:cNvCxnSpPr/>
          <p:nvPr/>
        </p:nvCxnSpPr>
        <p:spPr>
          <a:xfrm>
            <a:off x="8145367" y="1406962"/>
            <a:ext cx="0" cy="504056"/>
          </a:xfrm>
          <a:prstGeom prst="line">
            <a:avLst/>
          </a:prstGeom>
          <a:ln w="28575">
            <a:solidFill>
              <a:srgbClr val="97B953"/>
            </a:solidFil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 xmlns:a16="http://schemas.microsoft.com/office/drawing/2014/main" id="{46FE259C-315A-F8AC-5729-C24BCC2C574B}"/>
              </a:ext>
            </a:extLst>
          </p:cNvPr>
          <p:cNvCxnSpPr>
            <a:cxnSpLocks/>
          </p:cNvCxnSpPr>
          <p:nvPr/>
        </p:nvCxnSpPr>
        <p:spPr>
          <a:xfrm>
            <a:off x="6007993" y="1901493"/>
            <a:ext cx="4122106" cy="1"/>
          </a:xfrm>
          <a:prstGeom prst="line">
            <a:avLst/>
          </a:prstGeom>
          <a:ln w="28575">
            <a:solidFill>
              <a:srgbClr val="97B953"/>
            </a:solidFill>
          </a:ln>
        </p:spPr>
        <p:style>
          <a:lnRef idx="1">
            <a:schemeClr val="accent1"/>
          </a:lnRef>
          <a:fillRef idx="0">
            <a:schemeClr val="accent1"/>
          </a:fillRef>
          <a:effectRef idx="0">
            <a:schemeClr val="accent1"/>
          </a:effectRef>
          <a:fontRef idx="minor">
            <a:schemeClr val="tx1"/>
          </a:fontRef>
        </p:style>
      </p:cxnSp>
      <p:sp>
        <p:nvSpPr>
          <p:cNvPr id="6" name="圓角矩形 6">
            <a:extLst>
              <a:ext uri="{FF2B5EF4-FFF2-40B4-BE49-F238E27FC236}">
                <a16:creationId xmlns="" xmlns:a16="http://schemas.microsoft.com/office/drawing/2014/main" id="{48ED456D-3291-CF1A-F871-08B592150DE5}"/>
              </a:ext>
            </a:extLst>
          </p:cNvPr>
          <p:cNvSpPr/>
          <p:nvPr/>
        </p:nvSpPr>
        <p:spPr>
          <a:xfrm>
            <a:off x="6516388" y="980728"/>
            <a:ext cx="3257957" cy="576065"/>
          </a:xfrm>
          <a:prstGeom prst="roundRect">
            <a:avLst/>
          </a:prstGeom>
          <a:solidFill>
            <a:srgbClr val="EAEAEA"/>
          </a:solidFill>
          <a:ln w="12700" cmpd="sng">
            <a:noFill/>
            <a:prstDash val="solid"/>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TW" sz="1800" b="1" i="0" u="none" strike="noStrike" kern="1200" cap="none" spc="0" normalizeH="0" baseline="0" noProof="0" dirty="0">
                <a:ln>
                  <a:noFill/>
                </a:ln>
                <a:solidFill>
                  <a:prstClr val="black">
                    <a:lumMod val="85000"/>
                    <a:lumOff val="15000"/>
                  </a:prstClr>
                </a:solidFill>
                <a:effectLst/>
                <a:uLnTx/>
                <a:uFillTx/>
                <a:latin typeface="Calibri" panose="020F0502020204030204" pitchFamily="34" charset="0"/>
                <a:ea typeface="Calibri" panose="020F0502020204030204" pitchFamily="34" charset="0"/>
                <a:cs typeface="Calibri" panose="020F0502020204030204" pitchFamily="34" charset="0"/>
              </a:rPr>
              <a:t>Recreational Business</a:t>
            </a:r>
            <a:endParaRPr kumimoji="0" lang="en-US" altLang="zh-TW" sz="1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endParaRPr>
          </a:p>
        </p:txBody>
      </p:sp>
      <p:sp>
        <p:nvSpPr>
          <p:cNvPr id="3" name="投影片編號版面配置區 3">
            <a:extLst>
              <a:ext uri="{FF2B5EF4-FFF2-40B4-BE49-F238E27FC236}">
                <a16:creationId xmlns="" xmlns:a16="http://schemas.microsoft.com/office/drawing/2014/main" id="{BEBE1AE6-D775-3710-D418-DA6E0CC24CC0}"/>
              </a:ext>
            </a:extLst>
          </p:cNvPr>
          <p:cNvSpPr>
            <a:spLocks noGrp="1"/>
          </p:cNvSpPr>
          <p:nvPr>
            <p:ph type="sldNum" sz="quarter" idx="12"/>
          </p:nvPr>
        </p:nvSpPr>
        <p:spPr>
          <a:xfrm>
            <a:off x="9344496" y="6310796"/>
            <a:ext cx="2844800" cy="365125"/>
          </a:xfrm>
        </p:spPr>
        <p:txBody>
          <a:bodyPr/>
          <a:lstStyle/>
          <a:p>
            <a:fld id="{CE81AC0D-EB2D-47CB-A275-288B8545C5B6}" type="slidenum">
              <a:rPr lang="zh-TW" altLang="en-US" smtClean="0"/>
              <a:t>16</a:t>
            </a:fld>
            <a:endParaRPr lang="zh-TW" altLang="en-US" dirty="0"/>
          </a:p>
        </p:txBody>
      </p:sp>
      <p:pic>
        <p:nvPicPr>
          <p:cNvPr id="8" name="Picture 7" descr="A green and black logo&#10;&#10;Description automatically generated">
            <a:extLst>
              <a:ext uri="{FF2B5EF4-FFF2-40B4-BE49-F238E27FC236}">
                <a16:creationId xmlns="" xmlns:a16="http://schemas.microsoft.com/office/drawing/2014/main" id="{18657555-7595-14D1-689B-5162FA0E88C9}"/>
              </a:ext>
            </a:extLst>
          </p:cNvPr>
          <p:cNvPicPr/>
          <p:nvPr/>
        </p:nvPicPr>
        <p:blipFill>
          <a:blip r:embed="rId3" cstate="print">
            <a:extLst>
              <a:ext uri="{28A0092B-C50C-407E-A947-70E740481C1C}">
                <a14:useLocalDpi xmlns:a14="http://schemas.microsoft.com/office/drawing/2010/main" val="0"/>
              </a:ext>
            </a:extLst>
          </a:blip>
          <a:stretch>
            <a:fillRect/>
          </a:stretch>
        </p:blipFill>
        <p:spPr>
          <a:xfrm>
            <a:off x="11136560" y="-59709"/>
            <a:ext cx="1052736" cy="1052736"/>
          </a:xfrm>
          <a:prstGeom prst="rect">
            <a:avLst/>
          </a:prstGeom>
        </p:spPr>
      </p:pic>
      <p:grpSp>
        <p:nvGrpSpPr>
          <p:cNvPr id="64" name="Group 63">
            <a:extLst>
              <a:ext uri="{FF2B5EF4-FFF2-40B4-BE49-F238E27FC236}">
                <a16:creationId xmlns="" xmlns:a16="http://schemas.microsoft.com/office/drawing/2014/main" id="{8E518073-AD27-13B5-6E1E-69E06E062E1F}"/>
              </a:ext>
            </a:extLst>
          </p:cNvPr>
          <p:cNvGrpSpPr/>
          <p:nvPr/>
        </p:nvGrpSpPr>
        <p:grpSpPr>
          <a:xfrm>
            <a:off x="3774844" y="2075367"/>
            <a:ext cx="4370517" cy="4297025"/>
            <a:chOff x="7574736" y="2317640"/>
            <a:chExt cx="4370517" cy="4297025"/>
          </a:xfrm>
        </p:grpSpPr>
        <p:sp>
          <p:nvSpPr>
            <p:cNvPr id="31" name="文字方塊 30"/>
            <p:cNvSpPr txBox="1"/>
            <p:nvPr/>
          </p:nvSpPr>
          <p:spPr>
            <a:xfrm>
              <a:off x="7574736" y="5087963"/>
              <a:ext cx="1466779" cy="553998"/>
            </a:xfrm>
            <a:prstGeom prst="rect">
              <a:avLst/>
            </a:prstGeom>
            <a:noFill/>
          </p:spPr>
          <p:txBody>
            <a:bodyPr wrap="square" rtlCol="0">
              <a:spAutoFit/>
            </a:bodyPr>
            <a:lstStyle/>
            <a:p>
              <a:pPr algn="ctr"/>
              <a:r>
                <a:rPr lang="en-US" altLang="zh-TW" sz="1000" dirty="0">
                  <a:latin typeface="Calibri" panose="020F0502020204030204" pitchFamily="34" charset="0"/>
                  <a:ea typeface="Calibri" panose="020F0502020204030204" pitchFamily="34" charset="0"/>
                  <a:cs typeface="Calibri" panose="020F0502020204030204" pitchFamily="34" charset="0"/>
                </a:rPr>
                <a:t>Collaborative operations are currently under organization</a:t>
              </a:r>
            </a:p>
          </p:txBody>
        </p:sp>
        <p:sp>
          <p:nvSpPr>
            <p:cNvPr id="45" name="TextBox 44">
              <a:extLst>
                <a:ext uri="{FF2B5EF4-FFF2-40B4-BE49-F238E27FC236}">
                  <a16:creationId xmlns="" xmlns:a16="http://schemas.microsoft.com/office/drawing/2014/main" id="{33650616-4C60-CC4C-B856-1224D3A3B232}"/>
                </a:ext>
              </a:extLst>
            </p:cNvPr>
            <p:cNvSpPr txBox="1"/>
            <p:nvPr/>
          </p:nvSpPr>
          <p:spPr>
            <a:xfrm>
              <a:off x="7951676" y="2317640"/>
              <a:ext cx="3993577" cy="1089660"/>
            </a:xfrm>
            <a:prstGeom prst="roundRect">
              <a:avLst/>
            </a:prstGeom>
            <a:ln w="28575"/>
          </p:spPr>
          <p:style>
            <a:lnRef idx="2">
              <a:schemeClr val="accent3"/>
            </a:lnRef>
            <a:fillRef idx="1">
              <a:schemeClr val="lt1"/>
            </a:fillRef>
            <a:effectRef idx="0">
              <a:schemeClr val="accent3"/>
            </a:effectRef>
            <a:fontRef idx="minor">
              <a:schemeClr val="dk1"/>
            </a:fontRef>
          </p:style>
          <p:txBody>
            <a:bodyPr wrap="square">
              <a:spAutoFit/>
            </a:body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altLang="zh-TW" sz="1600" b="1" i="0" u="none" strike="noStrike" kern="1200" cap="none" spc="0" normalizeH="0" baseline="0" noProof="0" dirty="0">
                  <a:ln>
                    <a:noFill/>
                  </a:ln>
                  <a:solidFill>
                    <a:prstClr val="black">
                      <a:lumMod val="85000"/>
                      <a:lumOff val="15000"/>
                    </a:prstClr>
                  </a:solidFill>
                  <a:effectLst/>
                  <a:uLnTx/>
                  <a:uFillTx/>
                  <a:latin typeface="Calibri" panose="020F0502020204030204" pitchFamily="34" charset="0"/>
                  <a:ea typeface="Calibri" panose="020F0502020204030204" pitchFamily="34" charset="0"/>
                  <a:cs typeface="Calibri" panose="020F0502020204030204" pitchFamily="34" charset="0"/>
                </a:rPr>
                <a:t>Currently under Operation</a:t>
              </a:r>
            </a:p>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altLang="zh-TW" sz="1600" b="1" i="0" u="none" strike="noStrike" kern="1200" cap="none" spc="0" normalizeH="0" baseline="0" noProof="0" dirty="0">
                  <a:ln>
                    <a:noFill/>
                  </a:ln>
                  <a:solidFill>
                    <a:prstClr val="black">
                      <a:lumMod val="85000"/>
                      <a:lumOff val="15000"/>
                    </a:prstClr>
                  </a:solidFill>
                  <a:effectLst/>
                  <a:uLnTx/>
                  <a:uFillTx/>
                  <a:latin typeface="Calibri" panose="020F0502020204030204" pitchFamily="34" charset="0"/>
                  <a:ea typeface="Calibri" panose="020F0502020204030204" pitchFamily="34" charset="0"/>
                  <a:cs typeface="Calibri" panose="020F0502020204030204" pitchFamily="34" charset="0"/>
                </a:rPr>
                <a:t>Filing for Business </a:t>
              </a:r>
            </a:p>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altLang="zh-TW" sz="1600" b="1" i="0" u="none" strike="noStrike" kern="1200" cap="none" spc="0" normalizeH="0" baseline="0" noProof="0" dirty="0">
                  <a:ln>
                    <a:noFill/>
                  </a:ln>
                  <a:solidFill>
                    <a:prstClr val="black">
                      <a:lumMod val="85000"/>
                      <a:lumOff val="15000"/>
                    </a:prstClr>
                  </a:solidFill>
                  <a:effectLst/>
                  <a:uLnTx/>
                  <a:uFillTx/>
                  <a:latin typeface="Calibri" panose="020F0502020204030204" pitchFamily="34" charset="0"/>
                  <a:ea typeface="Calibri" panose="020F0502020204030204" pitchFamily="34" charset="0"/>
                  <a:cs typeface="Calibri" panose="020F0502020204030204" pitchFamily="34" charset="0"/>
                </a:rPr>
                <a:t>Registration for Tourist Farm</a:t>
              </a:r>
              <a:endParaRPr lang="en-US" altLang="zh-TW" sz="1600" b="1" dirty="0">
                <a:solidFill>
                  <a:schemeClr val="tx1">
                    <a:lumMod val="75000"/>
                    <a:lumOff val="25000"/>
                  </a:schemeClr>
                </a:solidFill>
                <a:latin typeface="微軟正黑體" panose="020B0604030504040204" pitchFamily="34" charset="-120"/>
                <a:ea typeface="微軟正黑體" panose="020B0604030504040204" pitchFamily="34" charset="-120"/>
              </a:endParaRPr>
            </a:p>
          </p:txBody>
        </p:sp>
        <p:cxnSp>
          <p:nvCxnSpPr>
            <p:cNvPr id="57" name="Straight Connector 56">
              <a:extLst>
                <a:ext uri="{FF2B5EF4-FFF2-40B4-BE49-F238E27FC236}">
                  <a16:creationId xmlns="" xmlns:a16="http://schemas.microsoft.com/office/drawing/2014/main" id="{30E190A6-C341-1822-0191-5918587BB7EF}"/>
                </a:ext>
              </a:extLst>
            </p:cNvPr>
            <p:cNvCxnSpPr>
              <a:cxnSpLocks/>
            </p:cNvCxnSpPr>
            <p:nvPr/>
          </p:nvCxnSpPr>
          <p:spPr>
            <a:xfrm>
              <a:off x="8927465" y="3407300"/>
              <a:ext cx="0" cy="861458"/>
            </a:xfrm>
            <a:prstGeom prst="line">
              <a:avLst/>
            </a:prstGeom>
            <a:ln w="28575">
              <a:solidFill>
                <a:srgbClr val="9BBB59"/>
              </a:solidFill>
            </a:ln>
          </p:spPr>
          <p:style>
            <a:lnRef idx="1">
              <a:schemeClr val="accent1"/>
            </a:lnRef>
            <a:fillRef idx="0">
              <a:schemeClr val="accent1"/>
            </a:fillRef>
            <a:effectRef idx="0">
              <a:schemeClr val="accent1"/>
            </a:effectRef>
            <a:fontRef idx="minor">
              <a:schemeClr val="tx1"/>
            </a:fontRef>
          </p:style>
        </p:cxnSp>
        <p:cxnSp>
          <p:nvCxnSpPr>
            <p:cNvPr id="59" name="Straight Connector 58">
              <a:extLst>
                <a:ext uri="{FF2B5EF4-FFF2-40B4-BE49-F238E27FC236}">
                  <a16:creationId xmlns="" xmlns:a16="http://schemas.microsoft.com/office/drawing/2014/main" id="{84FE926B-6F80-7069-E1D1-A58A8130E96D}"/>
                </a:ext>
              </a:extLst>
            </p:cNvPr>
            <p:cNvCxnSpPr>
              <a:cxnSpLocks/>
            </p:cNvCxnSpPr>
            <p:nvPr/>
          </p:nvCxnSpPr>
          <p:spPr>
            <a:xfrm>
              <a:off x="10765076" y="3407300"/>
              <a:ext cx="0" cy="897513"/>
            </a:xfrm>
            <a:prstGeom prst="line">
              <a:avLst/>
            </a:prstGeom>
            <a:ln w="28575">
              <a:solidFill>
                <a:srgbClr val="9BBB59"/>
              </a:solidFill>
            </a:ln>
          </p:spPr>
          <p:style>
            <a:lnRef idx="1">
              <a:schemeClr val="accent1"/>
            </a:lnRef>
            <a:fillRef idx="0">
              <a:schemeClr val="accent1"/>
            </a:fillRef>
            <a:effectRef idx="0">
              <a:schemeClr val="accent1"/>
            </a:effectRef>
            <a:fontRef idx="minor">
              <a:schemeClr val="tx1"/>
            </a:fontRef>
          </p:style>
        </p:cxnSp>
        <p:cxnSp>
          <p:nvCxnSpPr>
            <p:cNvPr id="60" name="Straight Connector 59">
              <a:extLst>
                <a:ext uri="{FF2B5EF4-FFF2-40B4-BE49-F238E27FC236}">
                  <a16:creationId xmlns="" xmlns:a16="http://schemas.microsoft.com/office/drawing/2014/main" id="{01C1E047-A3F8-CAAF-72FB-D75CF0D6F9EF}"/>
                </a:ext>
              </a:extLst>
            </p:cNvPr>
            <p:cNvCxnSpPr>
              <a:cxnSpLocks/>
              <a:endCxn id="20" idx="0"/>
            </p:cNvCxnSpPr>
            <p:nvPr/>
          </p:nvCxnSpPr>
          <p:spPr>
            <a:xfrm flipH="1">
              <a:off x="9804793" y="3407300"/>
              <a:ext cx="3092" cy="1857440"/>
            </a:xfrm>
            <a:prstGeom prst="line">
              <a:avLst/>
            </a:prstGeom>
            <a:ln w="28575">
              <a:solidFill>
                <a:srgbClr val="9BBB59"/>
              </a:solidFill>
            </a:ln>
          </p:spPr>
          <p:style>
            <a:lnRef idx="1">
              <a:schemeClr val="accent1"/>
            </a:lnRef>
            <a:fillRef idx="0">
              <a:schemeClr val="accent1"/>
            </a:fillRef>
            <a:effectRef idx="0">
              <a:schemeClr val="accent1"/>
            </a:effectRef>
            <a:fontRef idx="minor">
              <a:schemeClr val="tx1"/>
            </a:fontRef>
          </p:style>
        </p:cxnSp>
        <p:grpSp>
          <p:nvGrpSpPr>
            <p:cNvPr id="26" name="Group 25">
              <a:extLst>
                <a:ext uri="{FF2B5EF4-FFF2-40B4-BE49-F238E27FC236}">
                  <a16:creationId xmlns="" xmlns:a16="http://schemas.microsoft.com/office/drawing/2014/main" id="{3D492343-5F30-21A5-08CE-EC18E640C099}"/>
                </a:ext>
              </a:extLst>
            </p:cNvPr>
            <p:cNvGrpSpPr/>
            <p:nvPr/>
          </p:nvGrpSpPr>
          <p:grpSpPr>
            <a:xfrm>
              <a:off x="9012705" y="5264740"/>
              <a:ext cx="1616375" cy="1349925"/>
              <a:chOff x="9012705" y="3186479"/>
              <a:chExt cx="1616375" cy="1349925"/>
            </a:xfrm>
          </p:grpSpPr>
          <p:sp>
            <p:nvSpPr>
              <p:cNvPr id="20" name="圓角矩形 19"/>
              <p:cNvSpPr/>
              <p:nvPr/>
            </p:nvSpPr>
            <p:spPr>
              <a:xfrm>
                <a:off x="9012705" y="3186479"/>
                <a:ext cx="1584175" cy="773809"/>
              </a:xfrm>
              <a:prstGeom prst="roundRect">
                <a:avLst/>
              </a:prstGeom>
              <a:noFill/>
              <a:ln w="28575" cap="rnd">
                <a:solidFill>
                  <a:srgbClr val="C3D89C"/>
                </a:solidFill>
              </a:ln>
            </p:spPr>
            <p:style>
              <a:lnRef idx="2">
                <a:schemeClr val="accent1">
                  <a:shade val="50000"/>
                </a:schemeClr>
              </a:lnRef>
              <a:fillRef idx="1">
                <a:schemeClr val="accent1"/>
              </a:fillRef>
              <a:effectRef idx="0">
                <a:schemeClr val="accent1"/>
              </a:effectRef>
              <a:fontRef idx="minor">
                <a:schemeClr val="lt1"/>
              </a:fontRef>
            </p:style>
            <p:txBody>
              <a:bodyPr wrap="square" lIns="72000" tIns="72000" rIns="72000" bIns="72000" rtlCol="0" anchor="ctr" anchorCtr="1">
                <a:spAutoFit/>
              </a:bodyPr>
              <a:lstStyle/>
              <a:p>
                <a:pPr algn="ctr">
                  <a:defRPr/>
                </a:pPr>
                <a:r>
                  <a:rPr lang="en-US" altLang="zh-TW" sz="1200" b="1" spc="100" dirty="0" err="1">
                    <a:solidFill>
                      <a:prstClr val="black">
                        <a:lumMod val="50000"/>
                        <a:lumOff val="50000"/>
                      </a:prstClr>
                    </a:solidFill>
                    <a:latin typeface="Calibri" panose="020F0502020204030204" pitchFamily="34" charset="0"/>
                    <a:ea typeface="Calibri" panose="020F0502020204030204" pitchFamily="34" charset="0"/>
                    <a:cs typeface="Calibri" panose="020F0502020204030204" pitchFamily="34" charset="0"/>
                  </a:rPr>
                  <a:t>Taoyuan,Daxi</a:t>
                </a:r>
                <a:r>
                  <a:rPr lang="en-US" altLang="zh-TW" sz="1200" b="1" spc="100" dirty="0">
                    <a:solidFill>
                      <a:prstClr val="black">
                        <a:lumMod val="50000"/>
                        <a:lumOff val="50000"/>
                      </a:prstClr>
                    </a:solidFill>
                    <a:latin typeface="Calibri" panose="020F0502020204030204" pitchFamily="34" charset="0"/>
                    <a:ea typeface="Calibri" panose="020F0502020204030204" pitchFamily="34" charset="0"/>
                    <a:cs typeface="Calibri" panose="020F0502020204030204" pitchFamily="34" charset="0"/>
                  </a:rPr>
                  <a:t/>
                </a:r>
                <a:br>
                  <a:rPr lang="en-US" altLang="zh-TW" sz="1200" b="1" spc="100" dirty="0">
                    <a:solidFill>
                      <a:prstClr val="black">
                        <a:lumMod val="50000"/>
                        <a:lumOff val="50000"/>
                      </a:prstClr>
                    </a:solidFill>
                    <a:latin typeface="Calibri" panose="020F0502020204030204" pitchFamily="34" charset="0"/>
                    <a:ea typeface="Calibri" panose="020F0502020204030204" pitchFamily="34" charset="0"/>
                    <a:cs typeface="Calibri" panose="020F0502020204030204" pitchFamily="34" charset="0"/>
                  </a:rPr>
                </a:br>
                <a:r>
                  <a:rPr lang="en-US" altLang="zh-TW" sz="1200" b="1" spc="100" dirty="0">
                    <a:solidFill>
                      <a:prstClr val="black">
                        <a:lumMod val="65000"/>
                        <a:lumOff val="35000"/>
                      </a:prstClr>
                    </a:solidFill>
                    <a:latin typeface="Calibri" panose="020F0502020204030204" pitchFamily="34" charset="0"/>
                    <a:ea typeface="Calibri" panose="020F0502020204030204" pitchFamily="34" charset="0"/>
                    <a:cs typeface="Calibri" panose="020F0502020204030204" pitchFamily="34" charset="0"/>
                  </a:rPr>
                  <a:t>Shimen Tourist Farm</a:t>
                </a:r>
              </a:p>
            </p:txBody>
          </p:sp>
          <p:sp>
            <p:nvSpPr>
              <p:cNvPr id="5" name="文字方塊 4"/>
              <p:cNvSpPr txBox="1"/>
              <p:nvPr/>
            </p:nvSpPr>
            <p:spPr>
              <a:xfrm>
                <a:off x="9044906" y="3982406"/>
                <a:ext cx="1584174" cy="553998"/>
              </a:xfrm>
              <a:prstGeom prst="rect">
                <a:avLst/>
              </a:prstGeom>
              <a:noFill/>
            </p:spPr>
            <p:txBody>
              <a:bodyPr wrap="square" rtlCol="0">
                <a:spAutoFit/>
              </a:bodyPr>
              <a:lstStyle/>
              <a:p>
                <a:pPr algn="ctr"/>
                <a:r>
                  <a:rPr lang="en-US" altLang="zh-TW" sz="1000" dirty="0">
                    <a:latin typeface="Calibri" panose="020F0502020204030204" pitchFamily="34" charset="0"/>
                  </a:rPr>
                  <a:t>Collaborative operations are currently under organization</a:t>
                </a:r>
                <a:endParaRPr lang="en-US" altLang="zh-TW" sz="1000" dirty="0">
                  <a:latin typeface="Calibri" panose="020F0502020204030204" pitchFamily="34" charset="0"/>
                  <a:ea typeface="Calibri" panose="020F0502020204030204" pitchFamily="34" charset="0"/>
                  <a:cs typeface="Calibri" panose="020F0502020204030204" pitchFamily="34" charset="0"/>
                </a:endParaRPr>
              </a:p>
            </p:txBody>
          </p:sp>
        </p:grpSp>
        <p:grpSp>
          <p:nvGrpSpPr>
            <p:cNvPr id="27" name="Group 26">
              <a:extLst>
                <a:ext uri="{FF2B5EF4-FFF2-40B4-BE49-F238E27FC236}">
                  <a16:creationId xmlns="" xmlns:a16="http://schemas.microsoft.com/office/drawing/2014/main" id="{2D85FAF2-FBB2-B1AB-0BE2-58EF9762B057}"/>
                </a:ext>
              </a:extLst>
            </p:cNvPr>
            <p:cNvGrpSpPr/>
            <p:nvPr/>
          </p:nvGrpSpPr>
          <p:grpSpPr>
            <a:xfrm>
              <a:off x="10304148" y="4266186"/>
              <a:ext cx="1594351" cy="1219989"/>
              <a:chOff x="10420326" y="3021240"/>
              <a:chExt cx="1594351" cy="1219989"/>
            </a:xfrm>
          </p:grpSpPr>
          <p:sp>
            <p:nvSpPr>
              <p:cNvPr id="21" name="圓角矩形 20"/>
              <p:cNvSpPr/>
              <p:nvPr/>
            </p:nvSpPr>
            <p:spPr>
              <a:xfrm>
                <a:off x="10420326" y="3021240"/>
                <a:ext cx="1594351" cy="773809"/>
              </a:xfrm>
              <a:prstGeom prst="roundRect">
                <a:avLst/>
              </a:prstGeom>
              <a:noFill/>
              <a:ln w="28575" cap="rnd">
                <a:solidFill>
                  <a:srgbClr val="C3D89C"/>
                </a:solidFill>
              </a:ln>
            </p:spPr>
            <p:style>
              <a:lnRef idx="2">
                <a:schemeClr val="accent1">
                  <a:shade val="50000"/>
                </a:schemeClr>
              </a:lnRef>
              <a:fillRef idx="1">
                <a:schemeClr val="accent1"/>
              </a:fillRef>
              <a:effectRef idx="0">
                <a:schemeClr val="accent1"/>
              </a:effectRef>
              <a:fontRef idx="minor">
                <a:schemeClr val="lt1"/>
              </a:fontRef>
            </p:style>
            <p:txBody>
              <a:bodyPr wrap="square" lIns="72000" tIns="72000" rIns="72000" bIns="72000" rtlCol="0" anchor="ctr" anchorCtr="1">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TW" sz="1200" b="1" i="0" u="none" strike="noStrike" kern="1200" cap="none" spc="100" normalizeH="0" baseline="0" noProof="0" dirty="0">
                    <a:ln>
                      <a:noFill/>
                    </a:ln>
                    <a:solidFill>
                      <a:prstClr val="black">
                        <a:lumMod val="50000"/>
                        <a:lumOff val="50000"/>
                      </a:prstClr>
                    </a:solidFill>
                    <a:effectLst/>
                    <a:uLnTx/>
                    <a:uFillTx/>
                    <a:latin typeface="Calibri" panose="020F0502020204030204" pitchFamily="34" charset="0"/>
                    <a:ea typeface="Calibri" panose="020F0502020204030204" pitchFamily="34" charset="0"/>
                    <a:cs typeface="Calibri" panose="020F0502020204030204" pitchFamily="34" charset="0"/>
                  </a:rPr>
                  <a:t>Miaoli, </a:t>
                </a:r>
                <a:r>
                  <a:rPr kumimoji="0" lang="en-US" altLang="zh-TW" sz="1200" b="1" i="0" u="none" strike="noStrike" kern="1200" cap="none" spc="100" normalizeH="0" baseline="0" noProof="0" dirty="0" err="1">
                    <a:ln>
                      <a:noFill/>
                    </a:ln>
                    <a:solidFill>
                      <a:prstClr val="black">
                        <a:lumMod val="50000"/>
                        <a:lumOff val="50000"/>
                      </a:prstClr>
                    </a:solidFill>
                    <a:effectLst/>
                    <a:uLnTx/>
                    <a:uFillTx/>
                    <a:latin typeface="Calibri" panose="020F0502020204030204" pitchFamily="34" charset="0"/>
                    <a:ea typeface="Calibri" panose="020F0502020204030204" pitchFamily="34" charset="0"/>
                    <a:cs typeface="Calibri" panose="020F0502020204030204" pitchFamily="34" charset="0"/>
                  </a:rPr>
                  <a:t>Tongluo</a:t>
                </a:r>
                <a:r>
                  <a:rPr kumimoji="0" lang="en-US" altLang="zh-TW" sz="1200" b="1" i="0" u="none" strike="noStrike" kern="1200" cap="none" spc="100" normalizeH="0" baseline="0" noProof="0" dirty="0">
                    <a:ln>
                      <a:noFill/>
                    </a:ln>
                    <a:solidFill>
                      <a:prstClr val="black">
                        <a:lumMod val="65000"/>
                        <a:lumOff val="35000"/>
                      </a:prstClr>
                    </a:solidFill>
                    <a:effectLst/>
                    <a:uLnTx/>
                    <a:uFillTx/>
                    <a:latin typeface="Calibri" panose="020F0502020204030204" pitchFamily="34" charset="0"/>
                    <a:ea typeface="Calibri" panose="020F0502020204030204" pitchFamily="34" charset="0"/>
                    <a:cs typeface="Calibri" panose="020F0502020204030204" pitchFamily="34" charset="0"/>
                  </a:rPr>
                  <a:t/>
                </a:r>
                <a:br>
                  <a:rPr kumimoji="0" lang="en-US" altLang="zh-TW" sz="1200" b="1" i="0" u="none" strike="noStrike" kern="1200" cap="none" spc="100" normalizeH="0" baseline="0" noProof="0" dirty="0">
                    <a:ln>
                      <a:noFill/>
                    </a:ln>
                    <a:solidFill>
                      <a:prstClr val="black">
                        <a:lumMod val="65000"/>
                        <a:lumOff val="35000"/>
                      </a:prstClr>
                    </a:solidFill>
                    <a:effectLst/>
                    <a:uLnTx/>
                    <a:uFillTx/>
                    <a:latin typeface="Calibri" panose="020F0502020204030204" pitchFamily="34" charset="0"/>
                    <a:ea typeface="Calibri" panose="020F0502020204030204" pitchFamily="34" charset="0"/>
                    <a:cs typeface="Calibri" panose="020F0502020204030204" pitchFamily="34" charset="0"/>
                  </a:rPr>
                </a:br>
                <a:r>
                  <a:rPr kumimoji="0" lang="en-US" altLang="zh-TW" sz="1200" b="1" i="0" u="none" strike="noStrike" kern="1200" cap="none" spc="100" normalizeH="0" baseline="0" noProof="0" dirty="0">
                    <a:ln>
                      <a:noFill/>
                    </a:ln>
                    <a:solidFill>
                      <a:prstClr val="black">
                        <a:lumMod val="65000"/>
                        <a:lumOff val="35000"/>
                      </a:prstClr>
                    </a:solidFill>
                    <a:effectLst/>
                    <a:uLnTx/>
                    <a:uFillTx/>
                    <a:latin typeface="Calibri" panose="020F0502020204030204" pitchFamily="34" charset="0"/>
                    <a:ea typeface="Calibri" panose="020F0502020204030204" pitchFamily="34" charset="0"/>
                    <a:cs typeface="Calibri" panose="020F0502020204030204" pitchFamily="34" charset="0"/>
                  </a:rPr>
                  <a:t> </a:t>
                </a:r>
                <a:r>
                  <a:rPr kumimoji="0" lang="en-US" altLang="zh-TW" sz="1200" b="1" i="0" u="none" strike="noStrike" kern="1200" cap="none" spc="100" normalizeH="0" baseline="0" noProof="0" dirty="0" err="1">
                    <a:ln>
                      <a:noFill/>
                    </a:ln>
                    <a:solidFill>
                      <a:prstClr val="black">
                        <a:lumMod val="65000"/>
                        <a:lumOff val="35000"/>
                      </a:prstClr>
                    </a:solidFill>
                    <a:effectLst/>
                    <a:uLnTx/>
                    <a:uFillTx/>
                    <a:latin typeface="Calibri" panose="020F0502020204030204" pitchFamily="34" charset="0"/>
                    <a:ea typeface="Calibri" panose="020F0502020204030204" pitchFamily="34" charset="0"/>
                    <a:cs typeface="Calibri" panose="020F0502020204030204" pitchFamily="34" charset="0"/>
                  </a:rPr>
                  <a:t>Jiuhu</a:t>
                </a:r>
                <a:endParaRPr kumimoji="0" lang="en-US" altLang="zh-TW" sz="1200" b="1" i="0" u="none" strike="noStrike" kern="1200" cap="none" spc="100" normalizeH="0" baseline="0" noProof="0" dirty="0">
                  <a:ln>
                    <a:noFill/>
                  </a:ln>
                  <a:solidFill>
                    <a:prstClr val="black">
                      <a:lumMod val="65000"/>
                      <a:lumOff val="35000"/>
                    </a:prstClr>
                  </a:solidFill>
                  <a:effectLst/>
                  <a:uLnTx/>
                  <a:uFillTx/>
                  <a:latin typeface="Calibri" panose="020F0502020204030204" pitchFamily="34" charset="0"/>
                  <a:ea typeface="Calibri" panose="020F0502020204030204" pitchFamily="34" charset="0"/>
                  <a:cs typeface="Calibri" panose="020F050202020403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TW" sz="1200" b="1" i="0" u="none" strike="noStrike" kern="1200" cap="none" spc="100" normalizeH="0" baseline="0" noProof="0" dirty="0">
                    <a:ln>
                      <a:noFill/>
                    </a:ln>
                    <a:solidFill>
                      <a:prstClr val="black">
                        <a:lumMod val="65000"/>
                        <a:lumOff val="35000"/>
                      </a:prstClr>
                    </a:solidFill>
                    <a:effectLst/>
                    <a:uLnTx/>
                    <a:uFillTx/>
                    <a:latin typeface="Calibri" panose="020F0502020204030204" pitchFamily="34" charset="0"/>
                    <a:ea typeface="Calibri" panose="020F0502020204030204" pitchFamily="34" charset="0"/>
                    <a:cs typeface="Calibri" panose="020F0502020204030204" pitchFamily="34" charset="0"/>
                  </a:rPr>
                  <a:t>Tourist Farm</a:t>
                </a:r>
              </a:p>
            </p:txBody>
          </p:sp>
          <p:sp>
            <p:nvSpPr>
              <p:cNvPr id="28" name="文字方塊 27"/>
              <p:cNvSpPr txBox="1"/>
              <p:nvPr/>
            </p:nvSpPr>
            <p:spPr>
              <a:xfrm>
                <a:off x="10652422" y="3841119"/>
                <a:ext cx="1193881"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TW" sz="1000" b="0" i="0" u="none" strike="noStrike" kern="1200" cap="none" spc="0" normalizeH="0" baseline="0" noProof="0" dirty="0">
                    <a:ln>
                      <a:noFill/>
                    </a:ln>
                    <a:effectLst/>
                    <a:uLnTx/>
                    <a:uFillTx/>
                    <a:latin typeface="Calibri" panose="020F0502020204030204" pitchFamily="34" charset="0"/>
                    <a:ea typeface="Calibri" panose="020F0502020204030204" pitchFamily="34" charset="0"/>
                    <a:cs typeface="Calibri" panose="020F0502020204030204" pitchFamily="34" charset="0"/>
                  </a:rPr>
                  <a:t>Currently Under Operation</a:t>
                </a:r>
              </a:p>
            </p:txBody>
          </p:sp>
        </p:grpSp>
        <p:sp>
          <p:nvSpPr>
            <p:cNvPr id="17" name="圓角矩形 16"/>
            <p:cNvSpPr/>
            <p:nvPr/>
          </p:nvSpPr>
          <p:spPr>
            <a:xfrm>
              <a:off x="7697503" y="4268758"/>
              <a:ext cx="1794809" cy="773809"/>
            </a:xfrm>
            <a:prstGeom prst="roundRect">
              <a:avLst/>
            </a:prstGeom>
            <a:noFill/>
            <a:ln w="28575" cap="rnd">
              <a:solidFill>
                <a:srgbClr val="C3D89C"/>
              </a:solidFill>
            </a:ln>
          </p:spPr>
          <p:style>
            <a:lnRef idx="2">
              <a:schemeClr val="accent1">
                <a:shade val="50000"/>
              </a:schemeClr>
            </a:lnRef>
            <a:fillRef idx="1">
              <a:schemeClr val="accent1"/>
            </a:fillRef>
            <a:effectRef idx="0">
              <a:schemeClr val="accent1"/>
            </a:effectRef>
            <a:fontRef idx="minor">
              <a:schemeClr val="lt1"/>
            </a:fontRef>
          </p:style>
          <p:txBody>
            <a:bodyPr wrap="square" lIns="72000" tIns="72000" rIns="72000" bIns="72000" rtlCol="0" anchor="ctr" anchorCtr="1">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TW" sz="1200" b="1" i="0" u="none" strike="noStrike" kern="1200" cap="none" spc="100" normalizeH="0" baseline="0" noProof="0" dirty="0">
                  <a:ln>
                    <a:noFill/>
                  </a:ln>
                  <a:solidFill>
                    <a:prstClr val="black">
                      <a:lumMod val="50000"/>
                      <a:lumOff val="50000"/>
                    </a:prstClr>
                  </a:solidFill>
                  <a:effectLst/>
                  <a:uLnTx/>
                  <a:uFillTx/>
                  <a:latin typeface="Calibri" panose="020F0502020204030204" pitchFamily="34" charset="0"/>
                  <a:ea typeface="Calibri" panose="020F0502020204030204" pitchFamily="34" charset="0"/>
                  <a:cs typeface="Calibri" panose="020F0502020204030204" pitchFamily="34" charset="0"/>
                </a:rPr>
                <a:t>New Taipei, </a:t>
              </a:r>
              <a:r>
                <a:rPr kumimoji="0" lang="en-US" altLang="zh-TW" sz="1200" b="1" i="0" u="none" strike="noStrike" kern="1200" cap="none" spc="100" normalizeH="0" baseline="0" noProof="0" dirty="0" err="1">
                  <a:ln>
                    <a:noFill/>
                  </a:ln>
                  <a:solidFill>
                    <a:prstClr val="black">
                      <a:lumMod val="50000"/>
                      <a:lumOff val="50000"/>
                    </a:prstClr>
                  </a:solidFill>
                  <a:effectLst/>
                  <a:uLnTx/>
                  <a:uFillTx/>
                  <a:latin typeface="Calibri" panose="020F0502020204030204" pitchFamily="34" charset="0"/>
                  <a:ea typeface="Calibri" panose="020F0502020204030204" pitchFamily="34" charset="0"/>
                  <a:cs typeface="Calibri" panose="020F0502020204030204" pitchFamily="34" charset="0"/>
                </a:rPr>
                <a:t>Sanxia</a:t>
              </a:r>
              <a:r>
                <a:rPr kumimoji="0" lang="en-US" altLang="zh-TW" sz="1200" b="1" i="0" u="none" strike="noStrike" kern="1200" cap="none" spc="100" normalizeH="0" baseline="0" noProof="0" dirty="0">
                  <a:ln>
                    <a:noFill/>
                  </a:ln>
                  <a:solidFill>
                    <a:prstClr val="black">
                      <a:lumMod val="65000"/>
                      <a:lumOff val="35000"/>
                    </a:prstClr>
                  </a:solidFill>
                  <a:effectLst/>
                  <a:uLnTx/>
                  <a:uFillTx/>
                  <a:latin typeface="Calibri" panose="020F0502020204030204" pitchFamily="34" charset="0"/>
                  <a:ea typeface="Calibri" panose="020F0502020204030204" pitchFamily="34" charset="0"/>
                  <a:cs typeface="Calibri" panose="020F0502020204030204" pitchFamily="34" charset="0"/>
                </a:rPr>
                <a:t/>
              </a:r>
              <a:br>
                <a:rPr kumimoji="0" lang="en-US" altLang="zh-TW" sz="1200" b="1" i="0" u="none" strike="noStrike" kern="1200" cap="none" spc="100" normalizeH="0" baseline="0" noProof="0" dirty="0">
                  <a:ln>
                    <a:noFill/>
                  </a:ln>
                  <a:solidFill>
                    <a:prstClr val="black">
                      <a:lumMod val="65000"/>
                      <a:lumOff val="35000"/>
                    </a:prstClr>
                  </a:solidFill>
                  <a:effectLst/>
                  <a:uLnTx/>
                  <a:uFillTx/>
                  <a:latin typeface="Calibri" panose="020F0502020204030204" pitchFamily="34" charset="0"/>
                  <a:ea typeface="Calibri" panose="020F0502020204030204" pitchFamily="34" charset="0"/>
                  <a:cs typeface="Calibri" panose="020F0502020204030204" pitchFamily="34" charset="0"/>
                </a:rPr>
              </a:br>
              <a:r>
                <a:rPr kumimoji="0" lang="en-US" altLang="zh-TW" sz="1200" b="1" i="0" u="none" strike="noStrike" kern="1200" cap="none" spc="100" normalizeH="0" baseline="0" noProof="0" dirty="0" err="1">
                  <a:ln>
                    <a:noFill/>
                  </a:ln>
                  <a:solidFill>
                    <a:prstClr val="black">
                      <a:lumMod val="65000"/>
                      <a:lumOff val="35000"/>
                    </a:prstClr>
                  </a:solidFill>
                  <a:effectLst/>
                  <a:uLnTx/>
                  <a:uFillTx/>
                  <a:latin typeface="Calibri" panose="020F0502020204030204" pitchFamily="34" charset="0"/>
                  <a:ea typeface="Calibri" panose="020F0502020204030204" pitchFamily="34" charset="0"/>
                  <a:cs typeface="Calibri" panose="020F0502020204030204" pitchFamily="34" charset="0"/>
                </a:rPr>
                <a:t>Xiongkong</a:t>
              </a:r>
              <a:r>
                <a:rPr kumimoji="0" lang="en-US" altLang="zh-TW" sz="1200" b="1" i="0" u="none" strike="noStrike" kern="1200" cap="none" spc="100" normalizeH="0" baseline="0" noProof="0" dirty="0">
                  <a:ln>
                    <a:noFill/>
                  </a:ln>
                  <a:solidFill>
                    <a:prstClr val="black">
                      <a:lumMod val="65000"/>
                      <a:lumOff val="35000"/>
                    </a:prstClr>
                  </a:solidFill>
                  <a:effectLst/>
                  <a:uLnTx/>
                  <a:uFillTx/>
                  <a:latin typeface="Calibri" panose="020F0502020204030204" pitchFamily="34" charset="0"/>
                  <a:ea typeface="Calibri" panose="020F0502020204030204" pitchFamily="34" charset="0"/>
                  <a:cs typeface="Calibri" panose="020F0502020204030204" pitchFamily="34" charset="0"/>
                </a:rPr>
                <a:t>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TW" sz="1200" b="1" i="0" u="none" strike="noStrike" kern="1200" cap="none" spc="100" normalizeH="0" baseline="0" noProof="0" dirty="0">
                  <a:ln>
                    <a:noFill/>
                  </a:ln>
                  <a:solidFill>
                    <a:prstClr val="black">
                      <a:lumMod val="65000"/>
                      <a:lumOff val="35000"/>
                    </a:prstClr>
                  </a:solidFill>
                  <a:effectLst/>
                  <a:uLnTx/>
                  <a:uFillTx/>
                  <a:latin typeface="Calibri" panose="020F0502020204030204" pitchFamily="34" charset="0"/>
                  <a:ea typeface="Calibri" panose="020F0502020204030204" pitchFamily="34" charset="0"/>
                  <a:cs typeface="Calibri" panose="020F0502020204030204" pitchFamily="34" charset="0"/>
                </a:rPr>
                <a:t>Tourist Farm</a:t>
              </a:r>
            </a:p>
          </p:txBody>
        </p:sp>
      </p:grpSp>
      <p:grpSp>
        <p:nvGrpSpPr>
          <p:cNvPr id="66" name="Group 65">
            <a:extLst>
              <a:ext uri="{FF2B5EF4-FFF2-40B4-BE49-F238E27FC236}">
                <a16:creationId xmlns="" xmlns:a16="http://schemas.microsoft.com/office/drawing/2014/main" id="{5E746010-890E-ED52-5422-2BD1B3D0D639}"/>
              </a:ext>
            </a:extLst>
          </p:cNvPr>
          <p:cNvGrpSpPr/>
          <p:nvPr/>
        </p:nvGrpSpPr>
        <p:grpSpPr>
          <a:xfrm>
            <a:off x="8329020" y="2097082"/>
            <a:ext cx="3611004" cy="2599666"/>
            <a:chOff x="4001610" y="2320120"/>
            <a:chExt cx="3611004" cy="2599666"/>
          </a:xfrm>
        </p:grpSpPr>
        <p:sp>
          <p:nvSpPr>
            <p:cNvPr id="29" name="文字方塊 28"/>
            <p:cNvSpPr txBox="1"/>
            <p:nvPr/>
          </p:nvSpPr>
          <p:spPr>
            <a:xfrm>
              <a:off x="5324801" y="4519676"/>
              <a:ext cx="1584176" cy="400110"/>
            </a:xfrm>
            <a:prstGeom prst="rect">
              <a:avLst/>
            </a:prstGeom>
            <a:noFill/>
          </p:spPr>
          <p:txBody>
            <a:bodyPr wrap="square" rtlCol="0">
              <a:spAutoFit/>
            </a:bodyPr>
            <a:lstStyle/>
            <a:p>
              <a:pPr algn="ctr"/>
              <a:r>
                <a:rPr lang="en-US" altLang="zh-TW" sz="1000" dirty="0">
                  <a:latin typeface="Calibri" panose="020F0502020204030204" pitchFamily="34" charset="0"/>
                  <a:ea typeface="Calibri" panose="020F0502020204030204" pitchFamily="34" charset="0"/>
                  <a:cs typeface="Calibri" panose="020F0502020204030204" pitchFamily="34" charset="0"/>
                </a:rPr>
                <a:t>Under Planning and Preparation</a:t>
              </a:r>
            </a:p>
          </p:txBody>
        </p:sp>
        <p:sp>
          <p:nvSpPr>
            <p:cNvPr id="32" name="TextBox 31">
              <a:extLst>
                <a:ext uri="{FF2B5EF4-FFF2-40B4-BE49-F238E27FC236}">
                  <a16:creationId xmlns="" xmlns:a16="http://schemas.microsoft.com/office/drawing/2014/main" id="{D598D4AF-39FA-AF3D-5D8E-674DBF969E2C}"/>
                </a:ext>
              </a:extLst>
            </p:cNvPr>
            <p:cNvSpPr txBox="1"/>
            <p:nvPr/>
          </p:nvSpPr>
          <p:spPr>
            <a:xfrm>
              <a:off x="4001610" y="2320120"/>
              <a:ext cx="3611004" cy="1089660"/>
            </a:xfrm>
            <a:prstGeom prst="roundRect">
              <a:avLst/>
            </a:prstGeom>
            <a:ln w="28575"/>
          </p:spPr>
          <p:style>
            <a:lnRef idx="2">
              <a:schemeClr val="accent3"/>
            </a:lnRef>
            <a:fillRef idx="1">
              <a:schemeClr val="lt1"/>
            </a:fillRef>
            <a:effectRef idx="0">
              <a:schemeClr val="accent3"/>
            </a:effectRef>
            <a:fontRef idx="minor">
              <a:schemeClr val="dk1"/>
            </a:fontRef>
          </p:style>
          <p:txBody>
            <a:bodyPr wrap="square">
              <a:spAutoFit/>
            </a:body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altLang="zh-TW" sz="1600" b="1" i="0" u="none" strike="noStrike" kern="1200" cap="none" spc="0" normalizeH="0" baseline="0" noProof="0" dirty="0">
                  <a:ln>
                    <a:noFill/>
                  </a:ln>
                  <a:solidFill>
                    <a:prstClr val="black">
                      <a:lumMod val="85000"/>
                      <a:lumOff val="15000"/>
                    </a:prstClr>
                  </a:solidFill>
                  <a:effectLst/>
                  <a:uLnTx/>
                  <a:uFillTx/>
                  <a:latin typeface="Calibri" panose="020F0502020204030204" pitchFamily="34" charset="0"/>
                  <a:ea typeface="Calibri" panose="020F0502020204030204" pitchFamily="34" charset="0"/>
                  <a:cs typeface="Calibri" panose="020F0502020204030204" pitchFamily="34" charset="0"/>
                </a:rPr>
                <a:t>Transform existing facilities</a:t>
              </a:r>
            </a:p>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altLang="zh-TW" sz="1600" b="0" i="0" u="none" strike="noStrike" kern="1200" cap="none" spc="0" normalizeH="0" baseline="0" noProof="0" dirty="0">
                  <a:ln>
                    <a:noFill/>
                  </a:ln>
                  <a:solidFill>
                    <a:prstClr val="black">
                      <a:lumMod val="65000"/>
                      <a:lumOff val="35000"/>
                    </a:prstClr>
                  </a:solidFill>
                  <a:effectLst/>
                  <a:uLnTx/>
                  <a:uFill>
                    <a:solidFill>
                      <a:prstClr val="black">
                        <a:lumMod val="50000"/>
                        <a:lumOff val="50000"/>
                      </a:prstClr>
                    </a:solidFill>
                  </a:uFill>
                  <a:latin typeface="Calibri" panose="020F0502020204030204" pitchFamily="34" charset="0"/>
                  <a:ea typeface="Calibri" panose="020F0502020204030204" pitchFamily="34" charset="0"/>
                  <a:cs typeface="Calibri" panose="020F0502020204030204" pitchFamily="34" charset="0"/>
                </a:rPr>
                <a:t>Keep focusing on the reformation </a:t>
              </a:r>
            </a:p>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altLang="zh-TW" sz="1600" b="0" i="0" u="none" strike="noStrike" kern="1200" cap="none" spc="0" normalizeH="0" baseline="0" noProof="0" dirty="0">
                  <a:ln>
                    <a:noFill/>
                  </a:ln>
                  <a:solidFill>
                    <a:prstClr val="black">
                      <a:lumMod val="65000"/>
                      <a:lumOff val="35000"/>
                    </a:prstClr>
                  </a:solidFill>
                  <a:effectLst/>
                  <a:uLnTx/>
                  <a:uFill>
                    <a:solidFill>
                      <a:prstClr val="black">
                        <a:lumMod val="50000"/>
                        <a:lumOff val="50000"/>
                      </a:prstClr>
                    </a:solidFill>
                  </a:uFill>
                  <a:latin typeface="Calibri" panose="020F0502020204030204" pitchFamily="34" charset="0"/>
                  <a:ea typeface="Calibri" panose="020F0502020204030204" pitchFamily="34" charset="0"/>
                  <a:cs typeface="Calibri" panose="020F0502020204030204" pitchFamily="34" charset="0"/>
                </a:rPr>
                <a:t>of existing tea/ agricultural facilities</a:t>
              </a:r>
            </a:p>
          </p:txBody>
        </p:sp>
        <p:cxnSp>
          <p:nvCxnSpPr>
            <p:cNvPr id="55" name="Straight Connector 54">
              <a:extLst>
                <a:ext uri="{FF2B5EF4-FFF2-40B4-BE49-F238E27FC236}">
                  <a16:creationId xmlns="" xmlns:a16="http://schemas.microsoft.com/office/drawing/2014/main" id="{6511A67A-5548-4F4B-08CD-140B604826A7}"/>
                </a:ext>
              </a:extLst>
            </p:cNvPr>
            <p:cNvCxnSpPr>
              <a:cxnSpLocks/>
              <a:endCxn id="18" idx="0"/>
            </p:cNvCxnSpPr>
            <p:nvPr/>
          </p:nvCxnSpPr>
          <p:spPr>
            <a:xfrm>
              <a:off x="6116890" y="3388065"/>
              <a:ext cx="0" cy="496639"/>
            </a:xfrm>
            <a:prstGeom prst="line">
              <a:avLst/>
            </a:prstGeom>
            <a:ln w="28575">
              <a:solidFill>
                <a:srgbClr val="9BBB59"/>
              </a:solidFill>
            </a:ln>
          </p:spPr>
          <p:style>
            <a:lnRef idx="1">
              <a:schemeClr val="accent1"/>
            </a:lnRef>
            <a:fillRef idx="0">
              <a:schemeClr val="accent1"/>
            </a:fillRef>
            <a:effectRef idx="0">
              <a:schemeClr val="accent1"/>
            </a:effectRef>
            <a:fontRef idx="minor">
              <a:schemeClr val="tx1"/>
            </a:fontRef>
          </p:style>
        </p:cxnSp>
        <p:sp>
          <p:nvSpPr>
            <p:cNvPr id="18" name="圓角矩形 17"/>
            <p:cNvSpPr/>
            <p:nvPr/>
          </p:nvSpPr>
          <p:spPr>
            <a:xfrm>
              <a:off x="5224974" y="3884704"/>
              <a:ext cx="1783831" cy="569498"/>
            </a:xfrm>
            <a:prstGeom prst="roundRect">
              <a:avLst/>
            </a:prstGeom>
            <a:noFill/>
            <a:ln w="38100" cap="rnd" cmpd="dbl">
              <a:solidFill>
                <a:srgbClr val="B3CC82"/>
              </a:solidFill>
            </a:ln>
          </p:spPr>
          <p:style>
            <a:lnRef idx="2">
              <a:schemeClr val="accent1">
                <a:shade val="50000"/>
              </a:schemeClr>
            </a:lnRef>
            <a:fillRef idx="1">
              <a:schemeClr val="accent1"/>
            </a:fillRef>
            <a:effectRef idx="0">
              <a:schemeClr val="accent1"/>
            </a:effectRef>
            <a:fontRef idx="minor">
              <a:schemeClr val="lt1"/>
            </a:fontRef>
          </p:style>
          <p:txBody>
            <a:bodyPr wrap="square" lIns="72000" tIns="72000" rIns="72000" bIns="72000" rtlCol="0" anchor="ctr" anchorCtr="1">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TW" sz="1200" b="1" i="0" u="none" strike="noStrike" kern="1200" cap="none" spc="100" normalizeH="0" baseline="0" noProof="0" dirty="0">
                  <a:ln>
                    <a:noFill/>
                  </a:ln>
                  <a:solidFill>
                    <a:prstClr val="black">
                      <a:lumMod val="50000"/>
                      <a:lumOff val="50000"/>
                    </a:prstClr>
                  </a:solidFill>
                  <a:effectLst/>
                  <a:uLnTx/>
                  <a:uFillTx/>
                  <a:latin typeface="Calibri" panose="020F0502020204030204" pitchFamily="34" charset="0"/>
                  <a:ea typeface="Calibri" panose="020F0502020204030204" pitchFamily="34" charset="0"/>
                  <a:cs typeface="Calibri" panose="020F0502020204030204" pitchFamily="34" charset="0"/>
                </a:rPr>
                <a:t>Nantou, Yuchi </a:t>
              </a:r>
              <a:r>
                <a:rPr kumimoji="0" lang="en-US" altLang="zh-TW" sz="1200" b="1" i="0" u="none" strike="noStrike" kern="1200" cap="none" spc="300" normalizeH="0" baseline="0" noProof="0" dirty="0">
                  <a:ln>
                    <a:noFill/>
                  </a:ln>
                  <a:solidFill>
                    <a:prstClr val="black">
                      <a:lumMod val="65000"/>
                      <a:lumOff val="35000"/>
                    </a:prstClr>
                  </a:solidFill>
                  <a:effectLst/>
                  <a:uLnTx/>
                  <a:uFillTx/>
                  <a:latin typeface="Calibri" panose="020F0502020204030204" pitchFamily="34" charset="0"/>
                  <a:ea typeface="Calibri" panose="020F0502020204030204" pitchFamily="34" charset="0"/>
                  <a:cs typeface="Calibri" panose="020F0502020204030204" pitchFamily="34" charset="0"/>
                </a:rPr>
                <a:t/>
              </a:r>
              <a:br>
                <a:rPr kumimoji="0" lang="en-US" altLang="zh-TW" sz="1200" b="1" i="0" u="none" strike="noStrike" kern="1200" cap="none" spc="300" normalizeH="0" baseline="0" noProof="0" dirty="0">
                  <a:ln>
                    <a:noFill/>
                  </a:ln>
                  <a:solidFill>
                    <a:prstClr val="black">
                      <a:lumMod val="65000"/>
                      <a:lumOff val="35000"/>
                    </a:prstClr>
                  </a:solidFill>
                  <a:effectLst/>
                  <a:uLnTx/>
                  <a:uFillTx/>
                  <a:latin typeface="Calibri" panose="020F0502020204030204" pitchFamily="34" charset="0"/>
                  <a:ea typeface="Calibri" panose="020F0502020204030204" pitchFamily="34" charset="0"/>
                  <a:cs typeface="Calibri" panose="020F0502020204030204" pitchFamily="34" charset="0"/>
                </a:rPr>
              </a:br>
              <a:r>
                <a:rPr kumimoji="0" lang="en-US" altLang="zh-TW" sz="1200" b="1" i="0" u="none" strike="noStrike" kern="1200" cap="none" spc="100" normalizeH="0" baseline="0" noProof="0" dirty="0">
                  <a:ln>
                    <a:noFill/>
                  </a:ln>
                  <a:solidFill>
                    <a:prstClr val="black">
                      <a:lumMod val="65000"/>
                      <a:lumOff val="35000"/>
                    </a:prstClr>
                  </a:solidFill>
                  <a:effectLst/>
                  <a:uLnTx/>
                  <a:uFillTx/>
                  <a:latin typeface="Calibri" panose="020F0502020204030204" pitchFamily="34" charset="0"/>
                  <a:ea typeface="Calibri" panose="020F0502020204030204" pitchFamily="34" charset="0"/>
                  <a:cs typeface="Calibri" panose="020F0502020204030204" pitchFamily="34" charset="0"/>
                </a:rPr>
                <a:t>Lugao Coffee Garden</a:t>
              </a:r>
            </a:p>
          </p:txBody>
        </p:sp>
      </p:grpSp>
      <p:cxnSp>
        <p:nvCxnSpPr>
          <p:cNvPr id="33" name="Straight Connector 12">
            <a:extLst>
              <a:ext uri="{FF2B5EF4-FFF2-40B4-BE49-F238E27FC236}">
                <a16:creationId xmlns="" xmlns:a16="http://schemas.microsoft.com/office/drawing/2014/main" id="{300342E1-CC84-A25B-7F3D-DB32F5A3D0BC}"/>
              </a:ext>
            </a:extLst>
          </p:cNvPr>
          <p:cNvCxnSpPr/>
          <p:nvPr/>
        </p:nvCxnSpPr>
        <p:spPr>
          <a:xfrm>
            <a:off x="6007993" y="1891968"/>
            <a:ext cx="0" cy="195589"/>
          </a:xfrm>
          <a:prstGeom prst="line">
            <a:avLst/>
          </a:prstGeom>
          <a:ln w="28575">
            <a:solidFill>
              <a:srgbClr val="97B953"/>
            </a:solidFill>
          </a:ln>
        </p:spPr>
        <p:style>
          <a:lnRef idx="1">
            <a:schemeClr val="accent1"/>
          </a:lnRef>
          <a:fillRef idx="0">
            <a:schemeClr val="accent1"/>
          </a:fillRef>
          <a:effectRef idx="0">
            <a:schemeClr val="accent1"/>
          </a:effectRef>
          <a:fontRef idx="minor">
            <a:schemeClr val="tx1"/>
          </a:fontRef>
        </p:style>
      </p:cxnSp>
      <p:cxnSp>
        <p:nvCxnSpPr>
          <p:cNvPr id="35" name="Straight Connector 12">
            <a:extLst>
              <a:ext uri="{FF2B5EF4-FFF2-40B4-BE49-F238E27FC236}">
                <a16:creationId xmlns="" xmlns:a16="http://schemas.microsoft.com/office/drawing/2014/main" id="{300342E1-CC84-A25B-7F3D-DB32F5A3D0BC}"/>
              </a:ext>
            </a:extLst>
          </p:cNvPr>
          <p:cNvCxnSpPr/>
          <p:nvPr/>
        </p:nvCxnSpPr>
        <p:spPr>
          <a:xfrm>
            <a:off x="10130099" y="1879778"/>
            <a:ext cx="0" cy="195589"/>
          </a:xfrm>
          <a:prstGeom prst="line">
            <a:avLst/>
          </a:prstGeom>
          <a:ln w="28575">
            <a:solidFill>
              <a:srgbClr val="97B953"/>
            </a:solidFill>
          </a:ln>
        </p:spPr>
        <p:style>
          <a:lnRef idx="1">
            <a:schemeClr val="accent1"/>
          </a:lnRef>
          <a:fillRef idx="0">
            <a:schemeClr val="accent1"/>
          </a:fillRef>
          <a:effectRef idx="0">
            <a:schemeClr val="accent1"/>
          </a:effectRef>
          <a:fontRef idx="minor">
            <a:schemeClr val="tx1"/>
          </a:fontRef>
        </p:style>
      </p:cxnSp>
      <p:sp>
        <p:nvSpPr>
          <p:cNvPr id="34" name="標題 1">
            <a:extLst>
              <a:ext uri="{FF2B5EF4-FFF2-40B4-BE49-F238E27FC236}">
                <a16:creationId xmlns="" xmlns:a16="http://schemas.microsoft.com/office/drawing/2014/main" id="{CC383D7B-C63D-D241-474C-11634E208E53}"/>
              </a:ext>
            </a:extLst>
          </p:cNvPr>
          <p:cNvSpPr txBox="1">
            <a:spLocks/>
          </p:cNvSpPr>
          <p:nvPr/>
        </p:nvSpPr>
        <p:spPr>
          <a:xfrm>
            <a:off x="2063552" y="96606"/>
            <a:ext cx="8229600" cy="740106"/>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微軟正黑體" panose="020B0604030504040204" pitchFamily="34" charset="-120"/>
                <a:ea typeface="微軟正黑體" panose="020B0604030504040204" pitchFamily="34" charset="-120"/>
                <a:cs typeface="+mj-cs"/>
              </a:defRPr>
            </a:lvl1pPr>
          </a:lstStyle>
          <a:p>
            <a:r>
              <a:rPr lang="en-US" altLang="zh-TW" sz="3200">
                <a:latin typeface="Calibri" panose="020F0502020204030204" pitchFamily="34" charset="0"/>
                <a:ea typeface="Calibri" panose="020F0502020204030204" pitchFamily="34" charset="0"/>
                <a:cs typeface="Calibri" panose="020F0502020204030204" pitchFamily="34" charset="0"/>
              </a:rPr>
              <a:t>Recreational Business Strategy</a:t>
            </a:r>
            <a:endParaRPr lang="zh-TW" altLang="en-US" sz="32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86377391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內容版面配置區 4"/>
          <p:cNvPicPr>
            <a:picLocks noGrp="1" noChangeAspect="1"/>
          </p:cNvPicPr>
          <p:nvPr>
            <p:ph idx="1"/>
          </p:nvPr>
        </p:nvPicPr>
        <p:blipFill>
          <a:blip r:embed="rId2">
            <a:extLst>
              <a:ext uri="{BEBA8EAE-BF5A-486C-A8C5-ECC9F3942E4B}">
                <a14:imgProps xmlns:a14="http://schemas.microsoft.com/office/drawing/2010/main">
                  <a14:imgLayer r:embed="rId3">
                    <a14:imgEffect>
                      <a14:sharpenSoften amount="-49000"/>
                    </a14:imgEffect>
                    <a14:imgEffect>
                      <a14:brightnessContrast bright="1000" contrast="4000"/>
                    </a14:imgEffect>
                  </a14:imgLayer>
                </a14:imgProps>
              </a:ext>
              <a:ext uri="{28A0092B-C50C-407E-A947-70E740481C1C}">
                <a14:useLocalDpi xmlns:a14="http://schemas.microsoft.com/office/drawing/2010/main" val="0"/>
              </a:ext>
            </a:extLst>
          </a:blip>
          <a:stretch>
            <a:fillRect/>
          </a:stretch>
        </p:blipFill>
        <p:spPr>
          <a:xfrm>
            <a:off x="0" y="116597"/>
            <a:ext cx="12144672" cy="1655139"/>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reflection blurRad="6350" stA="50000" endA="295" endPos="92000" dist="101600" dir="5400000" sy="-100000" algn="bl" rotWithShape="0"/>
          </a:effectLst>
        </p:spPr>
      </p:pic>
      <p:sp>
        <p:nvSpPr>
          <p:cNvPr id="2" name="標題 1"/>
          <p:cNvSpPr>
            <a:spLocks noGrp="1"/>
          </p:cNvSpPr>
          <p:nvPr>
            <p:ph type="title"/>
          </p:nvPr>
        </p:nvSpPr>
        <p:spPr>
          <a:xfrm>
            <a:off x="642443" y="404664"/>
            <a:ext cx="10972800" cy="812114"/>
          </a:xfrm>
        </p:spPr>
        <p:txBody>
          <a:bodyPr>
            <a:normAutofit/>
          </a:bodyPr>
          <a:lstStyle/>
          <a:p>
            <a:r>
              <a:rPr kumimoji="1" lang="en-US" altLang="zh-TW" sz="4700" b="1" smtClean="0">
                <a:solidFill>
                  <a:schemeClr val="lt1"/>
                </a:solidFill>
                <a:cs typeface="+mn-cs"/>
              </a:rPr>
              <a:t>Taiwan Tea’s  </a:t>
            </a:r>
            <a:r>
              <a:rPr kumimoji="1" lang="en-US" altLang="zh-TW" sz="4700" b="1" dirty="0" smtClean="0">
                <a:solidFill>
                  <a:schemeClr val="lt1"/>
                </a:solidFill>
                <a:cs typeface="+mn-cs"/>
              </a:rPr>
              <a:t>ESG</a:t>
            </a:r>
            <a:endParaRPr kumimoji="1" lang="zh-TW" altLang="en-US" sz="4700" b="1" dirty="0">
              <a:solidFill>
                <a:schemeClr val="lt1"/>
              </a:solidFill>
              <a:cs typeface="+mn-cs"/>
            </a:endParaRPr>
          </a:p>
        </p:txBody>
      </p:sp>
      <p:sp>
        <p:nvSpPr>
          <p:cNvPr id="4" name="投影片編號版面配置區 3"/>
          <p:cNvSpPr>
            <a:spLocks noGrp="1"/>
          </p:cNvSpPr>
          <p:nvPr>
            <p:ph type="sldNum" sz="quarter" idx="12"/>
          </p:nvPr>
        </p:nvSpPr>
        <p:spPr/>
        <p:txBody>
          <a:bodyPr/>
          <a:lstStyle/>
          <a:p>
            <a:fld id="{6F4EBB59-EF07-4C77-A552-0F88411859CD}" type="slidenum">
              <a:rPr lang="en-US" altLang="zh-TW" smtClean="0"/>
              <a:pPr/>
              <a:t>17</a:t>
            </a:fld>
            <a:endParaRPr lang="en-US" altLang="zh-TW"/>
          </a:p>
        </p:txBody>
      </p:sp>
      <p:pic>
        <p:nvPicPr>
          <p:cNvPr id="9" name="圖片 8">
            <a:extLst>
              <a:ext uri="{FF2B5EF4-FFF2-40B4-BE49-F238E27FC236}">
                <a16:creationId xmlns="" xmlns:a16="http://schemas.microsoft.com/office/drawing/2014/main" id="{8F4B2C3C-5D8B-4691-A721-F29AEF62C34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7368" y="286705"/>
            <a:ext cx="1290361" cy="1244029"/>
          </a:xfrm>
          <a:prstGeom prst="rect">
            <a:avLst/>
          </a:prstGeom>
        </p:spPr>
      </p:pic>
      <p:grpSp>
        <p:nvGrpSpPr>
          <p:cNvPr id="3" name="群組 2"/>
          <p:cNvGrpSpPr/>
          <p:nvPr/>
        </p:nvGrpSpPr>
        <p:grpSpPr>
          <a:xfrm>
            <a:off x="3616681" y="2060848"/>
            <a:ext cx="4567551" cy="4568628"/>
            <a:chOff x="3418064" y="2289372"/>
            <a:chExt cx="4567551" cy="4568628"/>
          </a:xfrm>
        </p:grpSpPr>
        <p:pic>
          <p:nvPicPr>
            <p:cNvPr id="32" name="Picture 11" descr="C:\Users\lichun\Downloads\ESG圖11.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418064" y="2289372"/>
              <a:ext cx="4567551" cy="4568628"/>
            </a:xfrm>
            <a:prstGeom prst="rect">
              <a:avLst/>
            </a:prstGeom>
            <a:noFill/>
            <a:extLst>
              <a:ext uri="{909E8E84-426E-40DD-AFC4-6F175D3DCCD1}">
                <a14:hiddenFill xmlns:a14="http://schemas.microsoft.com/office/drawing/2010/main">
                  <a:solidFill>
                    <a:srgbClr val="FFFFFF"/>
                  </a:solidFill>
                </a14:hiddenFill>
              </a:ext>
            </a:extLst>
          </p:spPr>
        </p:pic>
        <p:grpSp>
          <p:nvGrpSpPr>
            <p:cNvPr id="38" name="群組 37"/>
            <p:cNvGrpSpPr/>
            <p:nvPr/>
          </p:nvGrpSpPr>
          <p:grpSpPr>
            <a:xfrm>
              <a:off x="3685111" y="2605985"/>
              <a:ext cx="3548341" cy="3764223"/>
              <a:chOff x="2527300" y="2873218"/>
              <a:chExt cx="4149587" cy="4150230"/>
            </a:xfrm>
          </p:grpSpPr>
          <p:sp>
            <p:nvSpPr>
              <p:cNvPr id="25" name="文字方塊 24"/>
              <p:cNvSpPr txBox="1"/>
              <p:nvPr/>
            </p:nvSpPr>
            <p:spPr>
              <a:xfrm>
                <a:off x="4206875" y="4357965"/>
                <a:ext cx="1524000" cy="769441"/>
              </a:xfrm>
              <a:prstGeom prst="rect">
                <a:avLst/>
              </a:prstGeom>
              <a:noFill/>
              <a:ln>
                <a:noFill/>
              </a:ln>
            </p:spPr>
            <p:txBody>
              <a:bodyPr wrap="square" rtlCol="0">
                <a:spAutoFit/>
              </a:bodyPr>
              <a:lstStyle/>
              <a:p>
                <a:pPr algn="ctr"/>
                <a:r>
                  <a:rPr lang="en-US" altLang="zh-TW" sz="3900" b="1" dirty="0">
                    <a:solidFill>
                      <a:srgbClr val="003300"/>
                    </a:solidFill>
                  </a:rPr>
                  <a:t>TTC</a:t>
                </a:r>
                <a:endParaRPr lang="zh-TW" altLang="en-US" sz="3900" b="1" dirty="0">
                  <a:solidFill>
                    <a:srgbClr val="003300"/>
                  </a:solidFill>
                </a:endParaRPr>
              </a:p>
            </p:txBody>
          </p:sp>
          <p:pic>
            <p:nvPicPr>
              <p:cNvPr id="1029" name="Picture 5" descr="C:\Users\lichun\Downloads\ESG圖7 (1).pn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36775" y="5911594"/>
                <a:ext cx="1140112" cy="1111854"/>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C:\Users\lichun\Downloads\ESG圖6 (1).pn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905672" y="2873218"/>
                <a:ext cx="1262206" cy="1217853"/>
              </a:xfrm>
              <a:prstGeom prst="rect">
                <a:avLst/>
              </a:prstGeom>
              <a:noFill/>
              <a:extLst>
                <a:ext uri="{909E8E84-426E-40DD-AFC4-6F175D3DCCD1}">
                  <a14:hiddenFill xmlns:a14="http://schemas.microsoft.com/office/drawing/2010/main">
                    <a:solidFill>
                      <a:srgbClr val="FFFFFF"/>
                    </a:solidFill>
                  </a14:hiddenFill>
                </a:ext>
              </a:extLst>
            </p:spPr>
          </p:pic>
          <p:pic>
            <p:nvPicPr>
              <p:cNvPr id="1031" name="Picture 7" descr="C:\Users\lichun\Downloads\ESG圖5.pn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527300" y="4742686"/>
                <a:ext cx="1084182" cy="1142644"/>
              </a:xfrm>
              <a:prstGeom prst="rect">
                <a:avLst/>
              </a:prstGeom>
              <a:noFill/>
              <a:extLst>
                <a:ext uri="{909E8E84-426E-40DD-AFC4-6F175D3DCCD1}">
                  <a14:hiddenFill xmlns:a14="http://schemas.microsoft.com/office/drawing/2010/main">
                    <a:solidFill>
                      <a:srgbClr val="FFFFFF"/>
                    </a:solidFill>
                  </a14:hiddenFill>
                </a:ext>
              </a:extLst>
            </p:spPr>
          </p:pic>
        </p:grpSp>
      </p:grpSp>
    </p:spTree>
    <p:extLst>
      <p:ext uri="{BB962C8B-B14F-4D97-AF65-F5344CB8AC3E}">
        <p14:creationId xmlns:p14="http://schemas.microsoft.com/office/powerpoint/2010/main" val="184175697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8E2E08D-FF1B-4DCE-B2C4-320FAB20F3BF}"/>
              </a:ext>
            </a:extLst>
          </p:cNvPr>
          <p:cNvSpPr>
            <a:spLocks noGrp="1"/>
          </p:cNvSpPr>
          <p:nvPr>
            <p:ph type="title"/>
          </p:nvPr>
        </p:nvSpPr>
        <p:spPr>
          <a:xfrm>
            <a:off x="655062" y="88045"/>
            <a:ext cx="10972800" cy="812114"/>
          </a:xfrm>
        </p:spPr>
        <p:txBody>
          <a:bodyPr>
            <a:noAutofit/>
          </a:bodyPr>
          <a:lstStyle/>
          <a:p>
            <a:r>
              <a:rPr lang="en-US" sz="3200" dirty="0">
                <a:latin typeface="Calibri" panose="020F0502020204030204" pitchFamily="34" charset="0"/>
                <a:ea typeface="Calibri" panose="020F0502020204030204" pitchFamily="34" charset="0"/>
                <a:cs typeface="Calibri" panose="020F0502020204030204" pitchFamily="34" charset="0"/>
              </a:rPr>
              <a:t>ESG: Resource Protection &amp; Reduction</a:t>
            </a:r>
          </a:p>
        </p:txBody>
      </p:sp>
      <p:pic>
        <p:nvPicPr>
          <p:cNvPr id="6" name="Picture 5">
            <a:extLst>
              <a:ext uri="{FF2B5EF4-FFF2-40B4-BE49-F238E27FC236}">
                <a16:creationId xmlns="" xmlns:a16="http://schemas.microsoft.com/office/drawing/2014/main" id="{2F4C45B2-59A9-47BB-BA8E-3BAF72F78513}"/>
              </a:ext>
            </a:extLst>
          </p:cNvPr>
          <p:cNvPicPr>
            <a:picLocks noChangeAspect="1"/>
          </p:cNvPicPr>
          <p:nvPr/>
        </p:nvPicPr>
        <p:blipFill>
          <a:blip r:embed="rId3">
            <a:extLst>
              <a:ext uri="{BEBA8EAE-BF5A-486C-A8C5-ECC9F3942E4B}">
                <a14:imgProps xmlns:a14="http://schemas.microsoft.com/office/drawing/2010/main">
                  <a14:imgLayer r:embed="rId4">
                    <a14:imgEffect>
                      <a14:sharpenSoften amount="25000"/>
                    </a14:imgEffect>
                    <a14:imgEffect>
                      <a14:brightnessContrast contrast="40000"/>
                    </a14:imgEffect>
                  </a14:imgLayer>
                </a14:imgProps>
              </a:ext>
            </a:extLst>
          </a:blip>
          <a:stretch>
            <a:fillRect/>
          </a:stretch>
        </p:blipFill>
        <p:spPr>
          <a:xfrm>
            <a:off x="4828852" y="1401896"/>
            <a:ext cx="1800200" cy="696077"/>
          </a:xfrm>
          <a:prstGeom prst="rect">
            <a:avLst/>
          </a:prstGeom>
          <a:ln>
            <a:noFill/>
          </a:ln>
        </p:spPr>
      </p:pic>
      <p:grpSp>
        <p:nvGrpSpPr>
          <p:cNvPr id="36" name="Group 35">
            <a:extLst>
              <a:ext uri="{FF2B5EF4-FFF2-40B4-BE49-F238E27FC236}">
                <a16:creationId xmlns="" xmlns:a16="http://schemas.microsoft.com/office/drawing/2014/main" id="{5BB2B8FD-FACB-BA07-6D15-56C318B9FC75}"/>
              </a:ext>
            </a:extLst>
          </p:cNvPr>
          <p:cNvGrpSpPr/>
          <p:nvPr/>
        </p:nvGrpSpPr>
        <p:grpSpPr>
          <a:xfrm>
            <a:off x="117435" y="1401896"/>
            <a:ext cx="1784078" cy="1825631"/>
            <a:chOff x="705259" y="1177532"/>
            <a:chExt cx="1281856" cy="1311712"/>
          </a:xfrm>
        </p:grpSpPr>
        <p:sp>
          <p:nvSpPr>
            <p:cNvPr id="4" name="Oval 3">
              <a:extLst>
                <a:ext uri="{FF2B5EF4-FFF2-40B4-BE49-F238E27FC236}">
                  <a16:creationId xmlns="" xmlns:a16="http://schemas.microsoft.com/office/drawing/2014/main" id="{B9ECC26E-EF18-3F7D-513D-DFF7DAC27776}"/>
                </a:ext>
              </a:extLst>
            </p:cNvPr>
            <p:cNvSpPr/>
            <p:nvPr/>
          </p:nvSpPr>
          <p:spPr>
            <a:xfrm>
              <a:off x="745530" y="1177532"/>
              <a:ext cx="1210671" cy="1210671"/>
            </a:xfrm>
            <a:prstGeom prst="ellipse">
              <a:avLst/>
            </a:prstGeom>
            <a:solidFill>
              <a:srgbClr val="99D8F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latin typeface="Calibri" panose="020F0502020204030204" pitchFamily="34" charset="0"/>
                <a:ea typeface="Calibri" panose="020F0502020204030204" pitchFamily="34" charset="0"/>
                <a:cs typeface="Calibri" panose="020F0502020204030204" pitchFamily="34" charset="0"/>
              </a:endParaRPr>
            </a:p>
          </p:txBody>
        </p:sp>
        <p:sp>
          <p:nvSpPr>
            <p:cNvPr id="12" name="Freeform 82">
              <a:extLst>
                <a:ext uri="{FF2B5EF4-FFF2-40B4-BE49-F238E27FC236}">
                  <a16:creationId xmlns="" xmlns:a16="http://schemas.microsoft.com/office/drawing/2014/main" id="{C3445E0B-487C-4274-9058-66449ECE3A08}"/>
                </a:ext>
              </a:extLst>
            </p:cNvPr>
            <p:cNvSpPr>
              <a:spLocks noChangeArrowheads="1"/>
            </p:cNvSpPr>
            <p:nvPr/>
          </p:nvSpPr>
          <p:spPr bwMode="auto">
            <a:xfrm>
              <a:off x="1032754" y="1347093"/>
              <a:ext cx="626867" cy="488414"/>
            </a:xfrm>
            <a:custGeom>
              <a:avLst/>
              <a:gdLst>
                <a:gd name="T0" fmla="*/ 460586 w 619"/>
                <a:gd name="T1" fmla="*/ 736515 h 635"/>
                <a:gd name="T2" fmla="*/ 460586 w 619"/>
                <a:gd name="T3" fmla="*/ 736515 h 635"/>
                <a:gd name="T4" fmla="*/ 439262 w 619"/>
                <a:gd name="T5" fmla="*/ 756498 h 635"/>
                <a:gd name="T6" fmla="*/ 460586 w 619"/>
                <a:gd name="T7" fmla="*/ 777908 h 635"/>
                <a:gd name="T8" fmla="*/ 501811 w 619"/>
                <a:gd name="T9" fmla="*/ 756498 h 635"/>
                <a:gd name="T10" fmla="*/ 460586 w 619"/>
                <a:gd name="T11" fmla="*/ 736515 h 635"/>
                <a:gd name="T12" fmla="*/ 292841 w 619"/>
                <a:gd name="T13" fmla="*/ 736515 h 635"/>
                <a:gd name="T14" fmla="*/ 292841 w 619"/>
                <a:gd name="T15" fmla="*/ 736515 h 635"/>
                <a:gd name="T16" fmla="*/ 271518 w 619"/>
                <a:gd name="T17" fmla="*/ 756498 h 635"/>
                <a:gd name="T18" fmla="*/ 292841 w 619"/>
                <a:gd name="T19" fmla="*/ 777908 h 635"/>
                <a:gd name="T20" fmla="*/ 335488 w 619"/>
                <a:gd name="T21" fmla="*/ 756498 h 635"/>
                <a:gd name="T22" fmla="*/ 292841 w 619"/>
                <a:gd name="T23" fmla="*/ 736515 h 635"/>
                <a:gd name="T24" fmla="*/ 355390 w 619"/>
                <a:gd name="T25" fmla="*/ 840712 h 635"/>
                <a:gd name="T26" fmla="*/ 355390 w 619"/>
                <a:gd name="T27" fmla="*/ 840712 h 635"/>
                <a:gd name="T28" fmla="*/ 335488 w 619"/>
                <a:gd name="T29" fmla="*/ 862122 h 635"/>
                <a:gd name="T30" fmla="*/ 355390 w 619"/>
                <a:gd name="T31" fmla="*/ 904943 h 635"/>
                <a:gd name="T32" fmla="*/ 376714 w 619"/>
                <a:gd name="T33" fmla="*/ 862122 h 635"/>
                <a:gd name="T34" fmla="*/ 355390 w 619"/>
                <a:gd name="T35" fmla="*/ 840712 h 635"/>
                <a:gd name="T36" fmla="*/ 523134 w 619"/>
                <a:gd name="T37" fmla="*/ 840712 h 635"/>
                <a:gd name="T38" fmla="*/ 523134 w 619"/>
                <a:gd name="T39" fmla="*/ 840712 h 635"/>
                <a:gd name="T40" fmla="*/ 501811 w 619"/>
                <a:gd name="T41" fmla="*/ 862122 h 635"/>
                <a:gd name="T42" fmla="*/ 523134 w 619"/>
                <a:gd name="T43" fmla="*/ 904943 h 635"/>
                <a:gd name="T44" fmla="*/ 544458 w 619"/>
                <a:gd name="T45" fmla="*/ 862122 h 635"/>
                <a:gd name="T46" fmla="*/ 523134 w 619"/>
                <a:gd name="T47" fmla="*/ 840712 h 635"/>
                <a:gd name="T48" fmla="*/ 626908 w 619"/>
                <a:gd name="T49" fmla="*/ 736515 h 635"/>
                <a:gd name="T50" fmla="*/ 626908 w 619"/>
                <a:gd name="T51" fmla="*/ 736515 h 635"/>
                <a:gd name="T52" fmla="*/ 607006 w 619"/>
                <a:gd name="T53" fmla="*/ 756498 h 635"/>
                <a:gd name="T54" fmla="*/ 626908 w 619"/>
                <a:gd name="T55" fmla="*/ 777908 h 635"/>
                <a:gd name="T56" fmla="*/ 669555 w 619"/>
                <a:gd name="T57" fmla="*/ 756498 h 635"/>
                <a:gd name="T58" fmla="*/ 626908 w 619"/>
                <a:gd name="T59" fmla="*/ 736515 h 635"/>
                <a:gd name="T60" fmla="*/ 626908 w 619"/>
                <a:gd name="T61" fmla="*/ 148445 h 635"/>
                <a:gd name="T62" fmla="*/ 626908 w 619"/>
                <a:gd name="T63" fmla="*/ 148445 h 635"/>
                <a:gd name="T64" fmla="*/ 417939 w 619"/>
                <a:gd name="T65" fmla="*/ 0 h 635"/>
                <a:gd name="T66" fmla="*/ 167744 w 619"/>
                <a:gd name="T67" fmla="*/ 232659 h 635"/>
                <a:gd name="T68" fmla="*/ 0 w 619"/>
                <a:gd name="T69" fmla="*/ 442480 h 635"/>
                <a:gd name="T70" fmla="*/ 208969 w 619"/>
                <a:gd name="T71" fmla="*/ 673711 h 635"/>
                <a:gd name="T72" fmla="*/ 626908 w 619"/>
                <a:gd name="T73" fmla="*/ 673711 h 635"/>
                <a:gd name="T74" fmla="*/ 878524 w 619"/>
                <a:gd name="T75" fmla="*/ 399659 h 635"/>
                <a:gd name="T76" fmla="*/ 626908 w 619"/>
                <a:gd name="T77" fmla="*/ 148445 h 635"/>
                <a:gd name="T78" fmla="*/ 607006 w 619"/>
                <a:gd name="T79" fmla="*/ 609480 h 635"/>
                <a:gd name="T80" fmla="*/ 607006 w 619"/>
                <a:gd name="T81" fmla="*/ 609480 h 635"/>
                <a:gd name="T82" fmla="*/ 251616 w 619"/>
                <a:gd name="T83" fmla="*/ 609480 h 635"/>
                <a:gd name="T84" fmla="*/ 41225 w 619"/>
                <a:gd name="T85" fmla="*/ 442480 h 635"/>
                <a:gd name="T86" fmla="*/ 208969 w 619"/>
                <a:gd name="T87" fmla="*/ 274052 h 635"/>
                <a:gd name="T88" fmla="*/ 417939 w 619"/>
                <a:gd name="T89" fmla="*/ 64231 h 635"/>
                <a:gd name="T90" fmla="*/ 585683 w 619"/>
                <a:gd name="T91" fmla="*/ 189838 h 635"/>
                <a:gd name="T92" fmla="*/ 837299 w 619"/>
                <a:gd name="T93" fmla="*/ 399659 h 635"/>
                <a:gd name="T94" fmla="*/ 607006 w 619"/>
                <a:gd name="T95" fmla="*/ 609480 h 635"/>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619" h="635">
                  <a:moveTo>
                    <a:pt x="324" y="516"/>
                  </a:moveTo>
                  <a:lnTo>
                    <a:pt x="324" y="516"/>
                  </a:lnTo>
                  <a:cubicBezTo>
                    <a:pt x="324" y="516"/>
                    <a:pt x="309" y="516"/>
                    <a:pt x="309" y="530"/>
                  </a:cubicBezTo>
                  <a:cubicBezTo>
                    <a:pt x="309" y="545"/>
                    <a:pt x="324" y="545"/>
                    <a:pt x="324" y="545"/>
                  </a:cubicBezTo>
                  <a:cubicBezTo>
                    <a:pt x="339" y="545"/>
                    <a:pt x="353" y="545"/>
                    <a:pt x="353" y="530"/>
                  </a:cubicBezTo>
                  <a:cubicBezTo>
                    <a:pt x="353" y="516"/>
                    <a:pt x="339" y="516"/>
                    <a:pt x="324" y="516"/>
                  </a:cubicBezTo>
                  <a:close/>
                  <a:moveTo>
                    <a:pt x="206" y="516"/>
                  </a:moveTo>
                  <a:lnTo>
                    <a:pt x="206" y="516"/>
                  </a:lnTo>
                  <a:cubicBezTo>
                    <a:pt x="206" y="516"/>
                    <a:pt x="191" y="516"/>
                    <a:pt x="191" y="530"/>
                  </a:cubicBezTo>
                  <a:cubicBezTo>
                    <a:pt x="191" y="545"/>
                    <a:pt x="206" y="545"/>
                    <a:pt x="206" y="545"/>
                  </a:cubicBezTo>
                  <a:cubicBezTo>
                    <a:pt x="221" y="545"/>
                    <a:pt x="236" y="545"/>
                    <a:pt x="236" y="530"/>
                  </a:cubicBezTo>
                  <a:cubicBezTo>
                    <a:pt x="236" y="516"/>
                    <a:pt x="221" y="516"/>
                    <a:pt x="206" y="516"/>
                  </a:cubicBezTo>
                  <a:close/>
                  <a:moveTo>
                    <a:pt x="250" y="589"/>
                  </a:moveTo>
                  <a:lnTo>
                    <a:pt x="250" y="589"/>
                  </a:lnTo>
                  <a:cubicBezTo>
                    <a:pt x="236" y="589"/>
                    <a:pt x="236" y="604"/>
                    <a:pt x="236" y="604"/>
                  </a:cubicBezTo>
                  <a:cubicBezTo>
                    <a:pt x="236" y="619"/>
                    <a:pt x="236" y="634"/>
                    <a:pt x="250" y="634"/>
                  </a:cubicBezTo>
                  <a:cubicBezTo>
                    <a:pt x="265" y="634"/>
                    <a:pt x="265" y="619"/>
                    <a:pt x="265" y="604"/>
                  </a:cubicBezTo>
                  <a:cubicBezTo>
                    <a:pt x="265" y="604"/>
                    <a:pt x="265" y="589"/>
                    <a:pt x="250" y="589"/>
                  </a:cubicBezTo>
                  <a:close/>
                  <a:moveTo>
                    <a:pt x="368" y="589"/>
                  </a:moveTo>
                  <a:lnTo>
                    <a:pt x="368" y="589"/>
                  </a:lnTo>
                  <a:cubicBezTo>
                    <a:pt x="353" y="589"/>
                    <a:pt x="353" y="604"/>
                    <a:pt x="353" y="604"/>
                  </a:cubicBezTo>
                  <a:cubicBezTo>
                    <a:pt x="353" y="619"/>
                    <a:pt x="353" y="634"/>
                    <a:pt x="368" y="634"/>
                  </a:cubicBezTo>
                  <a:cubicBezTo>
                    <a:pt x="383" y="634"/>
                    <a:pt x="383" y="619"/>
                    <a:pt x="383" y="604"/>
                  </a:cubicBezTo>
                  <a:cubicBezTo>
                    <a:pt x="383" y="604"/>
                    <a:pt x="383" y="589"/>
                    <a:pt x="368" y="589"/>
                  </a:cubicBezTo>
                  <a:close/>
                  <a:moveTo>
                    <a:pt x="441" y="516"/>
                  </a:moveTo>
                  <a:lnTo>
                    <a:pt x="441" y="516"/>
                  </a:lnTo>
                  <a:cubicBezTo>
                    <a:pt x="441" y="516"/>
                    <a:pt x="427" y="516"/>
                    <a:pt x="427" y="530"/>
                  </a:cubicBezTo>
                  <a:cubicBezTo>
                    <a:pt x="427" y="545"/>
                    <a:pt x="441" y="545"/>
                    <a:pt x="441" y="545"/>
                  </a:cubicBezTo>
                  <a:cubicBezTo>
                    <a:pt x="457" y="545"/>
                    <a:pt x="471" y="545"/>
                    <a:pt x="471" y="530"/>
                  </a:cubicBezTo>
                  <a:cubicBezTo>
                    <a:pt x="471" y="516"/>
                    <a:pt x="457" y="516"/>
                    <a:pt x="441" y="516"/>
                  </a:cubicBezTo>
                  <a:close/>
                  <a:moveTo>
                    <a:pt x="441" y="104"/>
                  </a:moveTo>
                  <a:lnTo>
                    <a:pt x="441" y="104"/>
                  </a:lnTo>
                  <a:cubicBezTo>
                    <a:pt x="412" y="45"/>
                    <a:pt x="353" y="0"/>
                    <a:pt x="294" y="0"/>
                  </a:cubicBezTo>
                  <a:cubicBezTo>
                    <a:pt x="191" y="0"/>
                    <a:pt x="118" y="74"/>
                    <a:pt x="118" y="163"/>
                  </a:cubicBezTo>
                  <a:cubicBezTo>
                    <a:pt x="44" y="177"/>
                    <a:pt x="0" y="251"/>
                    <a:pt x="0" y="310"/>
                  </a:cubicBezTo>
                  <a:cubicBezTo>
                    <a:pt x="0" y="398"/>
                    <a:pt x="59" y="472"/>
                    <a:pt x="147" y="472"/>
                  </a:cubicBezTo>
                  <a:lnTo>
                    <a:pt x="441" y="472"/>
                  </a:lnTo>
                  <a:cubicBezTo>
                    <a:pt x="545" y="472"/>
                    <a:pt x="618" y="383"/>
                    <a:pt x="618" y="280"/>
                  </a:cubicBezTo>
                  <a:cubicBezTo>
                    <a:pt x="618" y="177"/>
                    <a:pt x="545" y="104"/>
                    <a:pt x="441" y="104"/>
                  </a:cubicBezTo>
                  <a:close/>
                  <a:moveTo>
                    <a:pt x="427" y="427"/>
                  </a:moveTo>
                  <a:lnTo>
                    <a:pt x="427" y="427"/>
                  </a:lnTo>
                  <a:lnTo>
                    <a:pt x="177" y="427"/>
                  </a:lnTo>
                  <a:cubicBezTo>
                    <a:pt x="74" y="427"/>
                    <a:pt x="29" y="354"/>
                    <a:pt x="29" y="310"/>
                  </a:cubicBezTo>
                  <a:cubicBezTo>
                    <a:pt x="29" y="266"/>
                    <a:pt x="88" y="207"/>
                    <a:pt x="147" y="192"/>
                  </a:cubicBezTo>
                  <a:cubicBezTo>
                    <a:pt x="147" y="118"/>
                    <a:pt x="206" y="45"/>
                    <a:pt x="294" y="45"/>
                  </a:cubicBezTo>
                  <a:cubicBezTo>
                    <a:pt x="353" y="45"/>
                    <a:pt x="398" y="74"/>
                    <a:pt x="412" y="133"/>
                  </a:cubicBezTo>
                  <a:cubicBezTo>
                    <a:pt x="515" y="133"/>
                    <a:pt x="589" y="192"/>
                    <a:pt x="589" y="280"/>
                  </a:cubicBezTo>
                  <a:cubicBezTo>
                    <a:pt x="589" y="354"/>
                    <a:pt x="530" y="427"/>
                    <a:pt x="427" y="427"/>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defPPr>
                <a:defRPr lang="zh-CN"/>
              </a:defPPr>
              <a:lvl1pPr algn="l" rtl="0" fontAlgn="base">
                <a:spcBef>
                  <a:spcPct val="0"/>
                </a:spcBef>
                <a:spcAft>
                  <a:spcPct val="0"/>
                </a:spcAft>
                <a:defRPr kern="1200">
                  <a:solidFill>
                    <a:schemeClr val="tx1"/>
                  </a:solidFill>
                  <a:latin typeface="Calibri" pitchFamily="34" charset="0"/>
                  <a:ea typeface="宋体" charset="-122"/>
                  <a:cs typeface="+mn-cs"/>
                </a:defRPr>
              </a:lvl1pPr>
              <a:lvl2pPr marL="841065" algn="l" rtl="0" fontAlgn="base">
                <a:spcBef>
                  <a:spcPct val="0"/>
                </a:spcBef>
                <a:spcAft>
                  <a:spcPct val="0"/>
                </a:spcAft>
                <a:defRPr kern="1200">
                  <a:solidFill>
                    <a:schemeClr val="tx1"/>
                  </a:solidFill>
                  <a:latin typeface="Calibri" pitchFamily="34" charset="0"/>
                  <a:ea typeface="宋体" charset="-122"/>
                  <a:cs typeface="+mn-cs"/>
                </a:defRPr>
              </a:lvl2pPr>
              <a:lvl3pPr marL="1682130" algn="l" rtl="0" fontAlgn="base">
                <a:spcBef>
                  <a:spcPct val="0"/>
                </a:spcBef>
                <a:spcAft>
                  <a:spcPct val="0"/>
                </a:spcAft>
                <a:defRPr kern="1200">
                  <a:solidFill>
                    <a:schemeClr val="tx1"/>
                  </a:solidFill>
                  <a:latin typeface="Calibri" pitchFamily="34" charset="0"/>
                  <a:ea typeface="宋体" charset="-122"/>
                  <a:cs typeface="+mn-cs"/>
                </a:defRPr>
              </a:lvl3pPr>
              <a:lvl4pPr marL="2523195" algn="l" rtl="0" fontAlgn="base">
                <a:spcBef>
                  <a:spcPct val="0"/>
                </a:spcBef>
                <a:spcAft>
                  <a:spcPct val="0"/>
                </a:spcAft>
                <a:defRPr kern="1200">
                  <a:solidFill>
                    <a:schemeClr val="tx1"/>
                  </a:solidFill>
                  <a:latin typeface="Calibri" pitchFamily="34" charset="0"/>
                  <a:ea typeface="宋体" charset="-122"/>
                  <a:cs typeface="+mn-cs"/>
                </a:defRPr>
              </a:lvl4pPr>
              <a:lvl5pPr marL="3364260" algn="l" rtl="0" fontAlgn="base">
                <a:spcBef>
                  <a:spcPct val="0"/>
                </a:spcBef>
                <a:spcAft>
                  <a:spcPct val="0"/>
                </a:spcAft>
                <a:defRPr kern="1200">
                  <a:solidFill>
                    <a:schemeClr val="tx1"/>
                  </a:solidFill>
                  <a:latin typeface="Calibri" pitchFamily="34" charset="0"/>
                  <a:ea typeface="宋体" charset="-122"/>
                  <a:cs typeface="+mn-cs"/>
                </a:defRPr>
              </a:lvl5pPr>
              <a:lvl6pPr marL="4205326" algn="l" defTabSz="1682130" rtl="0" eaLnBrk="1" latinLnBrk="0" hangingPunct="1">
                <a:defRPr kern="1200">
                  <a:solidFill>
                    <a:schemeClr val="tx1"/>
                  </a:solidFill>
                  <a:latin typeface="Calibri" pitchFamily="34" charset="0"/>
                  <a:ea typeface="宋体" charset="-122"/>
                  <a:cs typeface="+mn-cs"/>
                </a:defRPr>
              </a:lvl6pPr>
              <a:lvl7pPr marL="5046391" algn="l" defTabSz="1682130" rtl="0" eaLnBrk="1" latinLnBrk="0" hangingPunct="1">
                <a:defRPr kern="1200">
                  <a:solidFill>
                    <a:schemeClr val="tx1"/>
                  </a:solidFill>
                  <a:latin typeface="Calibri" pitchFamily="34" charset="0"/>
                  <a:ea typeface="宋体" charset="-122"/>
                  <a:cs typeface="+mn-cs"/>
                </a:defRPr>
              </a:lvl7pPr>
              <a:lvl8pPr marL="5887456" algn="l" defTabSz="1682130" rtl="0" eaLnBrk="1" latinLnBrk="0" hangingPunct="1">
                <a:defRPr kern="1200">
                  <a:solidFill>
                    <a:schemeClr val="tx1"/>
                  </a:solidFill>
                  <a:latin typeface="Calibri" pitchFamily="34" charset="0"/>
                  <a:ea typeface="宋体" charset="-122"/>
                  <a:cs typeface="+mn-cs"/>
                </a:defRPr>
              </a:lvl8pPr>
              <a:lvl9pPr marL="6728521" algn="l" defTabSz="1682130" rtl="0" eaLnBrk="1" latinLnBrk="0" hangingPunct="1">
                <a:defRPr kern="1200">
                  <a:solidFill>
                    <a:schemeClr val="tx1"/>
                  </a:solidFill>
                  <a:latin typeface="Calibri" pitchFamily="34" charset="0"/>
                  <a:ea typeface="宋体" charset="-122"/>
                  <a:cs typeface="+mn-cs"/>
                </a:defRPr>
              </a:lvl9pPr>
            </a:lstStyle>
            <a:p>
              <a:endParaRPr lang="zh-CN" altLang="en-US" dirty="0">
                <a:cs typeface="Calibri" panose="020F0502020204030204" pitchFamily="34" charset="0"/>
              </a:endParaRPr>
            </a:p>
          </p:txBody>
        </p:sp>
        <p:sp>
          <p:nvSpPr>
            <p:cNvPr id="14" name="TextBox 13">
              <a:extLst>
                <a:ext uri="{FF2B5EF4-FFF2-40B4-BE49-F238E27FC236}">
                  <a16:creationId xmlns="" xmlns:a16="http://schemas.microsoft.com/office/drawing/2014/main" id="{A8BA2A4E-6295-4911-8EDC-E505FC370E17}"/>
                </a:ext>
              </a:extLst>
            </p:cNvPr>
            <p:cNvSpPr txBox="1"/>
            <p:nvPr/>
          </p:nvSpPr>
          <p:spPr>
            <a:xfrm>
              <a:off x="705259" y="1825833"/>
              <a:ext cx="1281856" cy="663411"/>
            </a:xfrm>
            <a:prstGeom prst="rect">
              <a:avLst/>
            </a:prstGeom>
            <a:noFill/>
          </p:spPr>
          <p:txBody>
            <a:bodyPr wrap="square" rtlCol="0">
              <a:spAutoFit/>
            </a:bodyPr>
            <a:lstStyle/>
            <a:p>
              <a:pPr algn="ctr"/>
              <a:r>
                <a:rPr lang="en-US" b="1" dirty="0">
                  <a:solidFill>
                    <a:schemeClr val="bg1"/>
                  </a:solidFill>
                  <a:latin typeface="Calibri" panose="020F0502020204030204" pitchFamily="34" charset="0"/>
                  <a:ea typeface="Calibri" panose="020F0502020204030204" pitchFamily="34" charset="0"/>
                  <a:cs typeface="Calibri" panose="020F0502020204030204" pitchFamily="34" charset="0"/>
                </a:rPr>
                <a:t>Intelligent Irrigation</a:t>
              </a:r>
            </a:p>
            <a:p>
              <a:pPr algn="ctr"/>
              <a:endParaRPr lang="en-US" b="1" dirty="0">
                <a:solidFill>
                  <a:schemeClr val="bg1"/>
                </a:solidFill>
                <a:latin typeface="Calibri" panose="020F0502020204030204" pitchFamily="34" charset="0"/>
                <a:ea typeface="Calibri" panose="020F0502020204030204" pitchFamily="34" charset="0"/>
                <a:cs typeface="Calibri" panose="020F0502020204030204" pitchFamily="34" charset="0"/>
              </a:endParaRPr>
            </a:p>
          </p:txBody>
        </p:sp>
      </p:grpSp>
      <p:sp>
        <p:nvSpPr>
          <p:cNvPr id="16" name="TextBox 15">
            <a:extLst>
              <a:ext uri="{FF2B5EF4-FFF2-40B4-BE49-F238E27FC236}">
                <a16:creationId xmlns="" xmlns:a16="http://schemas.microsoft.com/office/drawing/2014/main" id="{D8D296DB-8C28-471E-8169-1BE217818844}"/>
              </a:ext>
            </a:extLst>
          </p:cNvPr>
          <p:cNvSpPr txBox="1"/>
          <p:nvPr/>
        </p:nvSpPr>
        <p:spPr>
          <a:xfrm>
            <a:off x="1925269" y="1494330"/>
            <a:ext cx="4616720" cy="2269467"/>
          </a:xfrm>
          <a:prstGeom prst="rect">
            <a:avLst/>
          </a:prstGeom>
          <a:noFill/>
        </p:spPr>
        <p:txBody>
          <a:bodyPr wrap="square" rtlCol="0">
            <a:spAutoFit/>
          </a:bodyPr>
          <a:lstStyle/>
          <a:p>
            <a:pPr marL="285750" indent="-285750">
              <a:lnSpc>
                <a:spcPct val="150000"/>
              </a:lnSpc>
              <a:buFont typeface="Wingdings" panose="05000000000000000000" pitchFamily="2" charset="2"/>
              <a:buChar char="§"/>
            </a:pPr>
            <a:r>
              <a:rPr lang="en-US" sz="1600" dirty="0">
                <a:latin typeface="Calibri" panose="020F0502020204030204" pitchFamily="34" charset="0"/>
                <a:ea typeface="Calibri" panose="020F0502020204030204" pitchFamily="34" charset="0"/>
                <a:cs typeface="Calibri" panose="020F0502020204030204" pitchFamily="34" charset="0"/>
              </a:rPr>
              <a:t>6 micro weather stations</a:t>
            </a:r>
          </a:p>
          <a:p>
            <a:pPr marL="285750" indent="-285750">
              <a:lnSpc>
                <a:spcPct val="150000"/>
              </a:lnSpc>
              <a:buFont typeface="Wingdings" panose="05000000000000000000" pitchFamily="2" charset="2"/>
              <a:buChar char="§"/>
            </a:pPr>
            <a:r>
              <a:rPr lang="en-US" sz="1600" dirty="0">
                <a:latin typeface="Calibri" panose="020F0502020204030204" pitchFamily="34" charset="0"/>
                <a:ea typeface="Calibri" panose="020F0502020204030204" pitchFamily="34" charset="0"/>
                <a:cs typeface="Calibri" panose="020F0502020204030204" pitchFamily="34" charset="0"/>
              </a:rPr>
              <a:t>70% reduction in water usage</a:t>
            </a:r>
          </a:p>
          <a:p>
            <a:pPr marL="285750" indent="-285750">
              <a:lnSpc>
                <a:spcPct val="150000"/>
              </a:lnSpc>
              <a:buFont typeface="Wingdings" panose="05000000000000000000" pitchFamily="2" charset="2"/>
              <a:buChar char="§"/>
            </a:pPr>
            <a:r>
              <a:rPr lang="en-US" sz="1600" dirty="0">
                <a:latin typeface="Calibri" panose="020F0502020204030204" pitchFamily="34" charset="0"/>
                <a:ea typeface="Calibri" panose="020F0502020204030204" pitchFamily="34" charset="0"/>
                <a:cs typeface="Calibri" panose="020F0502020204030204" pitchFamily="34" charset="0"/>
              </a:rPr>
              <a:t>50% reduction in fertilizer usage</a:t>
            </a:r>
          </a:p>
          <a:p>
            <a:pPr marL="285750" indent="-285750">
              <a:lnSpc>
                <a:spcPct val="150000"/>
              </a:lnSpc>
              <a:buFont typeface="Wingdings" panose="05000000000000000000" pitchFamily="2" charset="2"/>
              <a:buChar char="§"/>
            </a:pPr>
            <a:r>
              <a:rPr lang="en-US" sz="1600" dirty="0">
                <a:latin typeface="Calibri" panose="020F0502020204030204" pitchFamily="34" charset="0"/>
                <a:ea typeface="Calibri" panose="020F0502020204030204" pitchFamily="34" charset="0"/>
                <a:cs typeface="Calibri" panose="020F0502020204030204" pitchFamily="34" charset="0"/>
              </a:rPr>
              <a:t>Water storage facilities to reduce groundwater extraction during drought conditions</a:t>
            </a:r>
          </a:p>
          <a:p>
            <a:pPr marL="285750" indent="-285750">
              <a:lnSpc>
                <a:spcPct val="150000"/>
              </a:lnSpc>
              <a:buFont typeface="Wingdings" panose="05000000000000000000" pitchFamily="2" charset="2"/>
              <a:buChar char="§"/>
            </a:pPr>
            <a:endParaRPr lang="en-US" sz="1600" dirty="0">
              <a:latin typeface="Calibri" panose="020F0502020204030204" pitchFamily="34" charset="0"/>
              <a:ea typeface="Calibri" panose="020F0502020204030204" pitchFamily="34" charset="0"/>
              <a:cs typeface="Calibri" panose="020F0502020204030204" pitchFamily="34" charset="0"/>
            </a:endParaRPr>
          </a:p>
        </p:txBody>
      </p:sp>
      <p:grpSp>
        <p:nvGrpSpPr>
          <p:cNvPr id="37" name="Group 36">
            <a:extLst>
              <a:ext uri="{FF2B5EF4-FFF2-40B4-BE49-F238E27FC236}">
                <a16:creationId xmlns="" xmlns:a16="http://schemas.microsoft.com/office/drawing/2014/main" id="{FFF394FB-05DD-8532-D9A8-5F4D081CBFD7}"/>
              </a:ext>
            </a:extLst>
          </p:cNvPr>
          <p:cNvGrpSpPr/>
          <p:nvPr/>
        </p:nvGrpSpPr>
        <p:grpSpPr>
          <a:xfrm>
            <a:off x="6458363" y="1415391"/>
            <a:ext cx="1725601" cy="1685003"/>
            <a:chOff x="716360" y="2523778"/>
            <a:chExt cx="1239841" cy="1210671"/>
          </a:xfrm>
        </p:grpSpPr>
        <p:sp>
          <p:nvSpPr>
            <p:cNvPr id="9" name="Oval 8">
              <a:extLst>
                <a:ext uri="{FF2B5EF4-FFF2-40B4-BE49-F238E27FC236}">
                  <a16:creationId xmlns="" xmlns:a16="http://schemas.microsoft.com/office/drawing/2014/main" id="{A2704330-1B3F-78DC-280C-A7E2E8E05415}"/>
                </a:ext>
              </a:extLst>
            </p:cNvPr>
            <p:cNvSpPr/>
            <p:nvPr/>
          </p:nvSpPr>
          <p:spPr>
            <a:xfrm>
              <a:off x="745530" y="2523778"/>
              <a:ext cx="1210671" cy="1210671"/>
            </a:xfrm>
            <a:prstGeom prst="ellipse">
              <a:avLst/>
            </a:prstGeom>
            <a:solidFill>
              <a:srgbClr val="91816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latin typeface="Calibri" panose="020F0502020204030204" pitchFamily="34" charset="0"/>
                <a:ea typeface="Calibri" panose="020F0502020204030204" pitchFamily="34" charset="0"/>
                <a:cs typeface="Calibri" panose="020F0502020204030204" pitchFamily="34" charset="0"/>
              </a:endParaRPr>
            </a:p>
          </p:txBody>
        </p:sp>
        <p:sp>
          <p:nvSpPr>
            <p:cNvPr id="24" name="Freeform 159">
              <a:extLst>
                <a:ext uri="{FF2B5EF4-FFF2-40B4-BE49-F238E27FC236}">
                  <a16:creationId xmlns="" xmlns:a16="http://schemas.microsoft.com/office/drawing/2014/main" id="{F4E26C6A-BEC6-429D-BD91-7D22239FF678}"/>
                </a:ext>
              </a:extLst>
            </p:cNvPr>
            <p:cNvSpPr>
              <a:spLocks noChangeArrowheads="1"/>
            </p:cNvSpPr>
            <p:nvPr/>
          </p:nvSpPr>
          <p:spPr bwMode="auto">
            <a:xfrm>
              <a:off x="1118857" y="2704598"/>
              <a:ext cx="464015" cy="449955"/>
            </a:xfrm>
            <a:custGeom>
              <a:avLst/>
              <a:gdLst>
                <a:gd name="T0" fmla="*/ 252974 w 634"/>
                <a:gd name="T1" fmla="*/ 271589 h 619"/>
                <a:gd name="T2" fmla="*/ 252974 w 634"/>
                <a:gd name="T3" fmla="*/ 271589 h 619"/>
                <a:gd name="T4" fmla="*/ 231535 w 634"/>
                <a:gd name="T5" fmla="*/ 291496 h 619"/>
                <a:gd name="T6" fmla="*/ 231535 w 634"/>
                <a:gd name="T7" fmla="*/ 585836 h 619"/>
                <a:gd name="T8" fmla="*/ 252974 w 634"/>
                <a:gd name="T9" fmla="*/ 605743 h 619"/>
                <a:gd name="T10" fmla="*/ 295851 w 634"/>
                <a:gd name="T11" fmla="*/ 585836 h 619"/>
                <a:gd name="T12" fmla="*/ 295851 w 634"/>
                <a:gd name="T13" fmla="*/ 291496 h 619"/>
                <a:gd name="T14" fmla="*/ 252974 w 634"/>
                <a:gd name="T15" fmla="*/ 271589 h 619"/>
                <a:gd name="T16" fmla="*/ 484509 w 634"/>
                <a:gd name="T17" fmla="*/ 355483 h 619"/>
                <a:gd name="T18" fmla="*/ 484509 w 634"/>
                <a:gd name="T19" fmla="*/ 355483 h 619"/>
                <a:gd name="T20" fmla="*/ 463071 w 634"/>
                <a:gd name="T21" fmla="*/ 375390 h 619"/>
                <a:gd name="T22" fmla="*/ 463071 w 634"/>
                <a:gd name="T23" fmla="*/ 543178 h 619"/>
                <a:gd name="T24" fmla="*/ 484509 w 634"/>
                <a:gd name="T25" fmla="*/ 585836 h 619"/>
                <a:gd name="T26" fmla="*/ 505948 w 634"/>
                <a:gd name="T27" fmla="*/ 543178 h 619"/>
                <a:gd name="T28" fmla="*/ 505948 w 634"/>
                <a:gd name="T29" fmla="*/ 375390 h 619"/>
                <a:gd name="T30" fmla="*/ 484509 w 634"/>
                <a:gd name="T31" fmla="*/ 355483 h 619"/>
                <a:gd name="T32" fmla="*/ 673167 w 634"/>
                <a:gd name="T33" fmla="*/ 0 h 619"/>
                <a:gd name="T34" fmla="*/ 673167 w 634"/>
                <a:gd name="T35" fmla="*/ 0 h 619"/>
                <a:gd name="T36" fmla="*/ 463071 w 634"/>
                <a:gd name="T37" fmla="*/ 166366 h 619"/>
                <a:gd name="T38" fmla="*/ 231535 w 634"/>
                <a:gd name="T39" fmla="*/ 82472 h 619"/>
                <a:gd name="T40" fmla="*/ 0 w 634"/>
                <a:gd name="T41" fmla="*/ 209024 h 619"/>
                <a:gd name="T42" fmla="*/ 0 w 634"/>
                <a:gd name="T43" fmla="*/ 878754 h 619"/>
                <a:gd name="T44" fmla="*/ 231535 w 634"/>
                <a:gd name="T45" fmla="*/ 753624 h 619"/>
                <a:gd name="T46" fmla="*/ 463071 w 634"/>
                <a:gd name="T47" fmla="*/ 836096 h 619"/>
                <a:gd name="T48" fmla="*/ 673167 w 634"/>
                <a:gd name="T49" fmla="*/ 669730 h 619"/>
                <a:gd name="T50" fmla="*/ 904703 w 634"/>
                <a:gd name="T51" fmla="*/ 836096 h 619"/>
                <a:gd name="T52" fmla="*/ 904703 w 634"/>
                <a:gd name="T53" fmla="*/ 166366 h 619"/>
                <a:gd name="T54" fmla="*/ 673167 w 634"/>
                <a:gd name="T55" fmla="*/ 0 h 619"/>
                <a:gd name="T56" fmla="*/ 841817 w 634"/>
                <a:gd name="T57" fmla="*/ 732295 h 619"/>
                <a:gd name="T58" fmla="*/ 841817 w 634"/>
                <a:gd name="T59" fmla="*/ 732295 h 619"/>
                <a:gd name="T60" fmla="*/ 673167 w 634"/>
                <a:gd name="T61" fmla="*/ 605743 h 619"/>
                <a:gd name="T62" fmla="*/ 463071 w 634"/>
                <a:gd name="T63" fmla="*/ 773531 h 619"/>
                <a:gd name="T64" fmla="*/ 231535 w 634"/>
                <a:gd name="T65" fmla="*/ 689637 h 619"/>
                <a:gd name="T66" fmla="*/ 62886 w 634"/>
                <a:gd name="T67" fmla="*/ 794860 h 619"/>
                <a:gd name="T68" fmla="*/ 62886 w 634"/>
                <a:gd name="T69" fmla="*/ 230353 h 619"/>
                <a:gd name="T70" fmla="*/ 231535 w 634"/>
                <a:gd name="T71" fmla="*/ 125130 h 619"/>
                <a:gd name="T72" fmla="*/ 463071 w 634"/>
                <a:gd name="T73" fmla="*/ 209024 h 619"/>
                <a:gd name="T74" fmla="*/ 673167 w 634"/>
                <a:gd name="T75" fmla="*/ 41236 h 619"/>
                <a:gd name="T76" fmla="*/ 841817 w 634"/>
                <a:gd name="T77" fmla="*/ 166366 h 619"/>
                <a:gd name="T78" fmla="*/ 841817 w 634"/>
                <a:gd name="T79" fmla="*/ 732295 h 619"/>
                <a:gd name="T80" fmla="*/ 673167 w 634"/>
                <a:gd name="T81" fmla="*/ 459284 h 619"/>
                <a:gd name="T82" fmla="*/ 673167 w 634"/>
                <a:gd name="T83" fmla="*/ 459284 h 619"/>
                <a:gd name="T84" fmla="*/ 716044 w 634"/>
                <a:gd name="T85" fmla="*/ 501942 h 619"/>
                <a:gd name="T86" fmla="*/ 737483 w 634"/>
                <a:gd name="T87" fmla="*/ 459284 h 619"/>
                <a:gd name="T88" fmla="*/ 737483 w 634"/>
                <a:gd name="T89" fmla="*/ 250260 h 619"/>
                <a:gd name="T90" fmla="*/ 716044 w 634"/>
                <a:gd name="T91" fmla="*/ 209024 h 619"/>
                <a:gd name="T92" fmla="*/ 673167 w 634"/>
                <a:gd name="T93" fmla="*/ 250260 h 619"/>
                <a:gd name="T94" fmla="*/ 673167 w 634"/>
                <a:gd name="T95" fmla="*/ 459284 h 619"/>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634" h="619">
                  <a:moveTo>
                    <a:pt x="177" y="191"/>
                  </a:moveTo>
                  <a:lnTo>
                    <a:pt x="177" y="191"/>
                  </a:lnTo>
                  <a:lnTo>
                    <a:pt x="162" y="205"/>
                  </a:lnTo>
                  <a:cubicBezTo>
                    <a:pt x="162" y="412"/>
                    <a:pt x="162" y="412"/>
                    <a:pt x="162" y="412"/>
                  </a:cubicBezTo>
                  <a:lnTo>
                    <a:pt x="177" y="426"/>
                  </a:lnTo>
                  <a:cubicBezTo>
                    <a:pt x="192" y="426"/>
                    <a:pt x="207" y="412"/>
                    <a:pt x="207" y="412"/>
                  </a:cubicBezTo>
                  <a:cubicBezTo>
                    <a:pt x="207" y="205"/>
                    <a:pt x="207" y="205"/>
                    <a:pt x="207" y="205"/>
                  </a:cubicBezTo>
                  <a:cubicBezTo>
                    <a:pt x="207" y="205"/>
                    <a:pt x="192" y="191"/>
                    <a:pt x="177" y="191"/>
                  </a:cubicBezTo>
                  <a:close/>
                  <a:moveTo>
                    <a:pt x="339" y="250"/>
                  </a:moveTo>
                  <a:lnTo>
                    <a:pt x="339" y="250"/>
                  </a:lnTo>
                  <a:cubicBezTo>
                    <a:pt x="324" y="250"/>
                    <a:pt x="324" y="264"/>
                    <a:pt x="324" y="264"/>
                  </a:cubicBezTo>
                  <a:cubicBezTo>
                    <a:pt x="324" y="382"/>
                    <a:pt x="324" y="382"/>
                    <a:pt x="324" y="382"/>
                  </a:cubicBezTo>
                  <a:cubicBezTo>
                    <a:pt x="324" y="397"/>
                    <a:pt x="324" y="412"/>
                    <a:pt x="339" y="412"/>
                  </a:cubicBezTo>
                  <a:cubicBezTo>
                    <a:pt x="354" y="412"/>
                    <a:pt x="354" y="397"/>
                    <a:pt x="354" y="382"/>
                  </a:cubicBezTo>
                  <a:cubicBezTo>
                    <a:pt x="354" y="264"/>
                    <a:pt x="354" y="264"/>
                    <a:pt x="354" y="264"/>
                  </a:cubicBezTo>
                  <a:cubicBezTo>
                    <a:pt x="354" y="264"/>
                    <a:pt x="354" y="250"/>
                    <a:pt x="339" y="250"/>
                  </a:cubicBezTo>
                  <a:close/>
                  <a:moveTo>
                    <a:pt x="471" y="0"/>
                  </a:moveTo>
                  <a:lnTo>
                    <a:pt x="471" y="0"/>
                  </a:lnTo>
                  <a:cubicBezTo>
                    <a:pt x="324" y="117"/>
                    <a:pt x="324" y="117"/>
                    <a:pt x="324" y="117"/>
                  </a:cubicBezTo>
                  <a:cubicBezTo>
                    <a:pt x="162" y="58"/>
                    <a:pt x="162" y="58"/>
                    <a:pt x="162" y="58"/>
                  </a:cubicBezTo>
                  <a:cubicBezTo>
                    <a:pt x="0" y="147"/>
                    <a:pt x="0" y="147"/>
                    <a:pt x="0" y="147"/>
                  </a:cubicBezTo>
                  <a:cubicBezTo>
                    <a:pt x="0" y="618"/>
                    <a:pt x="0" y="618"/>
                    <a:pt x="0" y="618"/>
                  </a:cubicBezTo>
                  <a:cubicBezTo>
                    <a:pt x="162" y="530"/>
                    <a:pt x="162" y="530"/>
                    <a:pt x="162" y="530"/>
                  </a:cubicBezTo>
                  <a:cubicBezTo>
                    <a:pt x="324" y="588"/>
                    <a:pt x="324" y="588"/>
                    <a:pt x="324" y="588"/>
                  </a:cubicBezTo>
                  <a:cubicBezTo>
                    <a:pt x="471" y="471"/>
                    <a:pt x="471" y="471"/>
                    <a:pt x="471" y="471"/>
                  </a:cubicBezTo>
                  <a:cubicBezTo>
                    <a:pt x="633" y="588"/>
                    <a:pt x="633" y="588"/>
                    <a:pt x="633" y="588"/>
                  </a:cubicBezTo>
                  <a:cubicBezTo>
                    <a:pt x="633" y="117"/>
                    <a:pt x="633" y="117"/>
                    <a:pt x="633" y="117"/>
                  </a:cubicBezTo>
                  <a:lnTo>
                    <a:pt x="471" y="0"/>
                  </a:lnTo>
                  <a:close/>
                  <a:moveTo>
                    <a:pt x="589" y="515"/>
                  </a:moveTo>
                  <a:lnTo>
                    <a:pt x="589" y="515"/>
                  </a:lnTo>
                  <a:cubicBezTo>
                    <a:pt x="471" y="426"/>
                    <a:pt x="471" y="426"/>
                    <a:pt x="471" y="426"/>
                  </a:cubicBezTo>
                  <a:cubicBezTo>
                    <a:pt x="324" y="544"/>
                    <a:pt x="324" y="544"/>
                    <a:pt x="324" y="544"/>
                  </a:cubicBezTo>
                  <a:cubicBezTo>
                    <a:pt x="162" y="485"/>
                    <a:pt x="162" y="485"/>
                    <a:pt x="162" y="485"/>
                  </a:cubicBezTo>
                  <a:cubicBezTo>
                    <a:pt x="44" y="559"/>
                    <a:pt x="44" y="559"/>
                    <a:pt x="44" y="559"/>
                  </a:cubicBezTo>
                  <a:cubicBezTo>
                    <a:pt x="44" y="162"/>
                    <a:pt x="44" y="162"/>
                    <a:pt x="44" y="162"/>
                  </a:cubicBezTo>
                  <a:cubicBezTo>
                    <a:pt x="162" y="88"/>
                    <a:pt x="162" y="88"/>
                    <a:pt x="162" y="88"/>
                  </a:cubicBezTo>
                  <a:cubicBezTo>
                    <a:pt x="324" y="147"/>
                    <a:pt x="324" y="147"/>
                    <a:pt x="324" y="147"/>
                  </a:cubicBezTo>
                  <a:cubicBezTo>
                    <a:pt x="471" y="29"/>
                    <a:pt x="471" y="29"/>
                    <a:pt x="471" y="29"/>
                  </a:cubicBezTo>
                  <a:cubicBezTo>
                    <a:pt x="589" y="117"/>
                    <a:pt x="589" y="117"/>
                    <a:pt x="589" y="117"/>
                  </a:cubicBezTo>
                  <a:lnTo>
                    <a:pt x="589" y="515"/>
                  </a:lnTo>
                  <a:close/>
                  <a:moveTo>
                    <a:pt x="471" y="323"/>
                  </a:moveTo>
                  <a:lnTo>
                    <a:pt x="471" y="323"/>
                  </a:lnTo>
                  <a:cubicBezTo>
                    <a:pt x="471" y="338"/>
                    <a:pt x="486" y="353"/>
                    <a:pt x="501" y="353"/>
                  </a:cubicBezTo>
                  <a:cubicBezTo>
                    <a:pt x="501" y="353"/>
                    <a:pt x="516" y="338"/>
                    <a:pt x="516" y="323"/>
                  </a:cubicBezTo>
                  <a:cubicBezTo>
                    <a:pt x="516" y="176"/>
                    <a:pt x="516" y="176"/>
                    <a:pt x="516" y="176"/>
                  </a:cubicBezTo>
                  <a:cubicBezTo>
                    <a:pt x="516" y="162"/>
                    <a:pt x="501" y="147"/>
                    <a:pt x="501" y="147"/>
                  </a:cubicBezTo>
                  <a:cubicBezTo>
                    <a:pt x="486" y="147"/>
                    <a:pt x="471" y="162"/>
                    <a:pt x="471" y="176"/>
                  </a:cubicBezTo>
                  <a:lnTo>
                    <a:pt x="471" y="323"/>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defPPr>
                <a:defRPr lang="zh-CN"/>
              </a:defPPr>
              <a:lvl1pPr algn="l" rtl="0" fontAlgn="base">
                <a:spcBef>
                  <a:spcPct val="0"/>
                </a:spcBef>
                <a:spcAft>
                  <a:spcPct val="0"/>
                </a:spcAft>
                <a:defRPr kern="1200">
                  <a:solidFill>
                    <a:schemeClr val="tx1"/>
                  </a:solidFill>
                  <a:latin typeface="Calibri" pitchFamily="34" charset="0"/>
                  <a:ea typeface="宋体" charset="-122"/>
                  <a:cs typeface="+mn-cs"/>
                </a:defRPr>
              </a:lvl1pPr>
              <a:lvl2pPr marL="841065" algn="l" rtl="0" fontAlgn="base">
                <a:spcBef>
                  <a:spcPct val="0"/>
                </a:spcBef>
                <a:spcAft>
                  <a:spcPct val="0"/>
                </a:spcAft>
                <a:defRPr kern="1200">
                  <a:solidFill>
                    <a:schemeClr val="tx1"/>
                  </a:solidFill>
                  <a:latin typeface="Calibri" pitchFamily="34" charset="0"/>
                  <a:ea typeface="宋体" charset="-122"/>
                  <a:cs typeface="+mn-cs"/>
                </a:defRPr>
              </a:lvl2pPr>
              <a:lvl3pPr marL="1682130" algn="l" rtl="0" fontAlgn="base">
                <a:spcBef>
                  <a:spcPct val="0"/>
                </a:spcBef>
                <a:spcAft>
                  <a:spcPct val="0"/>
                </a:spcAft>
                <a:defRPr kern="1200">
                  <a:solidFill>
                    <a:schemeClr val="tx1"/>
                  </a:solidFill>
                  <a:latin typeface="Calibri" pitchFamily="34" charset="0"/>
                  <a:ea typeface="宋体" charset="-122"/>
                  <a:cs typeface="+mn-cs"/>
                </a:defRPr>
              </a:lvl3pPr>
              <a:lvl4pPr marL="2523195" algn="l" rtl="0" fontAlgn="base">
                <a:spcBef>
                  <a:spcPct val="0"/>
                </a:spcBef>
                <a:spcAft>
                  <a:spcPct val="0"/>
                </a:spcAft>
                <a:defRPr kern="1200">
                  <a:solidFill>
                    <a:schemeClr val="tx1"/>
                  </a:solidFill>
                  <a:latin typeface="Calibri" pitchFamily="34" charset="0"/>
                  <a:ea typeface="宋体" charset="-122"/>
                  <a:cs typeface="+mn-cs"/>
                </a:defRPr>
              </a:lvl4pPr>
              <a:lvl5pPr marL="3364260" algn="l" rtl="0" fontAlgn="base">
                <a:spcBef>
                  <a:spcPct val="0"/>
                </a:spcBef>
                <a:spcAft>
                  <a:spcPct val="0"/>
                </a:spcAft>
                <a:defRPr kern="1200">
                  <a:solidFill>
                    <a:schemeClr val="tx1"/>
                  </a:solidFill>
                  <a:latin typeface="Calibri" pitchFamily="34" charset="0"/>
                  <a:ea typeface="宋体" charset="-122"/>
                  <a:cs typeface="+mn-cs"/>
                </a:defRPr>
              </a:lvl5pPr>
              <a:lvl6pPr marL="4205326" algn="l" defTabSz="1682130" rtl="0" eaLnBrk="1" latinLnBrk="0" hangingPunct="1">
                <a:defRPr kern="1200">
                  <a:solidFill>
                    <a:schemeClr val="tx1"/>
                  </a:solidFill>
                  <a:latin typeface="Calibri" pitchFamily="34" charset="0"/>
                  <a:ea typeface="宋体" charset="-122"/>
                  <a:cs typeface="+mn-cs"/>
                </a:defRPr>
              </a:lvl6pPr>
              <a:lvl7pPr marL="5046391" algn="l" defTabSz="1682130" rtl="0" eaLnBrk="1" latinLnBrk="0" hangingPunct="1">
                <a:defRPr kern="1200">
                  <a:solidFill>
                    <a:schemeClr val="tx1"/>
                  </a:solidFill>
                  <a:latin typeface="Calibri" pitchFamily="34" charset="0"/>
                  <a:ea typeface="宋体" charset="-122"/>
                  <a:cs typeface="+mn-cs"/>
                </a:defRPr>
              </a:lvl7pPr>
              <a:lvl8pPr marL="5887456" algn="l" defTabSz="1682130" rtl="0" eaLnBrk="1" latinLnBrk="0" hangingPunct="1">
                <a:defRPr kern="1200">
                  <a:solidFill>
                    <a:schemeClr val="tx1"/>
                  </a:solidFill>
                  <a:latin typeface="Calibri" pitchFamily="34" charset="0"/>
                  <a:ea typeface="宋体" charset="-122"/>
                  <a:cs typeface="+mn-cs"/>
                </a:defRPr>
              </a:lvl8pPr>
              <a:lvl9pPr marL="6728521" algn="l" defTabSz="1682130" rtl="0" eaLnBrk="1" latinLnBrk="0" hangingPunct="1">
                <a:defRPr kern="1200">
                  <a:solidFill>
                    <a:schemeClr val="tx1"/>
                  </a:solidFill>
                  <a:latin typeface="Calibri" pitchFamily="34" charset="0"/>
                  <a:ea typeface="宋体" charset="-122"/>
                  <a:cs typeface="+mn-cs"/>
                </a:defRPr>
              </a:lvl9pPr>
            </a:lstStyle>
            <a:p>
              <a:endParaRPr lang="zh-CN" altLang="en-US" dirty="0">
                <a:cs typeface="Calibri" panose="020F0502020204030204" pitchFamily="34" charset="0"/>
              </a:endParaRPr>
            </a:p>
          </p:txBody>
        </p:sp>
        <p:sp>
          <p:nvSpPr>
            <p:cNvPr id="25" name="TextBox 24">
              <a:extLst>
                <a:ext uri="{FF2B5EF4-FFF2-40B4-BE49-F238E27FC236}">
                  <a16:creationId xmlns="" xmlns:a16="http://schemas.microsoft.com/office/drawing/2014/main" id="{4BE98E72-E7B7-4816-BB0C-5D4338FC7F7C}"/>
                </a:ext>
              </a:extLst>
            </p:cNvPr>
            <p:cNvSpPr txBox="1"/>
            <p:nvPr/>
          </p:nvSpPr>
          <p:spPr>
            <a:xfrm>
              <a:off x="716360" y="3129113"/>
              <a:ext cx="1239841" cy="464387"/>
            </a:xfrm>
            <a:prstGeom prst="rect">
              <a:avLst/>
            </a:prstGeom>
            <a:noFill/>
          </p:spPr>
          <p:txBody>
            <a:bodyPr wrap="square" rtlCol="0">
              <a:spAutoFit/>
            </a:bodyPr>
            <a:lstStyle/>
            <a:p>
              <a:pPr algn="ctr"/>
              <a:r>
                <a:rPr lang="en-US" b="1" dirty="0">
                  <a:solidFill>
                    <a:schemeClr val="bg1"/>
                  </a:solidFill>
                  <a:latin typeface="Calibri" panose="020F0502020204030204" pitchFamily="34" charset="0"/>
                  <a:ea typeface="Calibri" panose="020F0502020204030204" pitchFamily="34" charset="0"/>
                  <a:cs typeface="Calibri" panose="020F0502020204030204" pitchFamily="34" charset="0"/>
                </a:rPr>
                <a:t>Forest Conservation</a:t>
              </a:r>
            </a:p>
          </p:txBody>
        </p:sp>
      </p:grpSp>
      <p:sp>
        <p:nvSpPr>
          <p:cNvPr id="28" name="TextBox 27">
            <a:extLst>
              <a:ext uri="{FF2B5EF4-FFF2-40B4-BE49-F238E27FC236}">
                <a16:creationId xmlns="" xmlns:a16="http://schemas.microsoft.com/office/drawing/2014/main" id="{0A85020B-9444-4E30-B8C4-6AD6F70EABAB}"/>
              </a:ext>
            </a:extLst>
          </p:cNvPr>
          <p:cNvSpPr txBox="1"/>
          <p:nvPr/>
        </p:nvSpPr>
        <p:spPr>
          <a:xfrm>
            <a:off x="8208847" y="1546675"/>
            <a:ext cx="3409913" cy="1530804"/>
          </a:xfrm>
          <a:prstGeom prst="rect">
            <a:avLst/>
          </a:prstGeom>
          <a:noFill/>
        </p:spPr>
        <p:txBody>
          <a:bodyPr wrap="square" rtlCol="0">
            <a:spAutoFit/>
          </a:bodyPr>
          <a:lstStyle/>
          <a:p>
            <a:pPr marL="285750" indent="-285750">
              <a:lnSpc>
                <a:spcPct val="150000"/>
              </a:lnSpc>
              <a:buFont typeface="Wingdings" panose="05000000000000000000" pitchFamily="2" charset="2"/>
              <a:buChar char="§"/>
            </a:pPr>
            <a:r>
              <a:rPr lang="en-US" sz="1600" dirty="0">
                <a:latin typeface="Calibri" panose="020F0502020204030204" pitchFamily="34" charset="0"/>
                <a:ea typeface="Calibri" panose="020F0502020204030204" pitchFamily="34" charset="0"/>
                <a:cs typeface="Calibri" panose="020F0502020204030204" pitchFamily="34" charset="0"/>
              </a:rPr>
              <a:t>475 hectares of afforestation</a:t>
            </a:r>
          </a:p>
          <a:p>
            <a:pPr marL="285750" indent="-285750">
              <a:lnSpc>
                <a:spcPct val="150000"/>
              </a:lnSpc>
              <a:buFont typeface="Wingdings" panose="05000000000000000000" pitchFamily="2" charset="2"/>
              <a:buChar char="§"/>
            </a:pPr>
            <a:r>
              <a:rPr lang="en-US" sz="1600" dirty="0">
                <a:latin typeface="Calibri" panose="020F0502020204030204" pitchFamily="34" charset="0"/>
                <a:ea typeface="Calibri" panose="020F0502020204030204" pitchFamily="34" charset="0"/>
                <a:cs typeface="Calibri" panose="020F0502020204030204" pitchFamily="34" charset="0"/>
              </a:rPr>
              <a:t>Protection of old-growth forest</a:t>
            </a:r>
          </a:p>
          <a:p>
            <a:pPr marL="285750" indent="-285750">
              <a:lnSpc>
                <a:spcPct val="150000"/>
              </a:lnSpc>
              <a:buFont typeface="Wingdings" panose="05000000000000000000" pitchFamily="2" charset="2"/>
              <a:buChar char="§"/>
            </a:pPr>
            <a:r>
              <a:rPr lang="en-US" sz="1600" dirty="0">
                <a:latin typeface="Calibri" panose="020F0502020204030204" pitchFamily="34" charset="0"/>
                <a:ea typeface="Calibri" panose="020F0502020204030204" pitchFamily="34" charset="0"/>
                <a:cs typeface="Calibri" panose="020F0502020204030204" pitchFamily="34" charset="0"/>
              </a:rPr>
              <a:t>20+ endemic animals sighted on company properties</a:t>
            </a:r>
          </a:p>
        </p:txBody>
      </p:sp>
      <p:sp>
        <p:nvSpPr>
          <p:cNvPr id="47" name="TextBox 46">
            <a:extLst>
              <a:ext uri="{FF2B5EF4-FFF2-40B4-BE49-F238E27FC236}">
                <a16:creationId xmlns="" xmlns:a16="http://schemas.microsoft.com/office/drawing/2014/main" id="{D9BE5715-0890-4E51-8600-16804A45950B}"/>
              </a:ext>
            </a:extLst>
          </p:cNvPr>
          <p:cNvSpPr txBox="1"/>
          <p:nvPr/>
        </p:nvSpPr>
        <p:spPr>
          <a:xfrm>
            <a:off x="2079785" y="3856074"/>
            <a:ext cx="4232239" cy="1900136"/>
          </a:xfrm>
          <a:prstGeom prst="rect">
            <a:avLst/>
          </a:prstGeom>
          <a:noFill/>
        </p:spPr>
        <p:txBody>
          <a:bodyPr wrap="square" rtlCol="0">
            <a:spAutoFit/>
          </a:bodyPr>
          <a:lstStyle/>
          <a:p>
            <a:pPr marL="285750" indent="-285750">
              <a:lnSpc>
                <a:spcPct val="150000"/>
              </a:lnSpc>
              <a:buFont typeface="Wingdings" panose="05000000000000000000" pitchFamily="2" charset="2"/>
              <a:buChar char="§"/>
            </a:pPr>
            <a:r>
              <a:rPr lang="en-US" sz="1600" dirty="0">
                <a:latin typeface="Calibri" panose="020F0502020204030204" pitchFamily="34" charset="0"/>
                <a:ea typeface="Calibri" panose="020F0502020204030204" pitchFamily="34" charset="0"/>
                <a:cs typeface="Calibri" panose="020F0502020204030204" pitchFamily="34" charset="0"/>
              </a:rPr>
              <a:t>513 kW of rooftop solar</a:t>
            </a:r>
          </a:p>
          <a:p>
            <a:pPr marL="285750" indent="-285750">
              <a:lnSpc>
                <a:spcPct val="150000"/>
              </a:lnSpc>
              <a:buFont typeface="Wingdings" panose="05000000000000000000" pitchFamily="2" charset="2"/>
              <a:buChar char="§"/>
            </a:pPr>
            <a:r>
              <a:rPr lang="en-US" sz="1600" dirty="0">
                <a:latin typeface="Calibri" panose="020F0502020204030204" pitchFamily="34" charset="0"/>
                <a:ea typeface="Calibri" panose="020F0502020204030204" pitchFamily="34" charset="0"/>
                <a:cs typeface="Calibri" panose="020F0502020204030204" pitchFamily="34" charset="0"/>
              </a:rPr>
              <a:t>688 MWh of electricity production annually</a:t>
            </a:r>
          </a:p>
          <a:p>
            <a:pPr marL="285750" indent="-285750">
              <a:lnSpc>
                <a:spcPct val="150000"/>
              </a:lnSpc>
              <a:buFont typeface="Wingdings" panose="05000000000000000000" pitchFamily="2" charset="2"/>
              <a:buChar char="§"/>
            </a:pPr>
            <a:r>
              <a:rPr lang="en-US" altLang="zh-TW" sz="1600" dirty="0">
                <a:latin typeface="Calibri" panose="020F0502020204030204" pitchFamily="34" charset="0"/>
                <a:ea typeface="Calibri" panose="020F0502020204030204" pitchFamily="34" charset="0"/>
                <a:cs typeface="Calibri" panose="020F0502020204030204" pitchFamily="34" charset="0"/>
              </a:rPr>
              <a:t>NT</a:t>
            </a:r>
            <a:r>
              <a:rPr lang="en-US" sz="1600" dirty="0">
                <a:latin typeface="Calibri" panose="020F0502020204030204" pitchFamily="34" charset="0"/>
                <a:ea typeface="Calibri" panose="020F0502020204030204" pitchFamily="34" charset="0"/>
                <a:cs typeface="Calibri" panose="020F0502020204030204" pitchFamily="34" charset="0"/>
              </a:rPr>
              <a:t>$180k</a:t>
            </a:r>
            <a:r>
              <a:rPr lang="zh-TW" altLang="en-US" sz="1600" dirty="0">
                <a:latin typeface="Calibri" panose="020F0502020204030204" pitchFamily="34" charset="0"/>
                <a:cs typeface="Calibri" panose="020F0502020204030204" pitchFamily="34" charset="0"/>
              </a:rPr>
              <a:t> </a:t>
            </a:r>
            <a:r>
              <a:rPr lang="en-US" altLang="zh-TW" sz="1600" dirty="0">
                <a:latin typeface="Calibri" panose="020F0502020204030204" pitchFamily="34" charset="0"/>
                <a:ea typeface="Calibri" panose="020F0502020204030204" pitchFamily="34" charset="0"/>
                <a:cs typeface="Calibri" panose="020F0502020204030204" pitchFamily="34" charset="0"/>
              </a:rPr>
              <a:t>per annum</a:t>
            </a:r>
            <a:r>
              <a:rPr lang="en-US" sz="1600" dirty="0">
                <a:latin typeface="Calibri" panose="020F0502020204030204" pitchFamily="34" charset="0"/>
                <a:ea typeface="Calibri" panose="020F0502020204030204" pitchFamily="34" charset="0"/>
                <a:cs typeface="Calibri" panose="020F0502020204030204" pitchFamily="34" charset="0"/>
              </a:rPr>
              <a:t> electricity reduction by LED light replacements </a:t>
            </a:r>
          </a:p>
          <a:p>
            <a:pPr marL="285750" indent="-285750">
              <a:lnSpc>
                <a:spcPct val="150000"/>
              </a:lnSpc>
              <a:buFont typeface="Wingdings" panose="05000000000000000000" pitchFamily="2" charset="2"/>
              <a:buChar char="§"/>
            </a:pPr>
            <a:r>
              <a:rPr lang="en-US" sz="1600" dirty="0">
                <a:latin typeface="Calibri" panose="020F0502020204030204" pitchFamily="34" charset="0"/>
                <a:ea typeface="Calibri" panose="020F0502020204030204" pitchFamily="34" charset="0"/>
                <a:cs typeface="Calibri" panose="020F0502020204030204" pitchFamily="34" charset="0"/>
              </a:rPr>
              <a:t> High</a:t>
            </a:r>
            <a:r>
              <a:rPr lang="en-US" altLang="zh-TW" sz="1600" dirty="0">
                <a:latin typeface="Calibri" panose="020F0502020204030204" pitchFamily="34" charset="0"/>
                <a:ea typeface="Calibri" panose="020F0502020204030204" pitchFamily="34" charset="0"/>
                <a:cs typeface="Calibri" panose="020F0502020204030204" pitchFamily="34" charset="0"/>
              </a:rPr>
              <a:t>-efficiency</a:t>
            </a:r>
            <a:r>
              <a:rPr lang="en-US" sz="1600" dirty="0">
                <a:latin typeface="Calibri" panose="020F0502020204030204" pitchFamily="34" charset="0"/>
                <a:ea typeface="Calibri" panose="020F0502020204030204" pitchFamily="34" charset="0"/>
                <a:cs typeface="Calibri" panose="020F0502020204030204" pitchFamily="34" charset="0"/>
              </a:rPr>
              <a:t> gas boiler upgrade</a:t>
            </a:r>
          </a:p>
        </p:txBody>
      </p:sp>
      <p:sp>
        <p:nvSpPr>
          <p:cNvPr id="73" name="TextBox 72">
            <a:extLst>
              <a:ext uri="{FF2B5EF4-FFF2-40B4-BE49-F238E27FC236}">
                <a16:creationId xmlns="" xmlns:a16="http://schemas.microsoft.com/office/drawing/2014/main" id="{54285815-1372-46A6-9079-7DEC34D456E8}"/>
              </a:ext>
            </a:extLst>
          </p:cNvPr>
          <p:cNvSpPr txBox="1"/>
          <p:nvPr/>
        </p:nvSpPr>
        <p:spPr>
          <a:xfrm>
            <a:off x="8208847" y="4358127"/>
            <a:ext cx="3419016" cy="1077218"/>
          </a:xfrm>
          <a:prstGeom prst="rect">
            <a:avLst/>
          </a:prstGeom>
          <a:noFill/>
        </p:spPr>
        <p:txBody>
          <a:bodyPr wrap="square" rtlCol="0">
            <a:spAutoFit/>
          </a:bodyPr>
          <a:lstStyle/>
          <a:p>
            <a:pPr marL="285750" indent="-285750">
              <a:buFont typeface="Wingdings" panose="05000000000000000000" pitchFamily="2" charset="2"/>
              <a:buChar char="§"/>
            </a:pPr>
            <a:r>
              <a:rPr lang="en-US" sz="1600" dirty="0">
                <a:latin typeface="Calibri" panose="020F0502020204030204" pitchFamily="34" charset="0"/>
                <a:ea typeface="Calibri" panose="020F0502020204030204" pitchFamily="34" charset="0"/>
                <a:cs typeface="Calibri" panose="020F0502020204030204" pitchFamily="34" charset="0"/>
              </a:rPr>
              <a:t>Since 2014, most tea bags, threads, and labels are made from biodegradable materials at a higher cost</a:t>
            </a:r>
          </a:p>
        </p:txBody>
      </p:sp>
      <p:grpSp>
        <p:nvGrpSpPr>
          <p:cNvPr id="40" name="Group 39">
            <a:extLst>
              <a:ext uri="{FF2B5EF4-FFF2-40B4-BE49-F238E27FC236}">
                <a16:creationId xmlns="" xmlns:a16="http://schemas.microsoft.com/office/drawing/2014/main" id="{C776D163-73F0-E6B6-8644-038497883F7B}"/>
              </a:ext>
            </a:extLst>
          </p:cNvPr>
          <p:cNvGrpSpPr/>
          <p:nvPr/>
        </p:nvGrpSpPr>
        <p:grpSpPr>
          <a:xfrm>
            <a:off x="6384032" y="3997668"/>
            <a:ext cx="2065122" cy="1685003"/>
            <a:chOff x="621915" y="5360667"/>
            <a:chExt cx="1483786" cy="1210671"/>
          </a:xfrm>
        </p:grpSpPr>
        <p:sp>
          <p:nvSpPr>
            <p:cNvPr id="10" name="Oval 9">
              <a:extLst>
                <a:ext uri="{FF2B5EF4-FFF2-40B4-BE49-F238E27FC236}">
                  <a16:creationId xmlns="" xmlns:a16="http://schemas.microsoft.com/office/drawing/2014/main" id="{7852BFA7-A922-39FF-640D-AA60C3D2FD23}"/>
                </a:ext>
              </a:extLst>
            </p:cNvPr>
            <p:cNvSpPr/>
            <p:nvPr/>
          </p:nvSpPr>
          <p:spPr>
            <a:xfrm>
              <a:off x="745530" y="5360667"/>
              <a:ext cx="1210671" cy="1210671"/>
            </a:xfrm>
            <a:prstGeom prst="ellipse">
              <a:avLst/>
            </a:prstGeom>
            <a:solidFill>
              <a:srgbClr val="97B95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latin typeface="Calibri" panose="020F0502020204030204" pitchFamily="34" charset="0"/>
                <a:ea typeface="Calibri" panose="020F0502020204030204" pitchFamily="34" charset="0"/>
                <a:cs typeface="Calibri" panose="020F0502020204030204" pitchFamily="34" charset="0"/>
              </a:endParaRPr>
            </a:p>
          </p:txBody>
        </p:sp>
        <p:sp>
          <p:nvSpPr>
            <p:cNvPr id="67" name="TextBox 66">
              <a:extLst>
                <a:ext uri="{FF2B5EF4-FFF2-40B4-BE49-F238E27FC236}">
                  <a16:creationId xmlns="" xmlns:a16="http://schemas.microsoft.com/office/drawing/2014/main" id="{26BC3DC0-72D2-4724-B9CB-C7BCB86F62D1}"/>
                </a:ext>
              </a:extLst>
            </p:cNvPr>
            <p:cNvSpPr txBox="1"/>
            <p:nvPr/>
          </p:nvSpPr>
          <p:spPr>
            <a:xfrm>
              <a:off x="621915" y="5983050"/>
              <a:ext cx="1483786" cy="464387"/>
            </a:xfrm>
            <a:prstGeom prst="rect">
              <a:avLst/>
            </a:prstGeom>
            <a:noFill/>
          </p:spPr>
          <p:txBody>
            <a:bodyPr wrap="square" rtlCol="0">
              <a:spAutoFit/>
            </a:bodyPr>
            <a:lstStyle/>
            <a:p>
              <a:pPr algn="ctr"/>
              <a:r>
                <a:rPr lang="en-US" b="1" dirty="0">
                  <a:solidFill>
                    <a:schemeClr val="bg1"/>
                  </a:solidFill>
                  <a:latin typeface="Calibri" panose="020F0502020204030204" pitchFamily="34" charset="0"/>
                  <a:ea typeface="Calibri" panose="020F0502020204030204" pitchFamily="34" charset="0"/>
                  <a:cs typeface="Calibri" panose="020F0502020204030204" pitchFamily="34" charset="0"/>
                </a:rPr>
                <a:t>Biodegradable Packaging</a:t>
              </a:r>
            </a:p>
          </p:txBody>
        </p:sp>
        <p:pic>
          <p:nvPicPr>
            <p:cNvPr id="1040" name="Picture 16" descr="Recycle with solid fill">
              <a:extLst>
                <a:ext uri="{FF2B5EF4-FFF2-40B4-BE49-F238E27FC236}">
                  <a16:creationId xmlns="" xmlns:a16="http://schemas.microsoft.com/office/drawing/2014/main" id="{D6E859E6-1CA2-4738-B733-C242DBE23854}"/>
                </a:ext>
              </a:extLst>
            </p:cNvPr>
            <p:cNvPicPr>
              <a:picLocks noChangeAspect="1" noChangeArrowheads="1"/>
            </p:cNvPicPr>
            <p:nvPr/>
          </p:nvPicPr>
          <p:blipFill>
            <a:blip r:embed="rId5" cstate="print">
              <a:extLst>
                <a:ext uri="{28A0092B-C50C-407E-A947-70E740481C1C}">
                  <a14:useLocalDpi xmlns:a14="http://schemas.microsoft.com/office/drawing/2010/main" val="0"/>
                </a:ext>
                <a:ext uri="{96DAC541-7B7A-43D3-8B79-37D633B846F1}">
                  <asvg:svgBlip xmlns="" xmlns:asvg="http://schemas.microsoft.com/office/drawing/2016/SVG/main" r:embed="rId6"/>
                </a:ext>
              </a:extLst>
            </a:blip>
            <a:srcRect/>
            <a:stretch/>
          </p:blipFill>
          <p:spPr bwMode="auto">
            <a:xfrm>
              <a:off x="1090742" y="5491552"/>
              <a:ext cx="518633" cy="518633"/>
            </a:xfrm>
            <a:prstGeom prst="rect">
              <a:avLst/>
            </a:prstGeom>
            <a:noFill/>
          </p:spPr>
        </p:pic>
      </p:grpSp>
      <p:sp>
        <p:nvSpPr>
          <p:cNvPr id="7" name="投影片編號版面配置區 3">
            <a:extLst>
              <a:ext uri="{FF2B5EF4-FFF2-40B4-BE49-F238E27FC236}">
                <a16:creationId xmlns="" xmlns:a16="http://schemas.microsoft.com/office/drawing/2014/main" id="{9D854542-C4E5-97DB-6D23-CC01ADDD1FFB}"/>
              </a:ext>
            </a:extLst>
          </p:cNvPr>
          <p:cNvSpPr>
            <a:spLocks noGrp="1"/>
          </p:cNvSpPr>
          <p:nvPr>
            <p:ph type="sldNum" sz="quarter" idx="12"/>
          </p:nvPr>
        </p:nvSpPr>
        <p:spPr>
          <a:xfrm>
            <a:off x="9192344" y="6356353"/>
            <a:ext cx="2844800" cy="365125"/>
          </a:xfrm>
        </p:spPr>
        <p:txBody>
          <a:bodyPr/>
          <a:lstStyle/>
          <a:p>
            <a:fld id="{CE81AC0D-EB2D-47CB-A275-288B8545C5B6}" type="slidenum">
              <a:rPr lang="zh-TW" altLang="en-US" smtClean="0">
                <a:latin typeface="Calibri" panose="020F0502020204030204" pitchFamily="34" charset="0"/>
                <a:cs typeface="Calibri" panose="020F0502020204030204" pitchFamily="34" charset="0"/>
              </a:rPr>
              <a:t>18</a:t>
            </a:fld>
            <a:endParaRPr lang="zh-TW" altLang="en-US" dirty="0">
              <a:latin typeface="Calibri" panose="020F0502020204030204" pitchFamily="34" charset="0"/>
              <a:cs typeface="Calibri" panose="020F0502020204030204" pitchFamily="34" charset="0"/>
            </a:endParaRPr>
          </a:p>
        </p:txBody>
      </p:sp>
      <p:grpSp>
        <p:nvGrpSpPr>
          <p:cNvPr id="38" name="Group 37">
            <a:extLst>
              <a:ext uri="{FF2B5EF4-FFF2-40B4-BE49-F238E27FC236}">
                <a16:creationId xmlns="" xmlns:a16="http://schemas.microsoft.com/office/drawing/2014/main" id="{1EE2AA90-068F-9D81-39DC-5F52828C7406}"/>
              </a:ext>
            </a:extLst>
          </p:cNvPr>
          <p:cNvGrpSpPr/>
          <p:nvPr/>
        </p:nvGrpSpPr>
        <p:grpSpPr>
          <a:xfrm>
            <a:off x="166973" y="3826945"/>
            <a:ext cx="1685003" cy="1851595"/>
            <a:chOff x="745530" y="3846592"/>
            <a:chExt cx="1210671" cy="1330367"/>
          </a:xfrm>
        </p:grpSpPr>
        <p:sp>
          <p:nvSpPr>
            <p:cNvPr id="27" name="Oval 26">
              <a:extLst>
                <a:ext uri="{FF2B5EF4-FFF2-40B4-BE49-F238E27FC236}">
                  <a16:creationId xmlns="" xmlns:a16="http://schemas.microsoft.com/office/drawing/2014/main" id="{0048EFD5-7BDB-EDD3-4503-ECF590A005FC}"/>
                </a:ext>
              </a:extLst>
            </p:cNvPr>
            <p:cNvSpPr/>
            <p:nvPr/>
          </p:nvSpPr>
          <p:spPr>
            <a:xfrm>
              <a:off x="745530" y="3966288"/>
              <a:ext cx="1210671" cy="1210671"/>
            </a:xfrm>
            <a:prstGeom prst="ellipse">
              <a:avLst/>
            </a:prstGeom>
            <a:solidFill>
              <a:srgbClr val="FEBB58"/>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latin typeface="Calibri" panose="020F0502020204030204" pitchFamily="34" charset="0"/>
                <a:ea typeface="Calibri" panose="020F0502020204030204" pitchFamily="34" charset="0"/>
                <a:cs typeface="Calibri" panose="020F0502020204030204" pitchFamily="34" charset="0"/>
              </a:endParaRPr>
            </a:p>
          </p:txBody>
        </p:sp>
        <p:sp>
          <p:nvSpPr>
            <p:cNvPr id="41" name="TextBox 40">
              <a:extLst>
                <a:ext uri="{FF2B5EF4-FFF2-40B4-BE49-F238E27FC236}">
                  <a16:creationId xmlns="" xmlns:a16="http://schemas.microsoft.com/office/drawing/2014/main" id="{C988160B-0A60-4011-A43F-341AC5B14F53}"/>
                </a:ext>
              </a:extLst>
            </p:cNvPr>
            <p:cNvSpPr txBox="1"/>
            <p:nvPr/>
          </p:nvSpPr>
          <p:spPr>
            <a:xfrm>
              <a:off x="835528" y="4558918"/>
              <a:ext cx="1010637" cy="464387"/>
            </a:xfrm>
            <a:prstGeom prst="rect">
              <a:avLst/>
            </a:prstGeom>
            <a:noFill/>
          </p:spPr>
          <p:txBody>
            <a:bodyPr wrap="square" rtlCol="0">
              <a:spAutoFit/>
            </a:bodyPr>
            <a:lstStyle/>
            <a:p>
              <a:pPr algn="ctr"/>
              <a:r>
                <a:rPr lang="en-US" b="1" dirty="0">
                  <a:solidFill>
                    <a:schemeClr val="bg1"/>
                  </a:solidFill>
                  <a:latin typeface="Calibri" panose="020F0502020204030204" pitchFamily="34" charset="0"/>
                  <a:ea typeface="Calibri" panose="020F0502020204030204" pitchFamily="34" charset="0"/>
                  <a:cs typeface="Calibri" panose="020F0502020204030204" pitchFamily="34" charset="0"/>
                </a:rPr>
                <a:t>Energy Efficiency</a:t>
              </a:r>
            </a:p>
          </p:txBody>
        </p:sp>
        <p:pic>
          <p:nvPicPr>
            <p:cNvPr id="30" name="Picture 29" descr="A white line drawing of a solar panel&#10;&#10;Description automatically generated">
              <a:extLst>
                <a:ext uri="{FF2B5EF4-FFF2-40B4-BE49-F238E27FC236}">
                  <a16:creationId xmlns="" xmlns:a16="http://schemas.microsoft.com/office/drawing/2014/main" id="{3397A82F-78BA-2537-D724-BCC2194107F7}"/>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911424" y="3846592"/>
              <a:ext cx="824984" cy="772736"/>
            </a:xfrm>
            <a:prstGeom prst="rect">
              <a:avLst/>
            </a:prstGeom>
          </p:spPr>
        </p:pic>
      </p:grpSp>
    </p:spTree>
    <p:extLst>
      <p:ext uri="{BB962C8B-B14F-4D97-AF65-F5344CB8AC3E}">
        <p14:creationId xmlns:p14="http://schemas.microsoft.com/office/powerpoint/2010/main" val="215033278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8E2E08D-FF1B-4DCE-B2C4-320FAB20F3BF}"/>
              </a:ext>
            </a:extLst>
          </p:cNvPr>
          <p:cNvSpPr>
            <a:spLocks noGrp="1"/>
          </p:cNvSpPr>
          <p:nvPr>
            <p:ph type="title"/>
          </p:nvPr>
        </p:nvSpPr>
        <p:spPr>
          <a:xfrm>
            <a:off x="507481" y="96606"/>
            <a:ext cx="10972800" cy="812114"/>
          </a:xfrm>
        </p:spPr>
        <p:txBody>
          <a:bodyPr>
            <a:noAutofit/>
          </a:bodyPr>
          <a:lstStyle/>
          <a:p>
            <a:r>
              <a:rPr lang="en-US" sz="3200" dirty="0">
                <a:latin typeface="Calibri" panose="020F0502020204030204" pitchFamily="34" charset="0"/>
                <a:ea typeface="Calibri" panose="020F0502020204030204" pitchFamily="34" charset="0"/>
                <a:cs typeface="Calibri" panose="020F0502020204030204" pitchFamily="34" charset="0"/>
              </a:rPr>
              <a:t>Global Recognition on ESG Performance</a:t>
            </a:r>
          </a:p>
        </p:txBody>
      </p:sp>
      <p:sp>
        <p:nvSpPr>
          <p:cNvPr id="16" name="TextBox 15">
            <a:extLst>
              <a:ext uri="{FF2B5EF4-FFF2-40B4-BE49-F238E27FC236}">
                <a16:creationId xmlns="" xmlns:a16="http://schemas.microsoft.com/office/drawing/2014/main" id="{D8D296DB-8C28-471E-8169-1BE217818844}"/>
              </a:ext>
            </a:extLst>
          </p:cNvPr>
          <p:cNvSpPr txBox="1"/>
          <p:nvPr/>
        </p:nvSpPr>
        <p:spPr>
          <a:xfrm>
            <a:off x="806265" y="1978023"/>
            <a:ext cx="2913470" cy="1161472"/>
          </a:xfrm>
          <a:prstGeom prst="rect">
            <a:avLst/>
          </a:prstGeom>
          <a:noFill/>
        </p:spPr>
        <p:txBody>
          <a:bodyPr wrap="square" rtlCol="0">
            <a:spAutoFit/>
          </a:bodyPr>
          <a:lstStyle/>
          <a:p>
            <a:pPr marL="285750" indent="-285750">
              <a:lnSpc>
                <a:spcPct val="150000"/>
              </a:lnSpc>
              <a:buFont typeface="Wingdings" panose="05000000000000000000" pitchFamily="2" charset="2"/>
              <a:buChar char="§"/>
            </a:pPr>
            <a:r>
              <a:rPr lang="en-US" sz="1600" dirty="0">
                <a:latin typeface="Calibri" panose="020F0502020204030204" pitchFamily="34" charset="0"/>
                <a:ea typeface="Calibri" panose="020F0502020204030204" pitchFamily="34" charset="0"/>
                <a:cs typeface="Calibri" panose="020F0502020204030204" pitchFamily="34" charset="0"/>
              </a:rPr>
              <a:t>13.5 Sustainalytics score</a:t>
            </a:r>
          </a:p>
          <a:p>
            <a:pPr marL="285750" indent="-285750">
              <a:lnSpc>
                <a:spcPct val="150000"/>
              </a:lnSpc>
              <a:buFont typeface="Wingdings" panose="05000000000000000000" pitchFamily="2" charset="2"/>
              <a:buChar char="§"/>
            </a:pPr>
            <a:r>
              <a:rPr lang="en-US" sz="1600" dirty="0">
                <a:latin typeface="Calibri" panose="020F0502020204030204" pitchFamily="34" charset="0"/>
                <a:ea typeface="Calibri" panose="020F0502020204030204" pitchFamily="34" charset="0"/>
                <a:cs typeface="Calibri" panose="020F0502020204030204" pitchFamily="34" charset="0"/>
              </a:rPr>
              <a:t>Ranked 2</a:t>
            </a:r>
            <a:r>
              <a:rPr lang="en-US" sz="1600" baseline="30000" dirty="0">
                <a:latin typeface="Calibri" panose="020F0502020204030204" pitchFamily="34" charset="0"/>
                <a:ea typeface="Calibri" panose="020F0502020204030204" pitchFamily="34" charset="0"/>
                <a:cs typeface="Calibri" panose="020F0502020204030204" pitchFamily="34" charset="0"/>
              </a:rPr>
              <a:t>nd</a:t>
            </a:r>
            <a:r>
              <a:rPr lang="en-US" sz="1600" dirty="0">
                <a:latin typeface="Calibri" panose="020F0502020204030204" pitchFamily="34" charset="0"/>
                <a:ea typeface="Calibri" panose="020F0502020204030204" pitchFamily="34" charset="0"/>
                <a:cs typeface="Calibri" panose="020F0502020204030204" pitchFamily="34" charset="0"/>
              </a:rPr>
              <a:t> out of 181 in industry by Sustainalytics</a:t>
            </a:r>
          </a:p>
        </p:txBody>
      </p:sp>
      <p:pic>
        <p:nvPicPr>
          <p:cNvPr id="43" name="Picture 42">
            <a:extLst>
              <a:ext uri="{FF2B5EF4-FFF2-40B4-BE49-F238E27FC236}">
                <a16:creationId xmlns="" xmlns:a16="http://schemas.microsoft.com/office/drawing/2014/main" id="{0702AF18-B2C6-4B01-A61C-1E0874EC36CA}"/>
              </a:ext>
            </a:extLst>
          </p:cNvPr>
          <p:cNvPicPr/>
          <p:nvPr/>
        </p:nvPicPr>
        <p:blipFill>
          <a:blip r:embed="rId3">
            <a:extLst>
              <a:ext uri="{BEBA8EAE-BF5A-486C-A8C5-ECC9F3942E4B}">
                <a14:imgProps xmlns:a14="http://schemas.microsoft.com/office/drawing/2010/main">
                  <a14:imgLayer r:embed="rId4">
                    <a14:imgEffect>
                      <a14:sharpenSoften amount="50000"/>
                    </a14:imgEffect>
                  </a14:imgLayer>
                </a14:imgProps>
              </a:ext>
            </a:extLst>
          </a:blip>
          <a:stretch>
            <a:fillRect/>
          </a:stretch>
        </p:blipFill>
        <p:spPr>
          <a:xfrm>
            <a:off x="750050" y="3237839"/>
            <a:ext cx="2984965" cy="630042"/>
          </a:xfrm>
          <a:prstGeom prst="rect">
            <a:avLst/>
          </a:prstGeom>
          <a:ln>
            <a:solidFill>
              <a:schemeClr val="tx1"/>
            </a:solidFill>
          </a:ln>
        </p:spPr>
      </p:pic>
      <p:sp>
        <p:nvSpPr>
          <p:cNvPr id="78" name="TextBox 77">
            <a:extLst>
              <a:ext uri="{FF2B5EF4-FFF2-40B4-BE49-F238E27FC236}">
                <a16:creationId xmlns="" xmlns:a16="http://schemas.microsoft.com/office/drawing/2014/main" id="{AD2B2A66-E076-467A-9F15-966227CDF2DF}"/>
              </a:ext>
            </a:extLst>
          </p:cNvPr>
          <p:cNvSpPr txBox="1"/>
          <p:nvPr/>
        </p:nvSpPr>
        <p:spPr>
          <a:xfrm>
            <a:off x="8521378" y="1973511"/>
            <a:ext cx="3176217" cy="1162113"/>
          </a:xfrm>
          <a:prstGeom prst="rect">
            <a:avLst/>
          </a:prstGeom>
          <a:noFill/>
        </p:spPr>
        <p:txBody>
          <a:bodyPr wrap="square" rtlCol="0">
            <a:spAutoFit/>
          </a:bodyPr>
          <a:lstStyle/>
          <a:p>
            <a:pPr marL="285750" indent="-285750">
              <a:lnSpc>
                <a:spcPct val="150000"/>
              </a:lnSpc>
              <a:buFont typeface="Wingdings" panose="05000000000000000000" pitchFamily="2" charset="2"/>
              <a:buChar char="§"/>
            </a:pPr>
            <a:r>
              <a:rPr lang="en-US" sz="1600" dirty="0">
                <a:latin typeface="Calibri" panose="020F0502020204030204" pitchFamily="34" charset="0"/>
                <a:ea typeface="Calibri" panose="020F0502020204030204" pitchFamily="34" charset="0"/>
                <a:cs typeface="Calibri" panose="020F0502020204030204" pitchFamily="34" charset="0"/>
              </a:rPr>
              <a:t>Passed 488 pesticide residue inspection</a:t>
            </a:r>
          </a:p>
          <a:p>
            <a:pPr marL="285750" indent="-285750">
              <a:lnSpc>
                <a:spcPct val="150000"/>
              </a:lnSpc>
              <a:buFont typeface="Wingdings" panose="05000000000000000000" pitchFamily="2" charset="2"/>
              <a:buChar char="§"/>
            </a:pPr>
            <a:r>
              <a:rPr lang="en-US" sz="1600" dirty="0">
                <a:latin typeface="Calibri" panose="020F0502020204030204" pitchFamily="34" charset="0"/>
                <a:ea typeface="Calibri" panose="020F0502020204030204" pitchFamily="34" charset="0"/>
                <a:cs typeface="Calibri" panose="020F0502020204030204" pitchFamily="34" charset="0"/>
              </a:rPr>
              <a:t>Certified organic products</a:t>
            </a:r>
          </a:p>
        </p:txBody>
      </p:sp>
      <p:sp>
        <p:nvSpPr>
          <p:cNvPr id="28" name="TextBox 27">
            <a:extLst>
              <a:ext uri="{FF2B5EF4-FFF2-40B4-BE49-F238E27FC236}">
                <a16:creationId xmlns="" xmlns:a16="http://schemas.microsoft.com/office/drawing/2014/main" id="{0A85020B-9444-4E30-B8C4-6AD6F70EABAB}"/>
              </a:ext>
            </a:extLst>
          </p:cNvPr>
          <p:cNvSpPr txBox="1"/>
          <p:nvPr/>
        </p:nvSpPr>
        <p:spPr>
          <a:xfrm>
            <a:off x="2207568" y="4783963"/>
            <a:ext cx="3744415" cy="1900777"/>
          </a:xfrm>
          <a:prstGeom prst="rect">
            <a:avLst/>
          </a:prstGeom>
          <a:noFill/>
        </p:spPr>
        <p:txBody>
          <a:bodyPr wrap="square" rtlCol="0">
            <a:spAutoFit/>
          </a:bodyPr>
          <a:lstStyle/>
          <a:p>
            <a:pPr marL="285750" indent="-285750">
              <a:lnSpc>
                <a:spcPct val="150000"/>
              </a:lnSpc>
              <a:buFont typeface="Wingdings" panose="05000000000000000000" pitchFamily="2" charset="2"/>
              <a:buChar char="§"/>
            </a:pPr>
            <a:r>
              <a:rPr lang="en-US" sz="1600" dirty="0">
                <a:latin typeface="Calibri" panose="020F0502020204030204" pitchFamily="34" charset="0"/>
                <a:ea typeface="Calibri" panose="020F0502020204030204" pitchFamily="34" charset="0"/>
                <a:cs typeface="Calibri" panose="020F0502020204030204" pitchFamily="34" charset="0"/>
              </a:rPr>
              <a:t>51.26% male, 48.74% female workforce</a:t>
            </a:r>
          </a:p>
          <a:p>
            <a:pPr marL="285750" indent="-285750">
              <a:lnSpc>
                <a:spcPct val="150000"/>
              </a:lnSpc>
              <a:buFont typeface="Wingdings" panose="05000000000000000000" pitchFamily="2" charset="2"/>
              <a:buChar char="§"/>
            </a:pPr>
            <a:r>
              <a:rPr lang="en-US" sz="1600" dirty="0">
                <a:latin typeface="Calibri" panose="020F0502020204030204" pitchFamily="34" charset="0"/>
                <a:ea typeface="Calibri" panose="020F0502020204030204" pitchFamily="34" charset="0"/>
                <a:cs typeface="Calibri" panose="020F0502020204030204" pitchFamily="34" charset="0"/>
              </a:rPr>
              <a:t>1.11:1 female</a:t>
            </a:r>
            <a:r>
              <a:rPr lang="en-US" altLang="zh-TW" sz="1600" dirty="0">
                <a:latin typeface="Calibri" panose="020F0502020204030204" pitchFamily="34" charset="0"/>
                <a:ea typeface="Calibri" panose="020F0502020204030204" pitchFamily="34" charset="0"/>
                <a:cs typeface="Calibri" panose="020F0502020204030204" pitchFamily="34" charset="0"/>
              </a:rPr>
              <a:t>-to-male</a:t>
            </a:r>
            <a:r>
              <a:rPr lang="en-US" sz="1600" dirty="0">
                <a:latin typeface="Calibri" panose="020F0502020204030204" pitchFamily="34" charset="0"/>
                <a:ea typeface="Calibri" panose="020F0502020204030204" pitchFamily="34" charset="0"/>
                <a:cs typeface="Calibri" panose="020F0502020204030204" pitchFamily="34" charset="0"/>
              </a:rPr>
              <a:t> pay ratio at the supervisor level</a:t>
            </a:r>
          </a:p>
          <a:p>
            <a:pPr marL="285750" indent="-285750">
              <a:lnSpc>
                <a:spcPct val="150000"/>
              </a:lnSpc>
              <a:buFont typeface="Wingdings" panose="05000000000000000000" pitchFamily="2" charset="2"/>
              <a:buChar char="§"/>
            </a:pPr>
            <a:r>
              <a:rPr lang="en-US" sz="1600" dirty="0">
                <a:latin typeface="Calibri" panose="020F0502020204030204" pitchFamily="34" charset="0"/>
                <a:ea typeface="Calibri" panose="020F0502020204030204" pitchFamily="34" charset="0"/>
                <a:cs typeface="Calibri" panose="020F0502020204030204" pitchFamily="34" charset="0"/>
              </a:rPr>
              <a:t>0.94:1 female to male pay ratio at non-supervisor level</a:t>
            </a:r>
          </a:p>
        </p:txBody>
      </p:sp>
      <p:sp>
        <p:nvSpPr>
          <p:cNvPr id="47" name="TextBox 46">
            <a:extLst>
              <a:ext uri="{FF2B5EF4-FFF2-40B4-BE49-F238E27FC236}">
                <a16:creationId xmlns="" xmlns:a16="http://schemas.microsoft.com/office/drawing/2014/main" id="{D9BE5715-0890-4E51-8600-16804A45950B}"/>
              </a:ext>
            </a:extLst>
          </p:cNvPr>
          <p:cNvSpPr txBox="1"/>
          <p:nvPr/>
        </p:nvSpPr>
        <p:spPr>
          <a:xfrm>
            <a:off x="6406967" y="4955684"/>
            <a:ext cx="4225537" cy="1569660"/>
          </a:xfrm>
          <a:prstGeom prst="rect">
            <a:avLst/>
          </a:prstGeom>
          <a:noFill/>
        </p:spPr>
        <p:txBody>
          <a:bodyPr wrap="square" rtlCol="0">
            <a:spAutoFit/>
          </a:bodyPr>
          <a:lstStyle/>
          <a:p>
            <a:pPr marL="285750" indent="-285750">
              <a:lnSpc>
                <a:spcPct val="150000"/>
              </a:lnSpc>
              <a:buFont typeface="Wingdings" panose="05000000000000000000" pitchFamily="2" charset="2"/>
              <a:buChar char="§"/>
            </a:pPr>
            <a:r>
              <a:rPr lang="en-US" sz="1600" dirty="0">
                <a:latin typeface="Calibri" panose="020F0502020204030204" pitchFamily="34" charset="0"/>
                <a:ea typeface="Calibri" panose="020F0502020204030204" pitchFamily="34" charset="0"/>
                <a:cs typeface="Calibri" panose="020F0502020204030204" pitchFamily="34" charset="0"/>
              </a:rPr>
              <a:t>Inclusion in DFA Emerging Markets Social Core Equity Portfolio</a:t>
            </a:r>
          </a:p>
          <a:p>
            <a:pPr marL="285750" indent="-285750">
              <a:lnSpc>
                <a:spcPct val="150000"/>
              </a:lnSpc>
              <a:buFont typeface="Wingdings" panose="05000000000000000000" pitchFamily="2" charset="2"/>
              <a:buChar char="§"/>
            </a:pPr>
            <a:r>
              <a:rPr lang="en-US" sz="1600" dirty="0">
                <a:latin typeface="Calibri" panose="020F0502020204030204" pitchFamily="34" charset="0"/>
                <a:ea typeface="Calibri" panose="020F0502020204030204" pitchFamily="34" charset="0"/>
                <a:cs typeface="Calibri" panose="020F0502020204030204" pitchFamily="34" charset="0"/>
              </a:rPr>
              <a:t>Inclusion in DFA Emerging Markets Sustainability Core 1 Portfolio</a:t>
            </a:r>
          </a:p>
        </p:txBody>
      </p:sp>
      <p:sp>
        <p:nvSpPr>
          <p:cNvPr id="5" name="投影片編號版面配置區 3">
            <a:extLst>
              <a:ext uri="{FF2B5EF4-FFF2-40B4-BE49-F238E27FC236}">
                <a16:creationId xmlns="" xmlns:a16="http://schemas.microsoft.com/office/drawing/2014/main" id="{34245202-4686-FD04-16B7-3700889315E1}"/>
              </a:ext>
            </a:extLst>
          </p:cNvPr>
          <p:cNvSpPr>
            <a:spLocks noGrp="1"/>
          </p:cNvSpPr>
          <p:nvPr>
            <p:ph type="sldNum" sz="quarter" idx="12"/>
          </p:nvPr>
        </p:nvSpPr>
        <p:spPr>
          <a:xfrm>
            <a:off x="9192344" y="6381328"/>
            <a:ext cx="2844800" cy="365125"/>
          </a:xfrm>
        </p:spPr>
        <p:txBody>
          <a:bodyPr/>
          <a:lstStyle/>
          <a:p>
            <a:fld id="{CE81AC0D-EB2D-47CB-A275-288B8545C5B6}" type="slidenum">
              <a:rPr lang="zh-TW" altLang="en-US" smtClean="0">
                <a:latin typeface="Calibri" panose="020F0502020204030204" pitchFamily="34" charset="0"/>
                <a:cs typeface="Calibri" panose="020F0502020204030204" pitchFamily="34" charset="0"/>
              </a:rPr>
              <a:t>19</a:t>
            </a:fld>
            <a:endParaRPr lang="zh-TW" altLang="en-US" dirty="0">
              <a:latin typeface="Calibri" panose="020F0502020204030204" pitchFamily="34" charset="0"/>
              <a:cs typeface="Calibri" panose="020F0502020204030204" pitchFamily="34" charset="0"/>
            </a:endParaRPr>
          </a:p>
        </p:txBody>
      </p:sp>
      <p:grpSp>
        <p:nvGrpSpPr>
          <p:cNvPr id="45" name="Group 44">
            <a:extLst>
              <a:ext uri="{FF2B5EF4-FFF2-40B4-BE49-F238E27FC236}">
                <a16:creationId xmlns="" xmlns:a16="http://schemas.microsoft.com/office/drawing/2014/main" id="{7CBF96E4-F866-0BCA-72AB-4E46F37C39B5}"/>
              </a:ext>
            </a:extLst>
          </p:cNvPr>
          <p:cNvGrpSpPr/>
          <p:nvPr/>
        </p:nvGrpSpPr>
        <p:grpSpPr>
          <a:xfrm>
            <a:off x="671569" y="1041806"/>
            <a:ext cx="3242762" cy="854319"/>
            <a:chOff x="6010935" y="2545638"/>
            <a:chExt cx="3242762" cy="854319"/>
          </a:xfrm>
        </p:grpSpPr>
        <p:sp>
          <p:nvSpPr>
            <p:cNvPr id="46" name="Rectangle: Rounded Corners 45">
              <a:extLst>
                <a:ext uri="{FF2B5EF4-FFF2-40B4-BE49-F238E27FC236}">
                  <a16:creationId xmlns="" xmlns:a16="http://schemas.microsoft.com/office/drawing/2014/main" id="{88890D07-928F-AA39-0DD1-63345CCF1680}"/>
                </a:ext>
              </a:extLst>
            </p:cNvPr>
            <p:cNvSpPr/>
            <p:nvPr/>
          </p:nvSpPr>
          <p:spPr>
            <a:xfrm>
              <a:off x="6010935" y="2545638"/>
              <a:ext cx="3177072" cy="854319"/>
            </a:xfrm>
            <a:prstGeom prst="roundRect">
              <a:avLst>
                <a:gd name="adj" fmla="val 29017"/>
              </a:avLst>
            </a:prstGeom>
            <a:solidFill>
              <a:srgbClr val="B3CC8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latin typeface="Calibri" panose="020F0502020204030204" pitchFamily="34" charset="0"/>
                <a:ea typeface="Calibri" panose="020F0502020204030204" pitchFamily="34" charset="0"/>
                <a:cs typeface="Calibri" panose="020F0502020204030204" pitchFamily="34" charset="0"/>
              </a:endParaRPr>
            </a:p>
          </p:txBody>
        </p:sp>
        <p:pic>
          <p:nvPicPr>
            <p:cNvPr id="48" name="Picture 2" descr="Sustainalytics - Home | Facebook">
              <a:extLst>
                <a:ext uri="{FF2B5EF4-FFF2-40B4-BE49-F238E27FC236}">
                  <a16:creationId xmlns="" xmlns:a16="http://schemas.microsoft.com/office/drawing/2014/main" id="{9DC49087-A6AC-20CB-540B-B033013EB5B9}"/>
                </a:ext>
              </a:extLst>
            </p:cNvPr>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8889" b="89778" l="9778" r="91111">
                          <a14:foregroundMark x1="56889" y1="28444" x2="56889" y2="28444"/>
                          <a14:foregroundMark x1="56889" y1="41333" x2="56889" y2="41333"/>
                          <a14:foregroundMark x1="58667" y1="56444" x2="58667" y2="56444"/>
                          <a14:foregroundMark x1="47111" y1="56444" x2="47111" y2="56444"/>
                          <a14:foregroundMark x1="38667" y1="33778" x2="38667" y2="33778"/>
                          <a14:foregroundMark x1="54667" y1="9333" x2="54667" y2="9333"/>
                          <a14:foregroundMark x1="56889" y1="27556" x2="56889" y2="27556"/>
                          <a14:foregroundMark x1="91111" y1="43556" x2="91111" y2="43556"/>
                          <a14:foregroundMark x1="79111" y1="66667" x2="79111" y2="66667"/>
                          <a14:foregroundMark x1="69778" y1="60444" x2="69778" y2="60444"/>
                          <a14:foregroundMark x1="41333" y1="64444" x2="41333" y2="64444"/>
                          <a14:foregroundMark x1="34222" y1="83556" x2="34222" y2="83556"/>
                          <a14:foregroundMark x1="11111" y1="41333" x2="11111" y2="41333"/>
                          <a14:foregroundMark x1="28444" y1="42667" x2="28444" y2="42667"/>
                        </a14:backgroundRemoval>
                      </a14:imgEffect>
                    </a14:imgLayer>
                  </a14:imgProps>
                </a:ext>
                <a:ext uri="{28A0092B-C50C-407E-A947-70E740481C1C}">
                  <a14:useLocalDpi xmlns:a14="http://schemas.microsoft.com/office/drawing/2010/main" val="0"/>
                </a:ext>
              </a:extLst>
            </a:blip>
            <a:srcRect/>
            <a:stretch>
              <a:fillRect/>
            </a:stretch>
          </p:blipFill>
          <p:spPr bwMode="auto">
            <a:xfrm>
              <a:off x="6145631" y="2703966"/>
              <a:ext cx="555949" cy="555949"/>
            </a:xfrm>
            <a:prstGeom prst="rect">
              <a:avLst/>
            </a:prstGeom>
            <a:noFill/>
            <a:extLst>
              <a:ext uri="{909E8E84-426E-40DD-AFC4-6F175D3DCCD1}">
                <a14:hiddenFill xmlns:a14="http://schemas.microsoft.com/office/drawing/2010/main">
                  <a:solidFill>
                    <a:srgbClr val="FFFFFF"/>
                  </a:solidFill>
                </a14:hiddenFill>
              </a:ext>
            </a:extLst>
          </p:spPr>
        </p:pic>
        <p:sp>
          <p:nvSpPr>
            <p:cNvPr id="50" name="TextBox 49">
              <a:extLst>
                <a:ext uri="{FF2B5EF4-FFF2-40B4-BE49-F238E27FC236}">
                  <a16:creationId xmlns="" xmlns:a16="http://schemas.microsoft.com/office/drawing/2014/main" id="{0AD195CB-98A4-FB07-1E67-A7542502537F}"/>
                </a:ext>
              </a:extLst>
            </p:cNvPr>
            <p:cNvSpPr txBox="1"/>
            <p:nvPr/>
          </p:nvSpPr>
          <p:spPr>
            <a:xfrm>
              <a:off x="6577337" y="2782669"/>
              <a:ext cx="2676360" cy="369332"/>
            </a:xfrm>
            <a:prstGeom prst="rect">
              <a:avLst/>
            </a:prstGeom>
            <a:noFill/>
          </p:spPr>
          <p:txBody>
            <a:bodyPr wrap="square" rtlCol="0">
              <a:spAutoFit/>
            </a:bodyPr>
            <a:lstStyle/>
            <a:p>
              <a:pPr algn="ctr"/>
              <a:r>
                <a:rPr lang="en-US" sz="1800" b="1" dirty="0">
                  <a:solidFill>
                    <a:schemeClr val="bg1"/>
                  </a:solidFill>
                  <a:latin typeface="Calibri" panose="020F0502020204030204" pitchFamily="34" charset="0"/>
                  <a:ea typeface="Calibri" panose="020F0502020204030204" pitchFamily="34" charset="0"/>
                  <a:cs typeface="Calibri" panose="020F0502020204030204" pitchFamily="34" charset="0"/>
                </a:rPr>
                <a:t>Sustainalytics Score</a:t>
              </a:r>
            </a:p>
          </p:txBody>
        </p:sp>
      </p:grpSp>
      <p:sp>
        <p:nvSpPr>
          <p:cNvPr id="68" name="TextBox 67">
            <a:extLst>
              <a:ext uri="{FF2B5EF4-FFF2-40B4-BE49-F238E27FC236}">
                <a16:creationId xmlns="" xmlns:a16="http://schemas.microsoft.com/office/drawing/2014/main" id="{C6F91ED9-724A-40A4-B010-E946A66D2CC0}"/>
              </a:ext>
            </a:extLst>
          </p:cNvPr>
          <p:cNvSpPr txBox="1"/>
          <p:nvPr/>
        </p:nvSpPr>
        <p:spPr>
          <a:xfrm>
            <a:off x="4354839" y="1954240"/>
            <a:ext cx="3734900" cy="1900777"/>
          </a:xfrm>
          <a:prstGeom prst="rect">
            <a:avLst/>
          </a:prstGeom>
          <a:noFill/>
        </p:spPr>
        <p:txBody>
          <a:bodyPr wrap="square" rtlCol="0">
            <a:spAutoFit/>
          </a:bodyPr>
          <a:lstStyle/>
          <a:p>
            <a:pPr marL="285750" indent="-285750">
              <a:lnSpc>
                <a:spcPct val="150000"/>
              </a:lnSpc>
              <a:buFont typeface="Wingdings" panose="05000000000000000000" pitchFamily="2" charset="2"/>
              <a:buChar char="§"/>
            </a:pPr>
            <a:r>
              <a:rPr lang="en-US" sz="1600" dirty="0">
                <a:latin typeface="Calibri" panose="020F0502020204030204" pitchFamily="34" charset="0"/>
                <a:ea typeface="Calibri" panose="020F0502020204030204" pitchFamily="34" charset="0"/>
                <a:cs typeface="Calibri" panose="020F0502020204030204" pitchFamily="34" charset="0"/>
              </a:rPr>
              <a:t>ISO 22000, HACCP, FSSC22000, Rainforest Alliance and international food safety certifications</a:t>
            </a:r>
          </a:p>
          <a:p>
            <a:pPr marL="285750" indent="-285750">
              <a:lnSpc>
                <a:spcPct val="150000"/>
              </a:lnSpc>
              <a:buFont typeface="Wingdings" panose="05000000000000000000" pitchFamily="2" charset="2"/>
              <a:buChar char="§"/>
            </a:pPr>
            <a:r>
              <a:rPr lang="en-US" sz="1600" dirty="0">
                <a:latin typeface="Calibri" panose="020F0502020204030204" pitchFamily="34" charset="0"/>
                <a:ea typeface="Calibri" panose="020F0502020204030204" pitchFamily="34" charset="0"/>
                <a:cs typeface="Calibri" panose="020F0502020204030204" pitchFamily="34" charset="0"/>
              </a:rPr>
              <a:t>Requires TQF, HACCP, ISO, BRC, and FSC certification from the supplier</a:t>
            </a:r>
          </a:p>
        </p:txBody>
      </p:sp>
      <p:grpSp>
        <p:nvGrpSpPr>
          <p:cNvPr id="98" name="Group 97">
            <a:extLst>
              <a:ext uri="{FF2B5EF4-FFF2-40B4-BE49-F238E27FC236}">
                <a16:creationId xmlns="" xmlns:a16="http://schemas.microsoft.com/office/drawing/2014/main" id="{070EB4EF-221A-4B11-E13A-DA8DF475FA14}"/>
              </a:ext>
            </a:extLst>
          </p:cNvPr>
          <p:cNvGrpSpPr/>
          <p:nvPr/>
        </p:nvGrpSpPr>
        <p:grpSpPr>
          <a:xfrm>
            <a:off x="4816154" y="1041806"/>
            <a:ext cx="2645592" cy="854319"/>
            <a:chOff x="4971196" y="987819"/>
            <a:chExt cx="2645592" cy="854319"/>
          </a:xfrm>
        </p:grpSpPr>
        <p:sp>
          <p:nvSpPr>
            <p:cNvPr id="52" name="Rectangle: Rounded Corners 51">
              <a:extLst>
                <a:ext uri="{FF2B5EF4-FFF2-40B4-BE49-F238E27FC236}">
                  <a16:creationId xmlns="" xmlns:a16="http://schemas.microsoft.com/office/drawing/2014/main" id="{109B9DB5-6F16-E067-42A9-E4C7E9927B73}"/>
                </a:ext>
              </a:extLst>
            </p:cNvPr>
            <p:cNvSpPr/>
            <p:nvPr/>
          </p:nvSpPr>
          <p:spPr>
            <a:xfrm>
              <a:off x="4971196" y="987819"/>
              <a:ext cx="2545054" cy="854319"/>
            </a:xfrm>
            <a:prstGeom prst="roundRect">
              <a:avLst>
                <a:gd name="adj" fmla="val 29017"/>
              </a:avLst>
            </a:prstGeom>
            <a:solidFill>
              <a:srgbClr val="B3CC8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85750" indent="-285750" algn="ctr">
                <a:buFont typeface="Wingdings" panose="05000000000000000000" pitchFamily="2" charset="2"/>
                <a:buChar char="§"/>
              </a:pPr>
              <a:endParaRPr lang="en-US">
                <a:latin typeface="Calibri" panose="020F0502020204030204" pitchFamily="34" charset="0"/>
                <a:ea typeface="Calibri" panose="020F0502020204030204" pitchFamily="34" charset="0"/>
                <a:cs typeface="Calibri" panose="020F0502020204030204" pitchFamily="34" charset="0"/>
              </a:endParaRPr>
            </a:p>
          </p:txBody>
        </p:sp>
        <p:sp>
          <p:nvSpPr>
            <p:cNvPr id="56" name="TextBox 55">
              <a:extLst>
                <a:ext uri="{FF2B5EF4-FFF2-40B4-BE49-F238E27FC236}">
                  <a16:creationId xmlns="" xmlns:a16="http://schemas.microsoft.com/office/drawing/2014/main" id="{D365627C-24DD-66E2-AF25-6913E4B7E488}"/>
                </a:ext>
              </a:extLst>
            </p:cNvPr>
            <p:cNvSpPr txBox="1"/>
            <p:nvPr/>
          </p:nvSpPr>
          <p:spPr>
            <a:xfrm>
              <a:off x="5301590" y="1092925"/>
              <a:ext cx="2315198" cy="646331"/>
            </a:xfrm>
            <a:prstGeom prst="rect">
              <a:avLst/>
            </a:prstGeom>
            <a:noFill/>
          </p:spPr>
          <p:txBody>
            <a:bodyPr wrap="square" rtlCol="0">
              <a:spAutoFit/>
            </a:bodyPr>
            <a:lstStyle/>
            <a:p>
              <a:pPr marL="285750" indent="-285750" algn="ctr">
                <a:buFont typeface="Wingdings" panose="05000000000000000000" pitchFamily="2" charset="2"/>
                <a:buChar char="§"/>
              </a:pPr>
              <a:r>
                <a:rPr lang="en-US" sz="1800" b="1" dirty="0">
                  <a:solidFill>
                    <a:schemeClr val="bg1"/>
                  </a:solidFill>
                  <a:latin typeface="Calibri" panose="020F0502020204030204" pitchFamily="34" charset="0"/>
                  <a:ea typeface="Calibri" panose="020F0502020204030204" pitchFamily="34" charset="0"/>
                  <a:cs typeface="Calibri" panose="020F0502020204030204" pitchFamily="34" charset="0"/>
                </a:rPr>
                <a:t>International Certification</a:t>
              </a:r>
            </a:p>
          </p:txBody>
        </p:sp>
        <p:sp>
          <p:nvSpPr>
            <p:cNvPr id="82" name="Shape 1761">
              <a:extLst>
                <a:ext uri="{FF2B5EF4-FFF2-40B4-BE49-F238E27FC236}">
                  <a16:creationId xmlns="" xmlns:a16="http://schemas.microsoft.com/office/drawing/2014/main" id="{CD9B1874-AEA3-4688-9D66-3868F0DD6375}"/>
                </a:ext>
              </a:extLst>
            </p:cNvPr>
            <p:cNvSpPr/>
            <p:nvPr/>
          </p:nvSpPr>
          <p:spPr>
            <a:xfrm>
              <a:off x="5250519" y="1204523"/>
              <a:ext cx="397488" cy="396574"/>
            </a:xfrm>
            <a:custGeom>
              <a:avLst/>
              <a:gdLst/>
              <a:ahLst/>
              <a:cxnLst>
                <a:cxn ang="0">
                  <a:pos x="wd2" y="hd2"/>
                </a:cxn>
                <a:cxn ang="5400000">
                  <a:pos x="wd2" y="hd2"/>
                </a:cxn>
                <a:cxn ang="10800000">
                  <a:pos x="wd2" y="hd2"/>
                </a:cxn>
                <a:cxn ang="16200000">
                  <a:pos x="wd2" y="hd2"/>
                </a:cxn>
              </a:cxnLst>
              <a:rect l="0" t="0" r="r" b="b"/>
              <a:pathLst>
                <a:path w="21459" h="21561" extrusionOk="0">
                  <a:moveTo>
                    <a:pt x="20359" y="4320"/>
                  </a:moveTo>
                  <a:cubicBezTo>
                    <a:pt x="20702" y="4452"/>
                    <a:pt x="20959" y="4654"/>
                    <a:pt x="21124" y="4924"/>
                  </a:cubicBezTo>
                  <a:cubicBezTo>
                    <a:pt x="21467" y="5419"/>
                    <a:pt x="21546" y="6026"/>
                    <a:pt x="21363" y="6735"/>
                  </a:cubicBezTo>
                  <a:lnTo>
                    <a:pt x="17812" y="19433"/>
                  </a:lnTo>
                  <a:cubicBezTo>
                    <a:pt x="17663" y="20051"/>
                    <a:pt x="17338" y="20561"/>
                    <a:pt x="16840" y="20960"/>
                  </a:cubicBezTo>
                  <a:cubicBezTo>
                    <a:pt x="16342" y="21362"/>
                    <a:pt x="15810" y="21561"/>
                    <a:pt x="15241" y="21561"/>
                  </a:cubicBezTo>
                  <a:lnTo>
                    <a:pt x="3373" y="21561"/>
                  </a:lnTo>
                  <a:cubicBezTo>
                    <a:pt x="3030" y="21561"/>
                    <a:pt x="2697" y="21497"/>
                    <a:pt x="2378" y="21359"/>
                  </a:cubicBezTo>
                  <a:cubicBezTo>
                    <a:pt x="2055" y="21224"/>
                    <a:pt x="1746" y="21042"/>
                    <a:pt x="1455" y="20811"/>
                  </a:cubicBezTo>
                  <a:cubicBezTo>
                    <a:pt x="1162" y="20582"/>
                    <a:pt x="905" y="20312"/>
                    <a:pt x="682" y="19999"/>
                  </a:cubicBezTo>
                  <a:cubicBezTo>
                    <a:pt x="462" y="19685"/>
                    <a:pt x="287" y="19345"/>
                    <a:pt x="161" y="18979"/>
                  </a:cubicBezTo>
                  <a:cubicBezTo>
                    <a:pt x="-46" y="18345"/>
                    <a:pt x="-54" y="17750"/>
                    <a:pt x="137" y="17199"/>
                  </a:cubicBezTo>
                  <a:cubicBezTo>
                    <a:pt x="156" y="17050"/>
                    <a:pt x="171" y="16900"/>
                    <a:pt x="187" y="16760"/>
                  </a:cubicBezTo>
                  <a:cubicBezTo>
                    <a:pt x="205" y="16613"/>
                    <a:pt x="221" y="16449"/>
                    <a:pt x="237" y="16273"/>
                  </a:cubicBezTo>
                  <a:cubicBezTo>
                    <a:pt x="237" y="16179"/>
                    <a:pt x="221" y="16083"/>
                    <a:pt x="187" y="15986"/>
                  </a:cubicBezTo>
                  <a:cubicBezTo>
                    <a:pt x="156" y="15889"/>
                    <a:pt x="145" y="15792"/>
                    <a:pt x="161" y="15696"/>
                  </a:cubicBezTo>
                  <a:cubicBezTo>
                    <a:pt x="179" y="15549"/>
                    <a:pt x="245" y="15403"/>
                    <a:pt x="357" y="15256"/>
                  </a:cubicBezTo>
                  <a:cubicBezTo>
                    <a:pt x="470" y="15109"/>
                    <a:pt x="578" y="14942"/>
                    <a:pt x="677" y="14758"/>
                  </a:cubicBezTo>
                  <a:cubicBezTo>
                    <a:pt x="871" y="14412"/>
                    <a:pt x="1060" y="13987"/>
                    <a:pt x="1248" y="13486"/>
                  </a:cubicBezTo>
                  <a:cubicBezTo>
                    <a:pt x="1437" y="12987"/>
                    <a:pt x="1573" y="12554"/>
                    <a:pt x="1655" y="12190"/>
                  </a:cubicBezTo>
                  <a:cubicBezTo>
                    <a:pt x="1689" y="12041"/>
                    <a:pt x="1686" y="11897"/>
                    <a:pt x="1641" y="11762"/>
                  </a:cubicBezTo>
                  <a:cubicBezTo>
                    <a:pt x="1602" y="11627"/>
                    <a:pt x="1597" y="11504"/>
                    <a:pt x="1631" y="11390"/>
                  </a:cubicBezTo>
                  <a:cubicBezTo>
                    <a:pt x="1665" y="11240"/>
                    <a:pt x="1733" y="11111"/>
                    <a:pt x="1838" y="11006"/>
                  </a:cubicBezTo>
                  <a:cubicBezTo>
                    <a:pt x="1943" y="10897"/>
                    <a:pt x="2027" y="10789"/>
                    <a:pt x="2095" y="10672"/>
                  </a:cubicBezTo>
                  <a:cubicBezTo>
                    <a:pt x="2179" y="10508"/>
                    <a:pt x="2268" y="10308"/>
                    <a:pt x="2365" y="10082"/>
                  </a:cubicBezTo>
                  <a:cubicBezTo>
                    <a:pt x="2459" y="9860"/>
                    <a:pt x="2551" y="9628"/>
                    <a:pt x="2635" y="9391"/>
                  </a:cubicBezTo>
                  <a:cubicBezTo>
                    <a:pt x="2718" y="9150"/>
                    <a:pt x="2784" y="8919"/>
                    <a:pt x="2836" y="8690"/>
                  </a:cubicBezTo>
                  <a:cubicBezTo>
                    <a:pt x="2886" y="8462"/>
                    <a:pt x="2918" y="8271"/>
                    <a:pt x="2936" y="8119"/>
                  </a:cubicBezTo>
                  <a:cubicBezTo>
                    <a:pt x="2952" y="7972"/>
                    <a:pt x="2944" y="7817"/>
                    <a:pt x="2910" y="7655"/>
                  </a:cubicBezTo>
                  <a:cubicBezTo>
                    <a:pt x="2876" y="7497"/>
                    <a:pt x="2876" y="7365"/>
                    <a:pt x="2910" y="7248"/>
                  </a:cubicBezTo>
                  <a:cubicBezTo>
                    <a:pt x="2959" y="7101"/>
                    <a:pt x="3046" y="6978"/>
                    <a:pt x="3166" y="6879"/>
                  </a:cubicBezTo>
                  <a:cubicBezTo>
                    <a:pt x="3287" y="6779"/>
                    <a:pt x="3389" y="6665"/>
                    <a:pt x="3476" y="6533"/>
                  </a:cubicBezTo>
                  <a:cubicBezTo>
                    <a:pt x="3557" y="6421"/>
                    <a:pt x="3649" y="6263"/>
                    <a:pt x="3746" y="6049"/>
                  </a:cubicBezTo>
                  <a:cubicBezTo>
                    <a:pt x="3840" y="5841"/>
                    <a:pt x="3937" y="5610"/>
                    <a:pt x="4034" y="5354"/>
                  </a:cubicBezTo>
                  <a:cubicBezTo>
                    <a:pt x="4128" y="5102"/>
                    <a:pt x="4209" y="4856"/>
                    <a:pt x="4278" y="4619"/>
                  </a:cubicBezTo>
                  <a:cubicBezTo>
                    <a:pt x="4343" y="4381"/>
                    <a:pt x="4385" y="4170"/>
                    <a:pt x="4403" y="3980"/>
                  </a:cubicBezTo>
                  <a:cubicBezTo>
                    <a:pt x="4419" y="3868"/>
                    <a:pt x="4403" y="3754"/>
                    <a:pt x="4354" y="3637"/>
                  </a:cubicBezTo>
                  <a:cubicBezTo>
                    <a:pt x="4304" y="3519"/>
                    <a:pt x="4293" y="3391"/>
                    <a:pt x="4327" y="3250"/>
                  </a:cubicBezTo>
                  <a:cubicBezTo>
                    <a:pt x="4361" y="3121"/>
                    <a:pt x="4437" y="2980"/>
                    <a:pt x="4561" y="2837"/>
                  </a:cubicBezTo>
                  <a:cubicBezTo>
                    <a:pt x="4681" y="2693"/>
                    <a:pt x="4791" y="2543"/>
                    <a:pt x="4893" y="2394"/>
                  </a:cubicBezTo>
                  <a:cubicBezTo>
                    <a:pt x="5024" y="2159"/>
                    <a:pt x="5145" y="1887"/>
                    <a:pt x="5250" y="1573"/>
                  </a:cubicBezTo>
                  <a:cubicBezTo>
                    <a:pt x="5355" y="1262"/>
                    <a:pt x="5480" y="975"/>
                    <a:pt x="5624" y="717"/>
                  </a:cubicBezTo>
                  <a:cubicBezTo>
                    <a:pt x="5771" y="462"/>
                    <a:pt x="5965" y="260"/>
                    <a:pt x="6204" y="116"/>
                  </a:cubicBezTo>
                  <a:cubicBezTo>
                    <a:pt x="6439" y="-30"/>
                    <a:pt x="6767" y="-39"/>
                    <a:pt x="7176" y="93"/>
                  </a:cubicBezTo>
                  <a:lnTo>
                    <a:pt x="7149" y="152"/>
                  </a:lnTo>
                  <a:cubicBezTo>
                    <a:pt x="7409" y="55"/>
                    <a:pt x="7634" y="11"/>
                    <a:pt x="7828" y="11"/>
                  </a:cubicBezTo>
                  <a:lnTo>
                    <a:pt x="17613" y="11"/>
                  </a:lnTo>
                  <a:cubicBezTo>
                    <a:pt x="18265" y="11"/>
                    <a:pt x="18763" y="278"/>
                    <a:pt x="19106" y="805"/>
                  </a:cubicBezTo>
                  <a:cubicBezTo>
                    <a:pt x="19447" y="1303"/>
                    <a:pt x="19523" y="1904"/>
                    <a:pt x="19329" y="2617"/>
                  </a:cubicBezTo>
                  <a:lnTo>
                    <a:pt x="15781" y="15329"/>
                  </a:lnTo>
                  <a:cubicBezTo>
                    <a:pt x="15629" y="15918"/>
                    <a:pt x="15307" y="16420"/>
                    <a:pt x="14809" y="16830"/>
                  </a:cubicBezTo>
                  <a:cubicBezTo>
                    <a:pt x="14311" y="17243"/>
                    <a:pt x="13782" y="17448"/>
                    <a:pt x="13221" y="17448"/>
                  </a:cubicBezTo>
                  <a:lnTo>
                    <a:pt x="2019" y="17448"/>
                  </a:lnTo>
                  <a:cubicBezTo>
                    <a:pt x="1935" y="17448"/>
                    <a:pt x="1851" y="17460"/>
                    <a:pt x="1762" y="17478"/>
                  </a:cubicBezTo>
                  <a:cubicBezTo>
                    <a:pt x="1675" y="17495"/>
                    <a:pt x="1597" y="17551"/>
                    <a:pt x="1529" y="17645"/>
                  </a:cubicBezTo>
                  <a:cubicBezTo>
                    <a:pt x="1429" y="17832"/>
                    <a:pt x="1429" y="18096"/>
                    <a:pt x="1529" y="18430"/>
                  </a:cubicBezTo>
                  <a:cubicBezTo>
                    <a:pt x="1665" y="18835"/>
                    <a:pt x="1914" y="19187"/>
                    <a:pt x="2283" y="19489"/>
                  </a:cubicBezTo>
                  <a:cubicBezTo>
                    <a:pt x="2650" y="19796"/>
                    <a:pt x="3014" y="19946"/>
                    <a:pt x="3373" y="19946"/>
                  </a:cubicBezTo>
                  <a:lnTo>
                    <a:pt x="15241" y="19946"/>
                  </a:lnTo>
                  <a:cubicBezTo>
                    <a:pt x="15485" y="19946"/>
                    <a:pt x="15723" y="19846"/>
                    <a:pt x="15962" y="19644"/>
                  </a:cubicBezTo>
                  <a:cubicBezTo>
                    <a:pt x="16200" y="19445"/>
                    <a:pt x="16358" y="19222"/>
                    <a:pt x="16434" y="18976"/>
                  </a:cubicBezTo>
                  <a:lnTo>
                    <a:pt x="20309" y="5129"/>
                  </a:lnTo>
                  <a:cubicBezTo>
                    <a:pt x="20343" y="4979"/>
                    <a:pt x="20364" y="4841"/>
                    <a:pt x="20372" y="4715"/>
                  </a:cubicBezTo>
                  <a:cubicBezTo>
                    <a:pt x="20377" y="4592"/>
                    <a:pt x="20372" y="4460"/>
                    <a:pt x="20359" y="4320"/>
                  </a:cubicBezTo>
                  <a:moveTo>
                    <a:pt x="6285" y="8083"/>
                  </a:moveTo>
                  <a:cubicBezTo>
                    <a:pt x="6201" y="8447"/>
                    <a:pt x="6311" y="8629"/>
                    <a:pt x="6610" y="8629"/>
                  </a:cubicBezTo>
                  <a:lnTo>
                    <a:pt x="14324" y="8629"/>
                  </a:lnTo>
                  <a:cubicBezTo>
                    <a:pt x="14460" y="8629"/>
                    <a:pt x="14586" y="8579"/>
                    <a:pt x="14707" y="8473"/>
                  </a:cubicBezTo>
                  <a:cubicBezTo>
                    <a:pt x="14830" y="8371"/>
                    <a:pt x="14906" y="8239"/>
                    <a:pt x="14940" y="8083"/>
                  </a:cubicBezTo>
                  <a:lnTo>
                    <a:pt x="15241" y="7028"/>
                  </a:lnTo>
                  <a:cubicBezTo>
                    <a:pt x="15275" y="6882"/>
                    <a:pt x="15262" y="6753"/>
                    <a:pt x="15205" y="6641"/>
                  </a:cubicBezTo>
                  <a:cubicBezTo>
                    <a:pt x="15144" y="6536"/>
                    <a:pt x="15050" y="6483"/>
                    <a:pt x="14914" y="6483"/>
                  </a:cubicBezTo>
                  <a:lnTo>
                    <a:pt x="7202" y="6483"/>
                  </a:lnTo>
                  <a:cubicBezTo>
                    <a:pt x="7066" y="6483"/>
                    <a:pt x="6935" y="6533"/>
                    <a:pt x="6806" y="6638"/>
                  </a:cubicBezTo>
                  <a:cubicBezTo>
                    <a:pt x="6675" y="6741"/>
                    <a:pt x="6594" y="6870"/>
                    <a:pt x="6560" y="7028"/>
                  </a:cubicBezTo>
                  <a:lnTo>
                    <a:pt x="6285" y="8083"/>
                  </a:lnTo>
                  <a:close/>
                  <a:moveTo>
                    <a:pt x="7149" y="4868"/>
                  </a:moveTo>
                  <a:cubicBezTo>
                    <a:pt x="7115" y="5017"/>
                    <a:pt x="7131" y="5140"/>
                    <a:pt x="7194" y="5240"/>
                  </a:cubicBezTo>
                  <a:cubicBezTo>
                    <a:pt x="7257" y="5337"/>
                    <a:pt x="7354" y="5387"/>
                    <a:pt x="7488" y="5387"/>
                  </a:cubicBezTo>
                  <a:lnTo>
                    <a:pt x="15192" y="5387"/>
                  </a:lnTo>
                  <a:cubicBezTo>
                    <a:pt x="15325" y="5387"/>
                    <a:pt x="15451" y="5337"/>
                    <a:pt x="15574" y="5240"/>
                  </a:cubicBezTo>
                  <a:cubicBezTo>
                    <a:pt x="15695" y="5140"/>
                    <a:pt x="15784" y="5017"/>
                    <a:pt x="15844" y="4868"/>
                  </a:cubicBezTo>
                  <a:lnTo>
                    <a:pt x="16119" y="3772"/>
                  </a:lnTo>
                  <a:cubicBezTo>
                    <a:pt x="16153" y="3622"/>
                    <a:pt x="16140" y="3493"/>
                    <a:pt x="16082" y="3388"/>
                  </a:cubicBezTo>
                  <a:cubicBezTo>
                    <a:pt x="16022" y="3279"/>
                    <a:pt x="15923" y="3224"/>
                    <a:pt x="15781" y="3224"/>
                  </a:cubicBezTo>
                  <a:lnTo>
                    <a:pt x="8077" y="3224"/>
                  </a:lnTo>
                  <a:cubicBezTo>
                    <a:pt x="7943" y="3224"/>
                    <a:pt x="7818" y="3279"/>
                    <a:pt x="7695" y="3388"/>
                  </a:cubicBezTo>
                  <a:cubicBezTo>
                    <a:pt x="7574" y="3493"/>
                    <a:pt x="7488" y="3622"/>
                    <a:pt x="7438" y="3772"/>
                  </a:cubicBezTo>
                  <a:lnTo>
                    <a:pt x="7149" y="4868"/>
                  </a:lnTo>
                  <a:close/>
                </a:path>
              </a:pathLst>
            </a:custGeom>
            <a:solidFill>
              <a:schemeClr val="bg1"/>
            </a:solidFill>
            <a:ln w="12700" cap="flat">
              <a:noFill/>
              <a:miter lim="400000"/>
            </a:ln>
            <a:effectLst/>
          </p:spPr>
          <p:txBody>
            <a:bodyPr wrap="square" lIns="0" tIns="0" rIns="0" bIns="0" numCol="1" anchor="t">
              <a:noAutofit/>
            </a:bodyPr>
            <a:lstStyle>
              <a:defPPr>
                <a:defRPr lang="zh-CN"/>
              </a:defPPr>
              <a:lvl1pPr algn="l" rtl="0" fontAlgn="base">
                <a:spcBef>
                  <a:spcPct val="0"/>
                </a:spcBef>
                <a:spcAft>
                  <a:spcPct val="0"/>
                </a:spcAft>
                <a:defRPr kern="1200">
                  <a:solidFill>
                    <a:schemeClr val="tx1"/>
                  </a:solidFill>
                  <a:latin typeface="Calibri" pitchFamily="34" charset="0"/>
                  <a:ea typeface="宋体" charset="-122"/>
                  <a:cs typeface="+mn-cs"/>
                </a:defRPr>
              </a:lvl1pPr>
              <a:lvl2pPr marL="841065" algn="l" rtl="0" fontAlgn="base">
                <a:spcBef>
                  <a:spcPct val="0"/>
                </a:spcBef>
                <a:spcAft>
                  <a:spcPct val="0"/>
                </a:spcAft>
                <a:defRPr kern="1200">
                  <a:solidFill>
                    <a:schemeClr val="tx1"/>
                  </a:solidFill>
                  <a:latin typeface="Calibri" pitchFamily="34" charset="0"/>
                  <a:ea typeface="宋体" charset="-122"/>
                  <a:cs typeface="+mn-cs"/>
                </a:defRPr>
              </a:lvl2pPr>
              <a:lvl3pPr marL="1682130" algn="l" rtl="0" fontAlgn="base">
                <a:spcBef>
                  <a:spcPct val="0"/>
                </a:spcBef>
                <a:spcAft>
                  <a:spcPct val="0"/>
                </a:spcAft>
                <a:defRPr kern="1200">
                  <a:solidFill>
                    <a:schemeClr val="tx1"/>
                  </a:solidFill>
                  <a:latin typeface="Calibri" pitchFamily="34" charset="0"/>
                  <a:ea typeface="宋体" charset="-122"/>
                  <a:cs typeface="+mn-cs"/>
                </a:defRPr>
              </a:lvl3pPr>
              <a:lvl4pPr marL="2523195" algn="l" rtl="0" fontAlgn="base">
                <a:spcBef>
                  <a:spcPct val="0"/>
                </a:spcBef>
                <a:spcAft>
                  <a:spcPct val="0"/>
                </a:spcAft>
                <a:defRPr kern="1200">
                  <a:solidFill>
                    <a:schemeClr val="tx1"/>
                  </a:solidFill>
                  <a:latin typeface="Calibri" pitchFamily="34" charset="0"/>
                  <a:ea typeface="宋体" charset="-122"/>
                  <a:cs typeface="+mn-cs"/>
                </a:defRPr>
              </a:lvl4pPr>
              <a:lvl5pPr marL="3364260" algn="l" rtl="0" fontAlgn="base">
                <a:spcBef>
                  <a:spcPct val="0"/>
                </a:spcBef>
                <a:spcAft>
                  <a:spcPct val="0"/>
                </a:spcAft>
                <a:defRPr kern="1200">
                  <a:solidFill>
                    <a:schemeClr val="tx1"/>
                  </a:solidFill>
                  <a:latin typeface="Calibri" pitchFamily="34" charset="0"/>
                  <a:ea typeface="宋体" charset="-122"/>
                  <a:cs typeface="+mn-cs"/>
                </a:defRPr>
              </a:lvl5pPr>
              <a:lvl6pPr marL="4205326" algn="l" defTabSz="1682130" rtl="0" eaLnBrk="1" latinLnBrk="0" hangingPunct="1">
                <a:defRPr kern="1200">
                  <a:solidFill>
                    <a:schemeClr val="tx1"/>
                  </a:solidFill>
                  <a:latin typeface="Calibri" pitchFamily="34" charset="0"/>
                  <a:ea typeface="宋体" charset="-122"/>
                  <a:cs typeface="+mn-cs"/>
                </a:defRPr>
              </a:lvl6pPr>
              <a:lvl7pPr marL="5046391" algn="l" defTabSz="1682130" rtl="0" eaLnBrk="1" latinLnBrk="0" hangingPunct="1">
                <a:defRPr kern="1200">
                  <a:solidFill>
                    <a:schemeClr val="tx1"/>
                  </a:solidFill>
                  <a:latin typeface="Calibri" pitchFamily="34" charset="0"/>
                  <a:ea typeface="宋体" charset="-122"/>
                  <a:cs typeface="+mn-cs"/>
                </a:defRPr>
              </a:lvl7pPr>
              <a:lvl8pPr marL="5887456" algn="l" defTabSz="1682130" rtl="0" eaLnBrk="1" latinLnBrk="0" hangingPunct="1">
                <a:defRPr kern="1200">
                  <a:solidFill>
                    <a:schemeClr val="tx1"/>
                  </a:solidFill>
                  <a:latin typeface="Calibri" pitchFamily="34" charset="0"/>
                  <a:ea typeface="宋体" charset="-122"/>
                  <a:cs typeface="+mn-cs"/>
                </a:defRPr>
              </a:lvl8pPr>
              <a:lvl9pPr marL="6728521" algn="l" defTabSz="1682130" rtl="0" eaLnBrk="1" latinLnBrk="0" hangingPunct="1">
                <a:defRPr kern="1200">
                  <a:solidFill>
                    <a:schemeClr val="tx1"/>
                  </a:solidFill>
                  <a:latin typeface="Calibri" pitchFamily="34" charset="0"/>
                  <a:ea typeface="宋体" charset="-122"/>
                  <a:cs typeface="+mn-cs"/>
                </a:defRPr>
              </a:lvl9pPr>
            </a:lstStyle>
            <a:p>
              <a:pPr marL="285750" lvl="0" indent="-285750">
                <a:buFont typeface="Wingdings" panose="05000000000000000000" pitchFamily="2" charset="2"/>
                <a:buChar char="§"/>
              </a:pPr>
              <a:endParaRPr>
                <a:ea typeface="Calibri" panose="020F0502020204030204" pitchFamily="34" charset="0"/>
                <a:cs typeface="Calibri" panose="020F0502020204030204" pitchFamily="34" charset="0"/>
              </a:endParaRPr>
            </a:p>
          </p:txBody>
        </p:sp>
      </p:grpSp>
      <p:sp>
        <p:nvSpPr>
          <p:cNvPr id="59" name="Rectangle: Rounded Corners 58">
            <a:extLst>
              <a:ext uri="{FF2B5EF4-FFF2-40B4-BE49-F238E27FC236}">
                <a16:creationId xmlns="" xmlns:a16="http://schemas.microsoft.com/office/drawing/2014/main" id="{F5BFC673-326F-1F94-9365-3F66FD7F2C5A}"/>
              </a:ext>
            </a:extLst>
          </p:cNvPr>
          <p:cNvSpPr/>
          <p:nvPr/>
        </p:nvSpPr>
        <p:spPr>
          <a:xfrm>
            <a:off x="8676954" y="1041806"/>
            <a:ext cx="2843477" cy="854319"/>
          </a:xfrm>
          <a:prstGeom prst="roundRect">
            <a:avLst>
              <a:gd name="adj" fmla="val 29017"/>
            </a:avLst>
          </a:prstGeom>
          <a:solidFill>
            <a:srgbClr val="B3CC8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latin typeface="Calibri" panose="020F0502020204030204" pitchFamily="34" charset="0"/>
              <a:ea typeface="Calibri" panose="020F0502020204030204" pitchFamily="34" charset="0"/>
              <a:cs typeface="Calibri" panose="020F0502020204030204" pitchFamily="34" charset="0"/>
            </a:endParaRPr>
          </a:p>
        </p:txBody>
      </p:sp>
      <p:sp>
        <p:nvSpPr>
          <p:cNvPr id="60" name="TextBox 59">
            <a:extLst>
              <a:ext uri="{FF2B5EF4-FFF2-40B4-BE49-F238E27FC236}">
                <a16:creationId xmlns="" xmlns:a16="http://schemas.microsoft.com/office/drawing/2014/main" id="{98198A27-99A7-47E4-2EE5-1753BA9E4DAF}"/>
              </a:ext>
            </a:extLst>
          </p:cNvPr>
          <p:cNvSpPr txBox="1"/>
          <p:nvPr/>
        </p:nvSpPr>
        <p:spPr>
          <a:xfrm>
            <a:off x="9205233" y="1285752"/>
            <a:ext cx="2315198" cy="369332"/>
          </a:xfrm>
          <a:prstGeom prst="rect">
            <a:avLst/>
          </a:prstGeom>
          <a:noFill/>
        </p:spPr>
        <p:txBody>
          <a:bodyPr wrap="square" rtlCol="0">
            <a:spAutoFit/>
          </a:bodyPr>
          <a:lstStyle/>
          <a:p>
            <a:pPr algn="ctr"/>
            <a:r>
              <a:rPr lang="en-US" sz="1800" b="1" dirty="0">
                <a:solidFill>
                  <a:schemeClr val="bg1"/>
                </a:solidFill>
                <a:latin typeface="Calibri" panose="020F0502020204030204" pitchFamily="34" charset="0"/>
                <a:ea typeface="Calibri" panose="020F0502020204030204" pitchFamily="34" charset="0"/>
                <a:cs typeface="Calibri" panose="020F0502020204030204" pitchFamily="34" charset="0"/>
              </a:rPr>
              <a:t>Quality Assurance</a:t>
            </a:r>
          </a:p>
        </p:txBody>
      </p:sp>
      <p:sp>
        <p:nvSpPr>
          <p:cNvPr id="63" name="Shape 1847">
            <a:extLst>
              <a:ext uri="{FF2B5EF4-FFF2-40B4-BE49-F238E27FC236}">
                <a16:creationId xmlns="" xmlns:a16="http://schemas.microsoft.com/office/drawing/2014/main" id="{AC51A4FB-F3DD-1E94-11D1-F8F3087DEC19}"/>
              </a:ext>
            </a:extLst>
          </p:cNvPr>
          <p:cNvSpPr/>
          <p:nvPr/>
        </p:nvSpPr>
        <p:spPr>
          <a:xfrm>
            <a:off x="8922991" y="1317065"/>
            <a:ext cx="307305" cy="306600"/>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9817" y="0"/>
                </a:lnTo>
                <a:lnTo>
                  <a:pt x="9817" y="9816"/>
                </a:lnTo>
                <a:lnTo>
                  <a:pt x="0" y="9816"/>
                </a:lnTo>
                <a:lnTo>
                  <a:pt x="0" y="0"/>
                </a:lnTo>
                <a:close/>
                <a:moveTo>
                  <a:pt x="0" y="11784"/>
                </a:moveTo>
                <a:lnTo>
                  <a:pt x="9817" y="11784"/>
                </a:lnTo>
                <a:lnTo>
                  <a:pt x="9817" y="21600"/>
                </a:lnTo>
                <a:lnTo>
                  <a:pt x="0" y="21600"/>
                </a:lnTo>
                <a:lnTo>
                  <a:pt x="0" y="11784"/>
                </a:lnTo>
                <a:close/>
                <a:moveTo>
                  <a:pt x="1956" y="7859"/>
                </a:moveTo>
                <a:lnTo>
                  <a:pt x="7861" y="7859"/>
                </a:lnTo>
                <a:lnTo>
                  <a:pt x="7861" y="1951"/>
                </a:lnTo>
                <a:lnTo>
                  <a:pt x="1956" y="1951"/>
                </a:lnTo>
                <a:lnTo>
                  <a:pt x="1956" y="7859"/>
                </a:lnTo>
                <a:close/>
                <a:moveTo>
                  <a:pt x="1956" y="19646"/>
                </a:moveTo>
                <a:lnTo>
                  <a:pt x="7861" y="19646"/>
                </a:lnTo>
                <a:lnTo>
                  <a:pt x="7861" y="13738"/>
                </a:lnTo>
                <a:lnTo>
                  <a:pt x="1956" y="13738"/>
                </a:lnTo>
                <a:lnTo>
                  <a:pt x="1956" y="19646"/>
                </a:lnTo>
                <a:close/>
                <a:moveTo>
                  <a:pt x="3925" y="3949"/>
                </a:moveTo>
                <a:lnTo>
                  <a:pt x="5907" y="3949"/>
                </a:lnTo>
                <a:lnTo>
                  <a:pt x="5907" y="5905"/>
                </a:lnTo>
                <a:lnTo>
                  <a:pt x="3925" y="5905"/>
                </a:lnTo>
                <a:lnTo>
                  <a:pt x="3925" y="3949"/>
                </a:lnTo>
                <a:close/>
                <a:moveTo>
                  <a:pt x="3925" y="15695"/>
                </a:moveTo>
                <a:lnTo>
                  <a:pt x="5907" y="15695"/>
                </a:lnTo>
                <a:lnTo>
                  <a:pt x="5907" y="17678"/>
                </a:lnTo>
                <a:lnTo>
                  <a:pt x="3925" y="17678"/>
                </a:lnTo>
                <a:lnTo>
                  <a:pt x="3925" y="15695"/>
                </a:lnTo>
                <a:close/>
                <a:moveTo>
                  <a:pt x="21600" y="9816"/>
                </a:moveTo>
                <a:lnTo>
                  <a:pt x="11783" y="9816"/>
                </a:lnTo>
                <a:lnTo>
                  <a:pt x="11783" y="0"/>
                </a:lnTo>
                <a:lnTo>
                  <a:pt x="21600" y="0"/>
                </a:lnTo>
                <a:lnTo>
                  <a:pt x="21600" y="9816"/>
                </a:lnTo>
                <a:close/>
                <a:moveTo>
                  <a:pt x="19644" y="11784"/>
                </a:moveTo>
                <a:lnTo>
                  <a:pt x="21600" y="11784"/>
                </a:lnTo>
                <a:lnTo>
                  <a:pt x="21600" y="17678"/>
                </a:lnTo>
                <a:lnTo>
                  <a:pt x="15693" y="17678"/>
                </a:lnTo>
                <a:lnTo>
                  <a:pt x="15693" y="15724"/>
                </a:lnTo>
                <a:lnTo>
                  <a:pt x="13739" y="15724"/>
                </a:lnTo>
                <a:lnTo>
                  <a:pt x="13739" y="21600"/>
                </a:lnTo>
                <a:lnTo>
                  <a:pt x="11783" y="21600"/>
                </a:lnTo>
                <a:lnTo>
                  <a:pt x="11783" y="11784"/>
                </a:lnTo>
                <a:lnTo>
                  <a:pt x="17646" y="11784"/>
                </a:lnTo>
                <a:lnTo>
                  <a:pt x="17646" y="13738"/>
                </a:lnTo>
                <a:lnTo>
                  <a:pt x="19644" y="13738"/>
                </a:lnTo>
                <a:lnTo>
                  <a:pt x="19644" y="11784"/>
                </a:lnTo>
                <a:close/>
                <a:moveTo>
                  <a:pt x="19644" y="1954"/>
                </a:moveTo>
                <a:lnTo>
                  <a:pt x="13739" y="1954"/>
                </a:lnTo>
                <a:lnTo>
                  <a:pt x="13739" y="7862"/>
                </a:lnTo>
                <a:lnTo>
                  <a:pt x="19644" y="7862"/>
                </a:lnTo>
                <a:lnTo>
                  <a:pt x="19644" y="1954"/>
                </a:lnTo>
                <a:close/>
                <a:moveTo>
                  <a:pt x="17646" y="5905"/>
                </a:moveTo>
                <a:lnTo>
                  <a:pt x="15693" y="5905"/>
                </a:lnTo>
                <a:lnTo>
                  <a:pt x="15693" y="3949"/>
                </a:lnTo>
                <a:lnTo>
                  <a:pt x="17646" y="3949"/>
                </a:lnTo>
                <a:lnTo>
                  <a:pt x="17646" y="5905"/>
                </a:lnTo>
                <a:close/>
                <a:moveTo>
                  <a:pt x="15693" y="19646"/>
                </a:moveTo>
                <a:lnTo>
                  <a:pt x="17646" y="19646"/>
                </a:lnTo>
                <a:lnTo>
                  <a:pt x="17646" y="21600"/>
                </a:lnTo>
                <a:lnTo>
                  <a:pt x="15693" y="21600"/>
                </a:lnTo>
                <a:lnTo>
                  <a:pt x="15693" y="19646"/>
                </a:lnTo>
                <a:close/>
                <a:moveTo>
                  <a:pt x="19644" y="19646"/>
                </a:moveTo>
                <a:lnTo>
                  <a:pt x="21600" y="19646"/>
                </a:lnTo>
                <a:lnTo>
                  <a:pt x="21600" y="21600"/>
                </a:lnTo>
                <a:lnTo>
                  <a:pt x="19644" y="21600"/>
                </a:lnTo>
                <a:lnTo>
                  <a:pt x="19644" y="19646"/>
                </a:lnTo>
                <a:close/>
              </a:path>
            </a:pathLst>
          </a:custGeom>
          <a:solidFill>
            <a:schemeClr val="bg1"/>
          </a:solidFill>
          <a:ln w="12700" cap="flat">
            <a:noFill/>
            <a:miter lim="400000"/>
          </a:ln>
          <a:effectLst/>
        </p:spPr>
        <p:txBody>
          <a:bodyPr wrap="square" lIns="0" tIns="0" rIns="0" bIns="0" numCol="1" anchor="t">
            <a:noAutofit/>
          </a:bodyPr>
          <a:lstStyle>
            <a:defPPr>
              <a:defRPr lang="zh-CN"/>
            </a:defPPr>
            <a:lvl1pPr algn="l" rtl="0" fontAlgn="base">
              <a:spcBef>
                <a:spcPct val="0"/>
              </a:spcBef>
              <a:spcAft>
                <a:spcPct val="0"/>
              </a:spcAft>
              <a:defRPr kern="1200">
                <a:solidFill>
                  <a:schemeClr val="tx1"/>
                </a:solidFill>
                <a:latin typeface="Calibri" pitchFamily="34" charset="0"/>
                <a:ea typeface="宋体" charset="-122"/>
                <a:cs typeface="+mn-cs"/>
              </a:defRPr>
            </a:lvl1pPr>
            <a:lvl2pPr marL="841065" algn="l" rtl="0" fontAlgn="base">
              <a:spcBef>
                <a:spcPct val="0"/>
              </a:spcBef>
              <a:spcAft>
                <a:spcPct val="0"/>
              </a:spcAft>
              <a:defRPr kern="1200">
                <a:solidFill>
                  <a:schemeClr val="tx1"/>
                </a:solidFill>
                <a:latin typeface="Calibri" pitchFamily="34" charset="0"/>
                <a:ea typeface="宋体" charset="-122"/>
                <a:cs typeface="+mn-cs"/>
              </a:defRPr>
            </a:lvl2pPr>
            <a:lvl3pPr marL="1682130" algn="l" rtl="0" fontAlgn="base">
              <a:spcBef>
                <a:spcPct val="0"/>
              </a:spcBef>
              <a:spcAft>
                <a:spcPct val="0"/>
              </a:spcAft>
              <a:defRPr kern="1200">
                <a:solidFill>
                  <a:schemeClr val="tx1"/>
                </a:solidFill>
                <a:latin typeface="Calibri" pitchFamily="34" charset="0"/>
                <a:ea typeface="宋体" charset="-122"/>
                <a:cs typeface="+mn-cs"/>
              </a:defRPr>
            </a:lvl3pPr>
            <a:lvl4pPr marL="2523195" algn="l" rtl="0" fontAlgn="base">
              <a:spcBef>
                <a:spcPct val="0"/>
              </a:spcBef>
              <a:spcAft>
                <a:spcPct val="0"/>
              </a:spcAft>
              <a:defRPr kern="1200">
                <a:solidFill>
                  <a:schemeClr val="tx1"/>
                </a:solidFill>
                <a:latin typeface="Calibri" pitchFamily="34" charset="0"/>
                <a:ea typeface="宋体" charset="-122"/>
                <a:cs typeface="+mn-cs"/>
              </a:defRPr>
            </a:lvl4pPr>
            <a:lvl5pPr marL="3364260" algn="l" rtl="0" fontAlgn="base">
              <a:spcBef>
                <a:spcPct val="0"/>
              </a:spcBef>
              <a:spcAft>
                <a:spcPct val="0"/>
              </a:spcAft>
              <a:defRPr kern="1200">
                <a:solidFill>
                  <a:schemeClr val="tx1"/>
                </a:solidFill>
                <a:latin typeface="Calibri" pitchFamily="34" charset="0"/>
                <a:ea typeface="宋体" charset="-122"/>
                <a:cs typeface="+mn-cs"/>
              </a:defRPr>
            </a:lvl5pPr>
            <a:lvl6pPr marL="4205326" algn="l" defTabSz="1682130" rtl="0" eaLnBrk="1" latinLnBrk="0" hangingPunct="1">
              <a:defRPr kern="1200">
                <a:solidFill>
                  <a:schemeClr val="tx1"/>
                </a:solidFill>
                <a:latin typeface="Calibri" pitchFamily="34" charset="0"/>
                <a:ea typeface="宋体" charset="-122"/>
                <a:cs typeface="+mn-cs"/>
              </a:defRPr>
            </a:lvl6pPr>
            <a:lvl7pPr marL="5046391" algn="l" defTabSz="1682130" rtl="0" eaLnBrk="1" latinLnBrk="0" hangingPunct="1">
              <a:defRPr kern="1200">
                <a:solidFill>
                  <a:schemeClr val="tx1"/>
                </a:solidFill>
                <a:latin typeface="Calibri" pitchFamily="34" charset="0"/>
                <a:ea typeface="宋体" charset="-122"/>
                <a:cs typeface="+mn-cs"/>
              </a:defRPr>
            </a:lvl7pPr>
            <a:lvl8pPr marL="5887456" algn="l" defTabSz="1682130" rtl="0" eaLnBrk="1" latinLnBrk="0" hangingPunct="1">
              <a:defRPr kern="1200">
                <a:solidFill>
                  <a:schemeClr val="tx1"/>
                </a:solidFill>
                <a:latin typeface="Calibri" pitchFamily="34" charset="0"/>
                <a:ea typeface="宋体" charset="-122"/>
                <a:cs typeface="+mn-cs"/>
              </a:defRPr>
            </a:lvl8pPr>
            <a:lvl9pPr marL="6728521" algn="l" defTabSz="1682130" rtl="0" eaLnBrk="1" latinLnBrk="0" hangingPunct="1">
              <a:defRPr kern="1200">
                <a:solidFill>
                  <a:schemeClr val="tx1"/>
                </a:solidFill>
                <a:latin typeface="Calibri" pitchFamily="34" charset="0"/>
                <a:ea typeface="宋体" charset="-122"/>
                <a:cs typeface="+mn-cs"/>
              </a:defRPr>
            </a:lvl9pPr>
          </a:lstStyle>
          <a:p>
            <a:pPr lvl="0"/>
            <a:endParaRPr>
              <a:ea typeface="Calibri" panose="020F0502020204030204" pitchFamily="34" charset="0"/>
              <a:cs typeface="Calibri" panose="020F0502020204030204" pitchFamily="34" charset="0"/>
            </a:endParaRPr>
          </a:p>
        </p:txBody>
      </p:sp>
      <p:grpSp>
        <p:nvGrpSpPr>
          <p:cNvPr id="81" name="Group 80">
            <a:extLst>
              <a:ext uri="{FF2B5EF4-FFF2-40B4-BE49-F238E27FC236}">
                <a16:creationId xmlns="" xmlns:a16="http://schemas.microsoft.com/office/drawing/2014/main" id="{C1C35942-45D9-4017-53FE-1EE55A3B11E0}"/>
              </a:ext>
            </a:extLst>
          </p:cNvPr>
          <p:cNvGrpSpPr/>
          <p:nvPr/>
        </p:nvGrpSpPr>
        <p:grpSpPr>
          <a:xfrm>
            <a:off x="6888088" y="3937710"/>
            <a:ext cx="2672743" cy="854319"/>
            <a:chOff x="8676955" y="5237661"/>
            <a:chExt cx="2672743" cy="854319"/>
          </a:xfrm>
        </p:grpSpPr>
        <p:sp>
          <p:nvSpPr>
            <p:cNvPr id="77" name="Rectangle: Rounded Corners 76">
              <a:extLst>
                <a:ext uri="{FF2B5EF4-FFF2-40B4-BE49-F238E27FC236}">
                  <a16:creationId xmlns="" xmlns:a16="http://schemas.microsoft.com/office/drawing/2014/main" id="{DCB38962-F6D1-587F-6249-2898BE71CC54}"/>
                </a:ext>
              </a:extLst>
            </p:cNvPr>
            <p:cNvSpPr/>
            <p:nvPr/>
          </p:nvSpPr>
          <p:spPr>
            <a:xfrm>
              <a:off x="8676955" y="5237661"/>
              <a:ext cx="2545054" cy="854319"/>
            </a:xfrm>
            <a:prstGeom prst="roundRect">
              <a:avLst>
                <a:gd name="adj" fmla="val 29017"/>
              </a:avLst>
            </a:prstGeom>
            <a:solidFill>
              <a:srgbClr val="B3CC8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latin typeface="Calibri" panose="020F0502020204030204" pitchFamily="34" charset="0"/>
                <a:ea typeface="Calibri" panose="020F0502020204030204" pitchFamily="34" charset="0"/>
                <a:cs typeface="Calibri" panose="020F0502020204030204" pitchFamily="34" charset="0"/>
              </a:endParaRPr>
            </a:p>
          </p:txBody>
        </p:sp>
        <p:sp>
          <p:nvSpPr>
            <p:cNvPr id="79" name="TextBox 78">
              <a:extLst>
                <a:ext uri="{FF2B5EF4-FFF2-40B4-BE49-F238E27FC236}">
                  <a16:creationId xmlns="" xmlns:a16="http://schemas.microsoft.com/office/drawing/2014/main" id="{C1D161C3-8428-920D-283B-647228660720}"/>
                </a:ext>
              </a:extLst>
            </p:cNvPr>
            <p:cNvSpPr txBox="1"/>
            <p:nvPr/>
          </p:nvSpPr>
          <p:spPr>
            <a:xfrm>
              <a:off x="9034500" y="5372989"/>
              <a:ext cx="2315198" cy="369332"/>
            </a:xfrm>
            <a:prstGeom prst="rect">
              <a:avLst/>
            </a:prstGeom>
            <a:noFill/>
          </p:spPr>
          <p:txBody>
            <a:bodyPr wrap="square" rtlCol="0">
              <a:spAutoFit/>
            </a:bodyPr>
            <a:lstStyle/>
            <a:p>
              <a:pPr algn="ctr"/>
              <a:r>
                <a:rPr lang="en-US" sz="1800" b="1" dirty="0">
                  <a:solidFill>
                    <a:schemeClr val="bg1"/>
                  </a:solidFill>
                  <a:latin typeface="Calibri" panose="020F0502020204030204" pitchFamily="34" charset="0"/>
                  <a:ea typeface="Calibri" panose="020F0502020204030204" pitchFamily="34" charset="0"/>
                  <a:cs typeface="Calibri" panose="020F0502020204030204" pitchFamily="34" charset="0"/>
                </a:rPr>
                <a:t>Sustainability Funds</a:t>
              </a:r>
            </a:p>
          </p:txBody>
        </p:sp>
        <p:pic>
          <p:nvPicPr>
            <p:cNvPr id="7" name="Picture 6">
              <a:extLst>
                <a:ext uri="{FF2B5EF4-FFF2-40B4-BE49-F238E27FC236}">
                  <a16:creationId xmlns="" xmlns:a16="http://schemas.microsoft.com/office/drawing/2014/main" id="{F8C654DA-0ED8-4068-B239-96149CA98C3F}"/>
                </a:ext>
              </a:extLst>
            </p:cNvPr>
            <p:cNvPicPr>
              <a:picLocks noChangeAspect="1"/>
            </p:cNvPicPr>
            <p:nvPr/>
          </p:nvPicPr>
          <p:blipFill>
            <a:blip r:embed="rId7">
              <a:extLst>
                <a:ext uri="{BEBA8EAE-BF5A-486C-A8C5-ECC9F3942E4B}">
                  <a14:imgProps xmlns:a14="http://schemas.microsoft.com/office/drawing/2010/main">
                    <a14:imgLayer r:embed="rId8">
                      <a14:imgEffect>
                        <a14:backgroundRemoval t="3279" b="96175" l="8537" r="93293">
                          <a14:foregroundMark x1="50610" y1="21858" x2="45122" y2="18033"/>
                          <a14:foregroundMark x1="26220" y1="6011" x2="23780" y2="3825"/>
                          <a14:foregroundMark x1="92683" y1="44262" x2="93902" y2="46448"/>
                          <a14:foregroundMark x1="9756" y1="11475" x2="13415" y2="14208"/>
                          <a14:foregroundMark x1="56707" y1="41530" x2="63415" y2="44809"/>
                          <a14:foregroundMark x1="25610" y1="91257" x2="29878" y2="92350"/>
                          <a14:foregroundMark x1="18902" y1="95628" x2="23171" y2="96175"/>
                          <a14:foregroundMark x1="23171" y1="3825" x2="23171" y2="3825"/>
                        </a14:backgroundRemoval>
                      </a14:imgEffect>
                    </a14:imgLayer>
                  </a14:imgProps>
                </a:ext>
              </a:extLst>
            </a:blip>
            <a:stretch>
              <a:fillRect/>
            </a:stretch>
          </p:blipFill>
          <p:spPr>
            <a:xfrm>
              <a:off x="8822578" y="5421444"/>
              <a:ext cx="423844" cy="472948"/>
            </a:xfrm>
            <a:prstGeom prst="rect">
              <a:avLst/>
            </a:prstGeom>
          </p:spPr>
        </p:pic>
      </p:grpSp>
      <p:grpSp>
        <p:nvGrpSpPr>
          <p:cNvPr id="3" name="Group 2">
            <a:extLst>
              <a:ext uri="{FF2B5EF4-FFF2-40B4-BE49-F238E27FC236}">
                <a16:creationId xmlns="" xmlns:a16="http://schemas.microsoft.com/office/drawing/2014/main" id="{26D5615C-2D88-4639-CEAF-E62153B1EE79}"/>
              </a:ext>
            </a:extLst>
          </p:cNvPr>
          <p:cNvGrpSpPr/>
          <p:nvPr/>
        </p:nvGrpSpPr>
        <p:grpSpPr>
          <a:xfrm>
            <a:off x="2797657" y="3802357"/>
            <a:ext cx="2847533" cy="1148714"/>
            <a:chOff x="2960434" y="4148428"/>
            <a:chExt cx="2847533" cy="1148714"/>
          </a:xfrm>
        </p:grpSpPr>
        <p:sp>
          <p:nvSpPr>
            <p:cNvPr id="95" name="Rectangle: Rounded Corners 94">
              <a:extLst>
                <a:ext uri="{FF2B5EF4-FFF2-40B4-BE49-F238E27FC236}">
                  <a16:creationId xmlns="" xmlns:a16="http://schemas.microsoft.com/office/drawing/2014/main" id="{B6558020-06F3-ACE6-9E90-2CFBCCC7F151}"/>
                </a:ext>
              </a:extLst>
            </p:cNvPr>
            <p:cNvSpPr/>
            <p:nvPr/>
          </p:nvSpPr>
          <p:spPr>
            <a:xfrm>
              <a:off x="2960434" y="4294629"/>
              <a:ext cx="2847533" cy="854319"/>
            </a:xfrm>
            <a:prstGeom prst="roundRect">
              <a:avLst>
                <a:gd name="adj" fmla="val 29017"/>
              </a:avLst>
            </a:prstGeom>
            <a:solidFill>
              <a:srgbClr val="B3CC8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latin typeface="Calibri" panose="020F0502020204030204" pitchFamily="34" charset="0"/>
                <a:ea typeface="Calibri" panose="020F0502020204030204" pitchFamily="34" charset="0"/>
                <a:cs typeface="Calibri" panose="020F0502020204030204" pitchFamily="34" charset="0"/>
              </a:endParaRPr>
            </a:p>
          </p:txBody>
        </p:sp>
        <p:sp>
          <p:nvSpPr>
            <p:cNvPr id="96" name="TextBox 95">
              <a:extLst>
                <a:ext uri="{FF2B5EF4-FFF2-40B4-BE49-F238E27FC236}">
                  <a16:creationId xmlns="" xmlns:a16="http://schemas.microsoft.com/office/drawing/2014/main" id="{58B50C25-7CC7-17F6-585E-B626148D32C3}"/>
                </a:ext>
              </a:extLst>
            </p:cNvPr>
            <p:cNvSpPr txBox="1"/>
            <p:nvPr/>
          </p:nvSpPr>
          <p:spPr>
            <a:xfrm>
              <a:off x="3719735" y="4419110"/>
              <a:ext cx="1928271" cy="646331"/>
            </a:xfrm>
            <a:prstGeom prst="rect">
              <a:avLst/>
            </a:prstGeom>
            <a:noFill/>
          </p:spPr>
          <p:txBody>
            <a:bodyPr wrap="square" rtlCol="0">
              <a:spAutoFit/>
            </a:bodyPr>
            <a:lstStyle/>
            <a:p>
              <a:pPr algn="ctr"/>
              <a:r>
                <a:rPr lang="en-US" sz="1800" b="1" dirty="0">
                  <a:solidFill>
                    <a:schemeClr val="bg1"/>
                  </a:solidFill>
                  <a:latin typeface="Calibri" panose="020F0502020204030204" pitchFamily="34" charset="0"/>
                  <a:ea typeface="Calibri" panose="020F0502020204030204" pitchFamily="34" charset="0"/>
                  <a:cs typeface="Calibri" panose="020F0502020204030204" pitchFamily="34" charset="0"/>
                </a:rPr>
                <a:t>Diversity &amp; Equality</a:t>
              </a:r>
            </a:p>
          </p:txBody>
        </p:sp>
        <p:pic>
          <p:nvPicPr>
            <p:cNvPr id="101" name="Picture 100" descr="A symbol of two people&#10;&#10;Description automatically generated">
              <a:extLst>
                <a:ext uri="{FF2B5EF4-FFF2-40B4-BE49-F238E27FC236}">
                  <a16:creationId xmlns="" xmlns:a16="http://schemas.microsoft.com/office/drawing/2014/main" id="{348D163D-EE5B-CD4F-1FFF-26C83E5C4DC1}"/>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2984148" y="4148428"/>
              <a:ext cx="1148714" cy="1148714"/>
            </a:xfrm>
            <a:prstGeom prst="rect">
              <a:avLst/>
            </a:prstGeom>
          </p:spPr>
        </p:pic>
      </p:grpSp>
    </p:spTree>
    <p:extLst>
      <p:ext uri="{BB962C8B-B14F-4D97-AF65-F5344CB8AC3E}">
        <p14:creationId xmlns:p14="http://schemas.microsoft.com/office/powerpoint/2010/main" val="78130242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4" name="圖片 1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4539"/>
            <a:ext cx="12192000" cy="6858000"/>
          </a:xfrm>
          <a:prstGeom prst="rect">
            <a:avLst/>
          </a:prstGeom>
        </p:spPr>
      </p:pic>
      <p:sp>
        <p:nvSpPr>
          <p:cNvPr id="9" name="文字方塊 8"/>
          <p:cNvSpPr txBox="1"/>
          <p:nvPr/>
        </p:nvSpPr>
        <p:spPr>
          <a:xfrm>
            <a:off x="5625026" y="1772816"/>
            <a:ext cx="6207042" cy="4247317"/>
          </a:xfrm>
          <a:prstGeom prst="rect">
            <a:avLst/>
          </a:prstGeom>
          <a:noFill/>
        </p:spPr>
        <p:txBody>
          <a:bodyPr wrap="square" rtlCol="0">
            <a:spAutoFit/>
          </a:bodyPr>
          <a:lstStyle/>
          <a:p>
            <a:r>
              <a:rPr lang="en-US" altLang="zh-TW" b="1" dirty="0">
                <a:latin typeface="Calibri" panose="020F0502020204030204" pitchFamily="34" charset="0"/>
                <a:ea typeface="Calibri" panose="020F0502020204030204" pitchFamily="34" charset="0"/>
                <a:cs typeface="Calibri" panose="020F0502020204030204" pitchFamily="34" charset="0"/>
              </a:rPr>
              <a:t>2024 Sustainable Coffee Estate, </a:t>
            </a:r>
            <a:r>
              <a:rPr lang="en-US" altLang="zh-TW" dirty="0">
                <a:latin typeface="Calibri" panose="020F0502020204030204" pitchFamily="34" charset="0"/>
                <a:ea typeface="Calibri" panose="020F0502020204030204" pitchFamily="34" charset="0"/>
                <a:cs typeface="Calibri" panose="020F0502020204030204" pitchFamily="34" charset="0"/>
              </a:rPr>
              <a:t>amid fierce competition among coffee producers across Taiwan, evaluated each estate on environmental, economic, and social sustainability. The top 10 exemplary sustainable coffee estates in Taiwan were selected and awarded the </a:t>
            </a:r>
            <a:r>
              <a:rPr lang="en-US" altLang="zh-TW" b="1" dirty="0">
                <a:latin typeface="Calibri" panose="020F0502020204030204" pitchFamily="34" charset="0"/>
                <a:ea typeface="Calibri" panose="020F0502020204030204" pitchFamily="34" charset="0"/>
                <a:cs typeface="Calibri" panose="020F0502020204030204" pitchFamily="34" charset="0"/>
              </a:rPr>
              <a:t>"Sustainable Estate Award."</a:t>
            </a:r>
            <a:endParaRPr lang="en-US" altLang="zh-TW" b="1" dirty="0">
              <a:solidFill>
                <a:srgbClr val="FF0000"/>
              </a:solidFill>
              <a:latin typeface="Calibri" panose="020F0502020204030204" pitchFamily="34" charset="0"/>
              <a:ea typeface="Calibri" panose="020F0502020204030204" pitchFamily="34" charset="0"/>
              <a:cs typeface="Calibri" panose="020F0502020204030204" pitchFamily="34" charset="0"/>
            </a:endParaRPr>
          </a:p>
          <a:p>
            <a:endParaRPr lang="en-US" altLang="zh-TW" b="1" dirty="0">
              <a:solidFill>
                <a:srgbClr val="FF0000"/>
              </a:solidFill>
              <a:latin typeface="+mj-ea"/>
              <a:ea typeface="+mj-ea"/>
            </a:endParaRPr>
          </a:p>
          <a:p>
            <a:r>
              <a:rPr lang="en-US" altLang="zh-TW" dirty="0">
                <a:latin typeface="Calibri" panose="020F0502020204030204" pitchFamily="34" charset="0"/>
                <a:ea typeface="Calibri" panose="020F0502020204030204" pitchFamily="34" charset="0"/>
                <a:cs typeface="Calibri" panose="020F0502020204030204" pitchFamily="34" charset="0"/>
              </a:rPr>
              <a:t>The top ten estates awarded the "Sustainable Estate Award" will receive further support from the Rural Development, Soil and Water Conservation Agency of the Ministry of Agriculture to participate in promotional activities at the SCAJ International Coffee Exhibition in Tokyo, Japan. By showcasing the achievements of sustainable coffee estates, the goal is to enhance the international visibility of Taiwan’s premium domestic coffee in global markets.</a:t>
            </a:r>
            <a:endParaRPr lang="en-US" altLang="zh-TW" b="1" dirty="0">
              <a:solidFill>
                <a:srgbClr val="FF0000"/>
              </a:solidFill>
              <a:latin typeface="Calibri" panose="020F0502020204030204" pitchFamily="34" charset="0"/>
              <a:ea typeface="Calibri" panose="020F0502020204030204" pitchFamily="34" charset="0"/>
              <a:cs typeface="Calibri" panose="020F0502020204030204" pitchFamily="34" charset="0"/>
            </a:endParaRPr>
          </a:p>
          <a:p>
            <a:endParaRPr lang="zh-TW" altLang="en-US" b="1" dirty="0">
              <a:solidFill>
                <a:srgbClr val="FF0000"/>
              </a:solidFill>
              <a:latin typeface="+mj-ea"/>
              <a:ea typeface="+mj-ea"/>
            </a:endParaRPr>
          </a:p>
        </p:txBody>
      </p:sp>
      <p:pic>
        <p:nvPicPr>
          <p:cNvPr id="10" name="圖片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287688" y="3963076"/>
            <a:ext cx="2193322" cy="2736304"/>
          </a:xfrm>
          <a:prstGeom prst="rect">
            <a:avLst/>
          </a:prstGeom>
          <a:ln>
            <a:noFill/>
          </a:ln>
          <a:effectLst>
            <a:softEdge rad="112500"/>
          </a:effectLst>
        </p:spPr>
      </p:pic>
      <p:pic>
        <p:nvPicPr>
          <p:cNvPr id="15" name="圖片 1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35360" y="980728"/>
            <a:ext cx="3444592" cy="3444592"/>
          </a:xfrm>
          <a:prstGeom prst="ellipse">
            <a:avLst/>
          </a:prstGeom>
          <a:ln>
            <a:noFill/>
          </a:ln>
          <a:effectLst>
            <a:softEdge rad="112500"/>
          </a:effectLst>
        </p:spPr>
      </p:pic>
      <p:pic>
        <p:nvPicPr>
          <p:cNvPr id="4" name="圖片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241944" y="118140"/>
            <a:ext cx="1799888" cy="1006604"/>
          </a:xfrm>
          <a:prstGeom prst="rect">
            <a:avLst/>
          </a:prstGeom>
        </p:spPr>
      </p:pic>
      <p:sp>
        <p:nvSpPr>
          <p:cNvPr id="3" name="矩形 2">
            <a:extLst>
              <a:ext uri="{FF2B5EF4-FFF2-40B4-BE49-F238E27FC236}">
                <a16:creationId xmlns="" xmlns:a16="http://schemas.microsoft.com/office/drawing/2014/main" id="{5DFF943E-6EDA-6DCB-465D-70BE47227A8A}"/>
              </a:ext>
            </a:extLst>
          </p:cNvPr>
          <p:cNvSpPr/>
          <p:nvPr/>
        </p:nvSpPr>
        <p:spPr>
          <a:xfrm>
            <a:off x="2627824" y="155471"/>
            <a:ext cx="1152128" cy="574556"/>
          </a:xfrm>
          <a:prstGeom prst="rect">
            <a:avLst/>
          </a:prstGeom>
          <a:solidFill>
            <a:srgbClr val="C19D8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 name="標題 1"/>
          <p:cNvSpPr>
            <a:spLocks noGrp="1"/>
          </p:cNvSpPr>
          <p:nvPr>
            <p:ph type="title"/>
          </p:nvPr>
        </p:nvSpPr>
        <p:spPr>
          <a:xfrm>
            <a:off x="138626" y="43264"/>
            <a:ext cx="10972800" cy="812114"/>
          </a:xfrm>
        </p:spPr>
        <p:txBody>
          <a:bodyPr>
            <a:noAutofit/>
          </a:bodyPr>
          <a:lstStyle/>
          <a:p>
            <a:pPr algn="l"/>
            <a:r>
              <a:rPr lang="en-US" altLang="zh-TW" sz="3200" b="1" dirty="0">
                <a:latin typeface="Calibri" panose="020F0502020204030204" pitchFamily="34" charset="0"/>
                <a:ea typeface="Calibri" panose="020F0502020204030204" pitchFamily="34" charset="0"/>
                <a:cs typeface="Calibri" panose="020F0502020204030204" pitchFamily="34" charset="0"/>
              </a:rPr>
              <a:t>Lugao Coffee Garden has Won the Sustainable Estate Award</a:t>
            </a:r>
            <a:endParaRPr lang="zh-TW" altLang="en-US" sz="3200" b="1"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08440810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latin typeface="Calibri" panose="020F0502020204030204" pitchFamily="34" charset="0"/>
              <a:cs typeface="Calibri" panose="020F0502020204030204" pitchFamily="34" charset="0"/>
            </a:endParaRPr>
          </a:p>
        </p:txBody>
      </p:sp>
      <p:sp>
        <p:nvSpPr>
          <p:cNvPr id="3" name="內容版面配置區 2"/>
          <p:cNvSpPr>
            <a:spLocks noGrp="1"/>
          </p:cNvSpPr>
          <p:nvPr>
            <p:ph idx="1"/>
          </p:nvPr>
        </p:nvSpPr>
        <p:spPr/>
        <p:txBody>
          <a:bodyPr/>
          <a:lstStyle/>
          <a:p>
            <a:endParaRPr lang="zh-TW" altLang="en-US">
              <a:latin typeface="Calibri" panose="020F0502020204030204" pitchFamily="34" charset="0"/>
              <a:cs typeface="Calibri" panose="020F0502020204030204" pitchFamily="34" charset="0"/>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49" y="-603448"/>
            <a:ext cx="12291675" cy="81369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文字方塊 4"/>
          <p:cNvSpPr txBox="1"/>
          <p:nvPr/>
        </p:nvSpPr>
        <p:spPr>
          <a:xfrm>
            <a:off x="3719736" y="488166"/>
            <a:ext cx="4680520" cy="1200329"/>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altLang="zh-TW" sz="7200" b="1" i="0" u="none" strike="noStrike" kern="1200" cap="none" spc="0" normalizeH="0" baseline="0" noProof="0" dirty="0">
                <a:ln>
                  <a:noFill/>
                </a:ln>
                <a:solidFill>
                  <a:srgbClr val="9BBB59">
                    <a:lumMod val="20000"/>
                    <a:lumOff val="80000"/>
                  </a:srgbClr>
                </a:solidFill>
                <a:effectLst/>
                <a:uLnTx/>
                <a:uFillTx/>
                <a:latin typeface="Calibri" panose="020F0502020204030204" pitchFamily="34" charset="0"/>
                <a:ea typeface="Calibri" panose="020F0502020204030204" pitchFamily="34" charset="0"/>
                <a:cs typeface="Calibri" panose="020F0502020204030204" pitchFamily="34" charset="0"/>
              </a:rPr>
              <a:t>Financials</a:t>
            </a:r>
            <a:endParaRPr kumimoji="0" lang="zh-TW" altLang="en-US" sz="7200" b="1" i="0" u="none" strike="noStrike" kern="1200" cap="none" spc="0" normalizeH="0" baseline="0" noProof="0" dirty="0">
              <a:ln>
                <a:noFill/>
              </a:ln>
              <a:solidFill>
                <a:srgbClr val="9BBB59">
                  <a:lumMod val="20000"/>
                  <a:lumOff val="80000"/>
                </a:srgbClr>
              </a:solidFill>
              <a:effectLst/>
              <a:uLnTx/>
              <a:uFillTx/>
              <a:latin typeface="Calibri" panose="020F0502020204030204" pitchFamily="34" charset="0"/>
              <a:ea typeface="Microsoft JhengHei Light"/>
              <a:cs typeface="Calibri" panose="020F0502020204030204" pitchFamily="34" charset="0"/>
            </a:endParaRPr>
          </a:p>
        </p:txBody>
      </p:sp>
    </p:spTree>
    <p:extLst>
      <p:ext uri="{BB962C8B-B14F-4D97-AF65-F5344CB8AC3E}">
        <p14:creationId xmlns:p14="http://schemas.microsoft.com/office/powerpoint/2010/main" val="199588830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normAutofit/>
          </a:bodyPr>
          <a:lstStyle/>
          <a:p>
            <a:r>
              <a:rPr lang="en-US" altLang="zh-TW" b="1" dirty="0">
                <a:solidFill>
                  <a:srgbClr val="3C4444"/>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5-Year Income Statement</a:t>
            </a:r>
            <a:endParaRPr lang="zh-TW" altLang="en-US" dirty="0"/>
          </a:p>
        </p:txBody>
      </p:sp>
      <p:graphicFrame>
        <p:nvGraphicFramePr>
          <p:cNvPr id="4" name="表格 3"/>
          <p:cNvGraphicFramePr>
            <a:graphicFrameLocks noGrp="1"/>
          </p:cNvGraphicFramePr>
          <p:nvPr>
            <p:extLst>
              <p:ext uri="{D42A27DB-BD31-4B8C-83A1-F6EECF244321}">
                <p14:modId xmlns:p14="http://schemas.microsoft.com/office/powerpoint/2010/main" val="2808114865"/>
              </p:ext>
            </p:extLst>
          </p:nvPr>
        </p:nvGraphicFramePr>
        <p:xfrm>
          <a:off x="407368" y="902525"/>
          <a:ext cx="11377266" cy="5818953"/>
        </p:xfrm>
        <a:graphic>
          <a:graphicData uri="http://schemas.openxmlformats.org/drawingml/2006/table">
            <a:tbl>
              <a:tblPr/>
              <a:tblGrid>
                <a:gridCol w="2606838">
                  <a:extLst>
                    <a:ext uri="{9D8B030D-6E8A-4147-A177-3AD203B41FA5}">
                      <a16:colId xmlns="" xmlns:a16="http://schemas.microsoft.com/office/drawing/2014/main" val="20000"/>
                    </a:ext>
                  </a:extLst>
                </a:gridCol>
                <a:gridCol w="947941">
                  <a:extLst>
                    <a:ext uri="{9D8B030D-6E8A-4147-A177-3AD203B41FA5}">
                      <a16:colId xmlns="" xmlns:a16="http://schemas.microsoft.com/office/drawing/2014/main" val="20003"/>
                    </a:ext>
                  </a:extLst>
                </a:gridCol>
                <a:gridCol w="829449">
                  <a:extLst>
                    <a:ext uri="{9D8B030D-6E8A-4147-A177-3AD203B41FA5}">
                      <a16:colId xmlns="" xmlns:a16="http://schemas.microsoft.com/office/drawing/2014/main" val="20004"/>
                    </a:ext>
                  </a:extLst>
                </a:gridCol>
                <a:gridCol w="947941">
                  <a:extLst>
                    <a:ext uri="{9D8B030D-6E8A-4147-A177-3AD203B41FA5}">
                      <a16:colId xmlns="" xmlns:a16="http://schemas.microsoft.com/office/drawing/2014/main" val="20005"/>
                    </a:ext>
                  </a:extLst>
                </a:gridCol>
                <a:gridCol w="829449">
                  <a:extLst>
                    <a:ext uri="{9D8B030D-6E8A-4147-A177-3AD203B41FA5}">
                      <a16:colId xmlns="" xmlns:a16="http://schemas.microsoft.com/office/drawing/2014/main" val="20006"/>
                    </a:ext>
                  </a:extLst>
                </a:gridCol>
                <a:gridCol w="1135786">
                  <a:extLst>
                    <a:ext uri="{9D8B030D-6E8A-4147-A177-3AD203B41FA5}">
                      <a16:colId xmlns="" xmlns:a16="http://schemas.microsoft.com/office/drawing/2014/main" val="3781349039"/>
                    </a:ext>
                  </a:extLst>
                </a:gridCol>
                <a:gridCol w="167632">
                  <a:extLst>
                    <a:ext uri="{9D8B030D-6E8A-4147-A177-3AD203B41FA5}">
                      <a16:colId xmlns="" xmlns:a16="http://schemas.microsoft.com/office/drawing/2014/main" val="20007"/>
                    </a:ext>
                  </a:extLst>
                </a:gridCol>
                <a:gridCol w="782446">
                  <a:extLst>
                    <a:ext uri="{9D8B030D-6E8A-4147-A177-3AD203B41FA5}">
                      <a16:colId xmlns="" xmlns:a16="http://schemas.microsoft.com/office/drawing/2014/main" val="20010"/>
                    </a:ext>
                  </a:extLst>
                </a:gridCol>
                <a:gridCol w="782446">
                  <a:extLst>
                    <a:ext uri="{9D8B030D-6E8A-4147-A177-3AD203B41FA5}">
                      <a16:colId xmlns="" xmlns:a16="http://schemas.microsoft.com/office/drawing/2014/main" val="20011"/>
                    </a:ext>
                  </a:extLst>
                </a:gridCol>
                <a:gridCol w="782446">
                  <a:extLst>
                    <a:ext uri="{9D8B030D-6E8A-4147-A177-3AD203B41FA5}">
                      <a16:colId xmlns="" xmlns:a16="http://schemas.microsoft.com/office/drawing/2014/main" val="20012"/>
                    </a:ext>
                  </a:extLst>
                </a:gridCol>
                <a:gridCol w="782446">
                  <a:extLst>
                    <a:ext uri="{9D8B030D-6E8A-4147-A177-3AD203B41FA5}">
                      <a16:colId xmlns="" xmlns:a16="http://schemas.microsoft.com/office/drawing/2014/main" val="20013"/>
                    </a:ext>
                  </a:extLst>
                </a:gridCol>
                <a:gridCol w="782446">
                  <a:extLst>
                    <a:ext uri="{9D8B030D-6E8A-4147-A177-3AD203B41FA5}">
                      <a16:colId xmlns="" xmlns:a16="http://schemas.microsoft.com/office/drawing/2014/main" val="696370212"/>
                    </a:ext>
                  </a:extLst>
                </a:gridCol>
              </a:tblGrid>
              <a:tr h="249868">
                <a:tc rowSpan="2">
                  <a:txBody>
                    <a:bodyPr/>
                    <a:lstStyle/>
                    <a:p>
                      <a:pPr algn="l" fontAlgn="ctr"/>
                      <a:r>
                        <a:rPr lang="en-US" altLang="zh-TW" sz="1400" b="1" i="0" u="none" strike="noStrike" dirty="0">
                          <a:solidFill>
                            <a:srgbClr val="FFFFFF"/>
                          </a:solidFill>
                          <a:effectLst/>
                          <a:latin typeface="Calibri" panose="020F0502020204030204" pitchFamily="34" charset="0"/>
                          <a:ea typeface="Calibri" panose="020F0502020204030204" pitchFamily="34" charset="0"/>
                          <a:cs typeface="Calibri" panose="020F0502020204030204" pitchFamily="34" charset="0"/>
                        </a:rPr>
                        <a:t>NT$  Million</a:t>
                      </a:r>
                    </a:p>
                  </a:txBody>
                  <a:tcPr marL="36000" marR="36000" marT="0" marB="0"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97B953"/>
                    </a:solidFill>
                  </a:tcPr>
                </a:tc>
                <a:tc rowSpan="2">
                  <a:txBody>
                    <a:bodyPr/>
                    <a:lstStyle/>
                    <a:p>
                      <a:pPr algn="ctr" fontAlgn="ctr"/>
                      <a:r>
                        <a:rPr lang="en-US" altLang="zh-TW" sz="1500" b="1" i="0" u="none" strike="noStrike" dirty="0">
                          <a:solidFill>
                            <a:srgbClr val="FFFFFF"/>
                          </a:solidFill>
                          <a:effectLst/>
                          <a:latin typeface="Calibri"/>
                        </a:rPr>
                        <a:t>2020</a:t>
                      </a:r>
                    </a:p>
                  </a:txBody>
                  <a:tcPr marL="36000" marR="3600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97B953"/>
                    </a:solidFill>
                  </a:tcPr>
                </a:tc>
                <a:tc rowSpan="2">
                  <a:txBody>
                    <a:bodyPr/>
                    <a:lstStyle/>
                    <a:p>
                      <a:pPr algn="ctr" fontAlgn="ctr"/>
                      <a:r>
                        <a:rPr lang="en-US" sz="1500" b="1" i="0" u="none" strike="noStrike" dirty="0">
                          <a:solidFill>
                            <a:srgbClr val="FFFFFF"/>
                          </a:solidFill>
                          <a:effectLst/>
                          <a:latin typeface="Calibri"/>
                        </a:rPr>
                        <a:t>2021</a:t>
                      </a:r>
                    </a:p>
                  </a:txBody>
                  <a:tcPr marL="36000" marR="3600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97B953"/>
                    </a:solidFill>
                  </a:tcPr>
                </a:tc>
                <a:tc rowSpan="2">
                  <a:txBody>
                    <a:bodyPr/>
                    <a:lstStyle/>
                    <a:p>
                      <a:pPr algn="ctr" fontAlgn="ctr"/>
                      <a:r>
                        <a:rPr lang="en-US" sz="1500" b="1" i="0" u="none" strike="noStrike" dirty="0">
                          <a:solidFill>
                            <a:srgbClr val="FFFFFF"/>
                          </a:solidFill>
                          <a:effectLst/>
                          <a:latin typeface="Calibri"/>
                        </a:rPr>
                        <a:t>2022</a:t>
                      </a:r>
                    </a:p>
                  </a:txBody>
                  <a:tcPr marL="36000" marR="3600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97B953"/>
                    </a:solidFill>
                  </a:tcPr>
                </a:tc>
                <a:tc rowSpan="2">
                  <a:txBody>
                    <a:bodyPr/>
                    <a:lstStyle/>
                    <a:p>
                      <a:pPr algn="ctr" fontAlgn="ctr"/>
                      <a:r>
                        <a:rPr lang="en-US" sz="1500" b="1" i="0" u="none" strike="noStrike" dirty="0">
                          <a:solidFill>
                            <a:srgbClr val="FFFFFF"/>
                          </a:solidFill>
                          <a:effectLst/>
                          <a:latin typeface="Calibri"/>
                        </a:rPr>
                        <a:t>2023</a:t>
                      </a:r>
                    </a:p>
                  </a:txBody>
                  <a:tcPr marL="36000" marR="3600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97B953"/>
                    </a:solidFill>
                  </a:tcPr>
                </a:tc>
                <a:tc rowSpan="2">
                  <a:txBody>
                    <a:bodyPr/>
                    <a:lstStyle/>
                    <a:p>
                      <a:pPr algn="ctr" fontAlgn="ctr"/>
                      <a:r>
                        <a:rPr lang="en-US" sz="1500" b="1" i="0" u="none" strike="noStrike" dirty="0">
                          <a:solidFill>
                            <a:srgbClr val="FFFFFF"/>
                          </a:solidFill>
                          <a:effectLst/>
                          <a:latin typeface="Calibri"/>
                        </a:rPr>
                        <a:t>2024</a:t>
                      </a:r>
                    </a:p>
                  </a:txBody>
                  <a:tcPr marL="36000" marR="3600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97B953"/>
                    </a:solidFill>
                  </a:tcPr>
                </a:tc>
                <a:tc>
                  <a:txBody>
                    <a:bodyPr/>
                    <a:lstStyle/>
                    <a:p>
                      <a:pPr algn="ctr" fontAlgn="b"/>
                      <a:r>
                        <a:rPr lang="zh-TW" altLang="en-US" sz="1200" b="0" i="0" u="none" strike="noStrike" dirty="0">
                          <a:solidFill>
                            <a:srgbClr val="000000"/>
                          </a:solidFill>
                          <a:effectLst/>
                          <a:latin typeface="Calibri"/>
                        </a:rPr>
                        <a:t>　</a:t>
                      </a:r>
                    </a:p>
                  </a:txBody>
                  <a:tcPr marL="36000" marR="36000" marT="0" marB="0" anchor="b">
                    <a:lnL w="6350" cap="flat" cmpd="sng" algn="ctr">
                      <a:noFill/>
                      <a:prstDash val="solid"/>
                      <a:round/>
                      <a:headEnd type="none" w="med" len="med"/>
                      <a:tailEnd type="none" w="med" len="med"/>
                    </a:lnL>
                    <a:lnR>
                      <a:noFill/>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solidFill>
                      <a:srgbClr val="97B953"/>
                    </a:solidFill>
                  </a:tcPr>
                </a:tc>
                <a:tc gridSpan="5">
                  <a:txBody>
                    <a:bodyPr/>
                    <a:lstStyle/>
                    <a:p>
                      <a:pPr algn="ctr" fontAlgn="b"/>
                      <a:r>
                        <a:rPr lang="en-US" altLang="zh-TW" sz="1400" b="1" i="0" u="none" strike="noStrike" dirty="0">
                          <a:solidFill>
                            <a:srgbClr val="FFFFFF"/>
                          </a:solidFill>
                          <a:effectLst/>
                          <a:latin typeface="Calibri" panose="020F0502020204030204" pitchFamily="34" charset="0"/>
                          <a:ea typeface="Calibri" panose="020F0502020204030204" pitchFamily="34" charset="0"/>
                          <a:cs typeface="Calibri" panose="020F0502020204030204" pitchFamily="34" charset="0"/>
                        </a:rPr>
                        <a:t>YoY (%)</a:t>
                      </a:r>
                    </a:p>
                  </a:txBody>
                  <a:tcPr marL="36000" marR="36000" marT="0" marB="0" anchor="b">
                    <a:lnL>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97B953"/>
                    </a:solidFill>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pPr algn="ctr" fontAlgn="b"/>
                      <a:endParaRPr lang="en-US" altLang="zh-TW" sz="1400" b="1" i="0" u="none" strike="noStrike" dirty="0">
                        <a:solidFill>
                          <a:srgbClr val="FFFFFF"/>
                        </a:solidFill>
                        <a:effectLst/>
                        <a:latin typeface="+mn-lt"/>
                      </a:endParaRPr>
                    </a:p>
                  </a:txBody>
                  <a:tcPr marL="36000" marR="36000" marT="0" marB="0" anchor="b">
                    <a:lnL>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97B953"/>
                    </a:solidFill>
                  </a:tcPr>
                </a:tc>
                <a:extLst>
                  <a:ext uri="{0D108BD9-81ED-4DB2-BD59-A6C34878D82A}">
                    <a16:rowId xmlns="" xmlns:a16="http://schemas.microsoft.com/office/drawing/2014/main" val="10000"/>
                  </a:ext>
                </a:extLst>
              </a:tr>
              <a:tr h="467516">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a:txBody>
                    <a:bodyPr/>
                    <a:lstStyle/>
                    <a:p>
                      <a:pPr algn="ctr" fontAlgn="b"/>
                      <a:r>
                        <a:rPr lang="zh-TW" altLang="en-US" sz="1500" b="0" i="0" u="none" strike="noStrike" dirty="0">
                          <a:solidFill>
                            <a:srgbClr val="000000"/>
                          </a:solidFill>
                          <a:effectLst/>
                          <a:latin typeface="Calibri" panose="020F0502020204030204" pitchFamily="34" charset="0"/>
                          <a:cs typeface="Calibri" panose="020F0502020204030204" pitchFamily="34" charset="0"/>
                        </a:rPr>
                        <a:t>　</a:t>
                      </a:r>
                    </a:p>
                  </a:txBody>
                  <a:tcPr marL="36000" marR="36000" marT="0" marB="0" anchor="b">
                    <a:lnL w="6350" cap="flat" cmpd="sng" algn="ctr">
                      <a:noFill/>
                      <a:prstDash val="solid"/>
                      <a:round/>
                      <a:headEnd type="none" w="med" len="med"/>
                      <a:tailEnd type="none" w="med" len="med"/>
                    </a:lnL>
                    <a:lnR>
                      <a:noFill/>
                    </a:lnR>
                    <a:lnT>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97B953"/>
                    </a:solidFill>
                  </a:tcPr>
                </a:tc>
                <a:tc>
                  <a:txBody>
                    <a:bodyPr/>
                    <a:lstStyle/>
                    <a:p>
                      <a:pPr algn="ctr" fontAlgn="b"/>
                      <a:r>
                        <a:rPr lang="en-US" altLang="zh-TW" sz="1500" b="1" i="0" u="none" strike="noStrike" dirty="0">
                          <a:solidFill>
                            <a:srgbClr val="FFFFFF"/>
                          </a:solidFill>
                          <a:effectLst/>
                          <a:latin typeface="Calibri"/>
                        </a:rPr>
                        <a:t>2020</a:t>
                      </a:r>
                    </a:p>
                  </a:txBody>
                  <a:tcPr marL="36000" marR="3600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97B953"/>
                    </a:solidFill>
                  </a:tcPr>
                </a:tc>
                <a:tc>
                  <a:txBody>
                    <a:bodyPr/>
                    <a:lstStyle/>
                    <a:p>
                      <a:pPr algn="ctr" fontAlgn="b"/>
                      <a:r>
                        <a:rPr lang="en-US" sz="1500" b="1" i="0" u="none" strike="noStrike" dirty="0">
                          <a:solidFill>
                            <a:srgbClr val="FFFFFF"/>
                          </a:solidFill>
                          <a:effectLst/>
                          <a:latin typeface="Calibri"/>
                        </a:rPr>
                        <a:t>2021</a:t>
                      </a:r>
                    </a:p>
                  </a:txBody>
                  <a:tcPr marL="36000" marR="3600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97B953"/>
                    </a:solidFill>
                  </a:tcPr>
                </a:tc>
                <a:tc>
                  <a:txBody>
                    <a:bodyPr/>
                    <a:lstStyle/>
                    <a:p>
                      <a:pPr algn="ctr" fontAlgn="b"/>
                      <a:r>
                        <a:rPr lang="en-US" sz="1500" b="1" i="0" u="none" strike="noStrike" dirty="0">
                          <a:solidFill>
                            <a:srgbClr val="FFFFFF"/>
                          </a:solidFill>
                          <a:effectLst/>
                          <a:latin typeface="Calibri"/>
                        </a:rPr>
                        <a:t>2022</a:t>
                      </a:r>
                    </a:p>
                  </a:txBody>
                  <a:tcPr marL="36000" marR="3600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97B953"/>
                    </a:solidFill>
                  </a:tcPr>
                </a:tc>
                <a:tc>
                  <a:txBody>
                    <a:bodyPr/>
                    <a:lstStyle/>
                    <a:p>
                      <a:pPr algn="ctr" fontAlgn="b"/>
                      <a:r>
                        <a:rPr lang="en-US" sz="1500" b="1" i="0" u="none" strike="noStrike" dirty="0">
                          <a:solidFill>
                            <a:srgbClr val="FFFFFF"/>
                          </a:solidFill>
                          <a:effectLst/>
                          <a:latin typeface="Calibri"/>
                        </a:rPr>
                        <a:t>202</a:t>
                      </a:r>
                      <a:r>
                        <a:rPr lang="en-US" altLang="zh-TW" sz="1500" b="1" i="0" u="none" strike="noStrike" dirty="0">
                          <a:solidFill>
                            <a:srgbClr val="FFFFFF"/>
                          </a:solidFill>
                          <a:effectLst/>
                          <a:latin typeface="Calibri"/>
                        </a:rPr>
                        <a:t>3</a:t>
                      </a:r>
                      <a:endParaRPr lang="en-US" sz="1500" b="1" i="0" u="none" strike="noStrike" dirty="0">
                        <a:solidFill>
                          <a:srgbClr val="FFFFFF"/>
                        </a:solidFill>
                        <a:effectLst/>
                        <a:latin typeface="Calibri"/>
                      </a:endParaRPr>
                    </a:p>
                  </a:txBody>
                  <a:tcPr marL="36000" marR="36000" marT="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97B953"/>
                    </a:solidFill>
                  </a:tcPr>
                </a:tc>
                <a:tc>
                  <a:txBody>
                    <a:bodyPr/>
                    <a:lstStyle/>
                    <a:p>
                      <a:pPr algn="ctr" fontAlgn="b"/>
                      <a:r>
                        <a:rPr lang="en-US" sz="1500" b="1" i="0" u="none" strike="noStrike" dirty="0">
                          <a:solidFill>
                            <a:srgbClr val="FFFFFF"/>
                          </a:solidFill>
                          <a:effectLst/>
                          <a:latin typeface="Calibri"/>
                        </a:rPr>
                        <a:t>2</a:t>
                      </a:r>
                      <a:r>
                        <a:rPr lang="en-US" altLang="zh-TW" sz="1500" b="1" i="0" u="none" strike="noStrike" dirty="0">
                          <a:solidFill>
                            <a:srgbClr val="FFFFFF"/>
                          </a:solidFill>
                          <a:effectLst/>
                          <a:latin typeface="Calibri"/>
                        </a:rPr>
                        <a:t>024</a:t>
                      </a:r>
                      <a:endParaRPr lang="en-US" sz="1500" b="1" i="0" u="none" strike="noStrike" dirty="0">
                        <a:solidFill>
                          <a:srgbClr val="FFFFFF"/>
                        </a:solidFill>
                        <a:effectLst/>
                        <a:latin typeface="Calibri"/>
                      </a:endParaRPr>
                    </a:p>
                  </a:txBody>
                  <a:tcPr marL="36000" marR="36000" marT="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97B953"/>
                    </a:solidFill>
                  </a:tcPr>
                </a:tc>
                <a:extLst>
                  <a:ext uri="{0D108BD9-81ED-4DB2-BD59-A6C34878D82A}">
                    <a16:rowId xmlns="" xmlns:a16="http://schemas.microsoft.com/office/drawing/2014/main" val="10001"/>
                  </a:ext>
                </a:extLst>
              </a:tr>
              <a:tr h="496769">
                <a:tc>
                  <a:txBody>
                    <a:bodyPr/>
                    <a:lstStyle/>
                    <a:p>
                      <a:pPr algn="l" fontAlgn="b"/>
                      <a:r>
                        <a:rPr lang="en-US" sz="1600" b="0"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Sales Revenue</a:t>
                      </a:r>
                    </a:p>
                  </a:txBody>
                  <a:tcPr marL="36000" marR="36000" marT="0" marB="0"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312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369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377</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380</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433</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b"/>
                      <a:r>
                        <a:rPr lang="zh-TW" altLang="en-US" sz="1600" b="0" i="0" u="none" strike="noStrike" dirty="0">
                          <a:solidFill>
                            <a:srgbClr val="000000"/>
                          </a:solidFill>
                          <a:effectLst/>
                          <a:latin typeface="Calibri" panose="020F0502020204030204" pitchFamily="34" charset="0"/>
                          <a:cs typeface="Calibri" panose="020F0502020204030204" pitchFamily="34" charset="0"/>
                        </a:rPr>
                        <a:t>　</a:t>
                      </a:r>
                    </a:p>
                  </a:txBody>
                  <a:tcPr marL="36000" marR="36000" marT="0" marB="0" anchor="ctr">
                    <a:lnL w="6350" cap="flat" cmpd="sng" algn="ctr">
                      <a:noFill/>
                      <a:prstDash val="solid"/>
                      <a:round/>
                      <a:headEnd type="none" w="med" len="med"/>
                      <a:tailEnd type="none" w="med" len="med"/>
                    </a:lnL>
                    <a:lnR>
                      <a:noFill/>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solidFill>
                      <a:srgbClr val="EBF1DE"/>
                    </a:solidFill>
                  </a:tcPr>
                </a:tc>
                <a:tc>
                  <a:txBody>
                    <a:bodyPr/>
                    <a:lstStyle/>
                    <a:p>
                      <a:pPr marL="0" algn="ctr" defTabSz="914400" rtl="0" eaLnBrk="1" fontAlgn="ctr" latinLnBrk="0" hangingPunct="1"/>
                      <a:r>
                        <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rPr>
                        <a:t>4 </a:t>
                      </a: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marL="0" algn="ctr" defTabSz="914400" rtl="0" eaLnBrk="1" fontAlgn="ctr" latinLnBrk="0" hangingPunct="1"/>
                      <a:r>
                        <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rPr>
                        <a:t>18</a:t>
                      </a: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marL="0" algn="ctr" defTabSz="914400" rtl="0" eaLnBrk="1" fontAlgn="ctr" latinLnBrk="0" hangingPunct="1"/>
                      <a:r>
                        <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rPr>
                        <a:t>2</a:t>
                      </a: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marL="0" algn="ctr" defTabSz="914400" rtl="0" eaLnBrk="1" fontAlgn="ctr" latinLnBrk="0" hangingPunct="1"/>
                      <a:r>
                        <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rPr>
                        <a:t>0.8 </a:t>
                      </a: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marL="0" algn="ctr" defTabSz="914400" rtl="0" eaLnBrk="1" fontAlgn="ctr" latinLnBrk="0" hangingPunct="1"/>
                      <a:r>
                        <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rPr>
                        <a:t>14</a:t>
                      </a:r>
                    </a:p>
                  </a:txBody>
                  <a:tcPr marL="7620" marR="7620" marT="762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extLst>
                  <a:ext uri="{0D108BD9-81ED-4DB2-BD59-A6C34878D82A}">
                    <a16:rowId xmlns="" xmlns:a16="http://schemas.microsoft.com/office/drawing/2014/main" val="10002"/>
                  </a:ext>
                </a:extLst>
              </a:tr>
              <a:tr h="444708">
                <a:tc>
                  <a:txBody>
                    <a:bodyPr/>
                    <a:lstStyle/>
                    <a:p>
                      <a:pPr algn="l" fontAlgn="b"/>
                      <a:r>
                        <a:rPr lang="en-US" altLang="zh-TW" sz="1600" b="0"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Gross Profit</a:t>
                      </a:r>
                      <a:endParaRPr lang="en-US" sz="1600" b="0"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36000" marR="36000" marT="0" marB="0"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125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118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165</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138</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162</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zh-TW" altLang="en-US" sz="1600" b="0" i="0" u="none" strike="noStrike" dirty="0">
                          <a:solidFill>
                            <a:srgbClr val="000000"/>
                          </a:solidFill>
                          <a:effectLst/>
                          <a:latin typeface="Calibri" panose="020F0502020204030204" pitchFamily="34" charset="0"/>
                          <a:cs typeface="Calibri" panose="020F0502020204030204" pitchFamily="34" charset="0"/>
                        </a:rPr>
                        <a:t>　</a:t>
                      </a:r>
                    </a:p>
                  </a:txBody>
                  <a:tcPr marL="36000" marR="36000" marT="0" marB="0" anchor="ctr">
                    <a:lnL w="635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noFill/>
                  </a:tcPr>
                </a:tc>
                <a:tc>
                  <a:txBody>
                    <a:bodyPr/>
                    <a:lstStyle/>
                    <a:p>
                      <a:pPr marL="0" algn="ctr" defTabSz="914400" rtl="0" eaLnBrk="1" fontAlgn="ctr" latinLnBrk="0" hangingPunct="1"/>
                      <a:r>
                        <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rPr>
                        <a:t>3 </a:t>
                      </a: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algn="ctr" defTabSz="914400" rtl="0" eaLnBrk="1" fontAlgn="ctr" latinLnBrk="0" hangingPunct="1"/>
                      <a:r>
                        <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rPr>
                        <a:t>(6)</a:t>
                      </a: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algn="ctr" defTabSz="914400" rtl="0" eaLnBrk="1" fontAlgn="ctr" latinLnBrk="0" hangingPunct="1"/>
                      <a:r>
                        <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rPr>
                        <a:t>40</a:t>
                      </a: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algn="ctr" defTabSz="914400" rtl="0" eaLnBrk="1" fontAlgn="ctr" latinLnBrk="0" hangingPunct="1"/>
                      <a:r>
                        <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rPr>
                        <a:t>(16)</a:t>
                      </a: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algn="ctr" defTabSz="914400" rtl="0" eaLnBrk="1" fontAlgn="ctr" latinLnBrk="0" hangingPunct="1"/>
                      <a:r>
                        <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rPr>
                        <a:t>17</a:t>
                      </a:r>
                    </a:p>
                  </a:txBody>
                  <a:tcPr marL="7620" marR="7620" marT="762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 xmlns:a16="http://schemas.microsoft.com/office/drawing/2014/main" val="10003"/>
                  </a:ext>
                </a:extLst>
              </a:tr>
              <a:tr h="444708">
                <a:tc>
                  <a:txBody>
                    <a:bodyPr/>
                    <a:lstStyle/>
                    <a:p>
                      <a:pPr algn="l" fontAlgn="b"/>
                      <a:r>
                        <a:rPr lang="en-US" altLang="zh-TW" sz="1600" b="0"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Operating Profit</a:t>
                      </a:r>
                      <a:endParaRPr lang="en-US" sz="1600" b="0"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36000" marR="36000" marT="0" marB="0"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-148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-182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-155</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-125</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-60</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b"/>
                      <a:r>
                        <a:rPr lang="zh-TW" altLang="en-US" sz="1600" b="0" i="0" u="none" strike="noStrike" dirty="0">
                          <a:solidFill>
                            <a:srgbClr val="000000"/>
                          </a:solidFill>
                          <a:effectLst/>
                          <a:latin typeface="Calibri" panose="020F0502020204030204" pitchFamily="34" charset="0"/>
                          <a:cs typeface="Calibri" panose="020F0502020204030204" pitchFamily="34" charset="0"/>
                        </a:rPr>
                        <a:t>　</a:t>
                      </a:r>
                    </a:p>
                  </a:txBody>
                  <a:tcPr marL="36000" marR="36000" marT="0" marB="0" anchor="ctr">
                    <a:lnL w="635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solidFill>
                      <a:srgbClr val="EBF1DE"/>
                    </a:solidFill>
                  </a:tcPr>
                </a:tc>
                <a:tc>
                  <a:txBody>
                    <a:bodyPr/>
                    <a:lstStyle/>
                    <a:p>
                      <a:pPr marL="0" algn="ctr" defTabSz="914400" rtl="0" eaLnBrk="1" fontAlgn="ctr" latinLnBrk="0" hangingPunct="1"/>
                      <a:r>
                        <a:rPr lang="en-US" altLang="zh-TW" sz="1400" b="0" i="0" u="none" strike="noStrike" kern="1200">
                          <a:solidFill>
                            <a:srgbClr val="000000"/>
                          </a:solidFill>
                          <a:effectLst/>
                          <a:latin typeface="Calibri" panose="020F0502020204030204" pitchFamily="34" charset="0"/>
                          <a:ea typeface="新細明體" panose="02020500000000000000" pitchFamily="18" charset="-120"/>
                          <a:cs typeface="+mn-cs"/>
                        </a:rPr>
                        <a:t>(12)</a:t>
                      </a: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marL="0" algn="ctr" defTabSz="914400" rtl="0" eaLnBrk="1" fontAlgn="ctr" latinLnBrk="0" hangingPunct="1"/>
                      <a:r>
                        <a:rPr lang="en-US" altLang="zh-TW" sz="1400" b="0" i="0" u="none" strike="noStrike" kern="1200">
                          <a:solidFill>
                            <a:srgbClr val="000000"/>
                          </a:solidFill>
                          <a:effectLst/>
                          <a:latin typeface="Calibri" panose="020F0502020204030204" pitchFamily="34" charset="0"/>
                          <a:ea typeface="新細明體" panose="02020500000000000000" pitchFamily="18" charset="-120"/>
                          <a:cs typeface="+mn-cs"/>
                        </a:rPr>
                        <a:t>23</a:t>
                      </a: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marL="0" algn="ctr" defTabSz="914400" rtl="0" eaLnBrk="1" fontAlgn="ctr" latinLnBrk="0" hangingPunct="1"/>
                      <a:r>
                        <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rPr>
                        <a:t>(15)</a:t>
                      </a: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marL="0" algn="ctr" defTabSz="914400" rtl="0" eaLnBrk="1" fontAlgn="ctr" latinLnBrk="0" hangingPunct="1"/>
                      <a:r>
                        <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rPr>
                        <a:t>(19)</a:t>
                      </a: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marL="0" algn="ctr" defTabSz="914400" rtl="0" eaLnBrk="1" fontAlgn="ctr" latinLnBrk="0" hangingPunct="1"/>
                      <a:r>
                        <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rPr>
                        <a:t>52</a:t>
                      </a:r>
                    </a:p>
                  </a:txBody>
                  <a:tcPr marL="7620" marR="7620" marT="762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extLst>
                  <a:ext uri="{0D108BD9-81ED-4DB2-BD59-A6C34878D82A}">
                    <a16:rowId xmlns="" xmlns:a16="http://schemas.microsoft.com/office/drawing/2014/main" val="10004"/>
                  </a:ext>
                </a:extLst>
              </a:tr>
              <a:tr h="444708">
                <a:tc>
                  <a:txBody>
                    <a:bodyPr/>
                    <a:lstStyle/>
                    <a:p>
                      <a:pPr algn="l" fontAlgn="b"/>
                      <a:r>
                        <a:rPr lang="en-US" sz="1600" b="0"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Income Before Tax</a:t>
                      </a:r>
                    </a:p>
                  </a:txBody>
                  <a:tcPr marL="36000" marR="36000" marT="0" marB="0"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-33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-1,135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-1,614</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-292</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-175</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zh-TW" altLang="en-US" sz="1600" b="0" i="0" u="none" strike="noStrike" dirty="0">
                          <a:solidFill>
                            <a:srgbClr val="000000"/>
                          </a:solidFill>
                          <a:effectLst/>
                          <a:latin typeface="Calibri" panose="020F0502020204030204" pitchFamily="34" charset="0"/>
                          <a:cs typeface="Calibri" panose="020F0502020204030204" pitchFamily="34" charset="0"/>
                        </a:rPr>
                        <a:t>　</a:t>
                      </a:r>
                    </a:p>
                  </a:txBody>
                  <a:tcPr marL="36000" marR="36000" marT="0" marB="0" anchor="ctr">
                    <a:lnL w="635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noFill/>
                  </a:tcPr>
                </a:tc>
                <a:tc>
                  <a:txBody>
                    <a:bodyPr/>
                    <a:lstStyle/>
                    <a:p>
                      <a:pPr marL="0" algn="ctr" defTabSz="914400" rtl="0" eaLnBrk="1" fontAlgn="ctr" latinLnBrk="0" hangingPunct="1"/>
                      <a:r>
                        <a:rPr lang="en-US" altLang="zh-TW" sz="1400" b="0" i="0" u="none" strike="noStrike" kern="1200">
                          <a:solidFill>
                            <a:srgbClr val="000000"/>
                          </a:solidFill>
                          <a:effectLst/>
                          <a:latin typeface="Calibri" panose="020F0502020204030204" pitchFamily="34" charset="0"/>
                          <a:ea typeface="新細明體" panose="02020500000000000000" pitchFamily="18" charset="-120"/>
                          <a:cs typeface="+mn-cs"/>
                        </a:rPr>
                        <a:t>(81)</a:t>
                      </a: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algn="ctr" defTabSz="914400" rtl="0" eaLnBrk="1" fontAlgn="ctr" latinLnBrk="0" hangingPunct="1"/>
                      <a:r>
                        <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rPr>
                        <a:t>3,339</a:t>
                      </a: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algn="ctr" defTabSz="914400" rtl="0" eaLnBrk="1" fontAlgn="ctr" latinLnBrk="0" hangingPunct="1"/>
                      <a:r>
                        <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rPr>
                        <a:t>42</a:t>
                      </a: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algn="ctr" defTabSz="914400" rtl="0" eaLnBrk="1" fontAlgn="ctr" latinLnBrk="0" hangingPunct="1"/>
                      <a:r>
                        <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rPr>
                        <a:t>(82)</a:t>
                      </a: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algn="ctr" defTabSz="914400" rtl="0" eaLnBrk="1" fontAlgn="ctr" latinLnBrk="0" hangingPunct="1"/>
                      <a:r>
                        <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rPr>
                        <a:t>40</a:t>
                      </a:r>
                    </a:p>
                  </a:txBody>
                  <a:tcPr marL="7620" marR="7620" marT="762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 xmlns:a16="http://schemas.microsoft.com/office/drawing/2014/main" val="10005"/>
                  </a:ext>
                </a:extLst>
              </a:tr>
              <a:tr h="444708">
                <a:tc>
                  <a:txBody>
                    <a:bodyPr/>
                    <a:lstStyle/>
                    <a:p>
                      <a:pPr algn="l" fontAlgn="b"/>
                      <a:r>
                        <a:rPr lang="en-US" altLang="zh-TW" sz="1600" b="0"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Net Income to Parent</a:t>
                      </a:r>
                      <a:endParaRPr lang="en-US" sz="1600" b="0"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36000" marR="36000" marT="0" marB="0"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-17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-1,122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-1,635</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-287</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-175</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b"/>
                      <a:r>
                        <a:rPr lang="zh-TW" altLang="en-US" sz="1600" b="0" i="0" u="none" strike="noStrike" dirty="0">
                          <a:solidFill>
                            <a:srgbClr val="000000"/>
                          </a:solidFill>
                          <a:effectLst/>
                          <a:latin typeface="Calibri" panose="020F0502020204030204" pitchFamily="34" charset="0"/>
                          <a:cs typeface="Calibri" panose="020F0502020204030204" pitchFamily="34" charset="0"/>
                        </a:rPr>
                        <a:t>　</a:t>
                      </a:r>
                    </a:p>
                  </a:txBody>
                  <a:tcPr marL="36000" marR="36000" marT="0" marB="0" anchor="ctr">
                    <a:lnL w="635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solidFill>
                      <a:srgbClr val="EBF1DE"/>
                    </a:solidFill>
                  </a:tcPr>
                </a:tc>
                <a:tc>
                  <a:txBody>
                    <a:bodyPr/>
                    <a:lstStyle/>
                    <a:p>
                      <a:pPr marL="0" algn="ctr" defTabSz="914400" rtl="0" eaLnBrk="1" fontAlgn="ctr" latinLnBrk="0" hangingPunct="1"/>
                      <a:r>
                        <a:rPr lang="en-US" altLang="zh-TW" sz="1400" b="0" i="0" u="none" strike="noStrike" kern="1200">
                          <a:solidFill>
                            <a:srgbClr val="000000"/>
                          </a:solidFill>
                          <a:effectLst/>
                          <a:latin typeface="Calibri" panose="020F0502020204030204" pitchFamily="34" charset="0"/>
                          <a:ea typeface="新細明體" panose="02020500000000000000" pitchFamily="18" charset="-120"/>
                          <a:cs typeface="+mn-cs"/>
                        </a:rPr>
                        <a:t>(88)</a:t>
                      </a: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marL="0" algn="ctr" defTabSz="914400" rtl="0" eaLnBrk="1" fontAlgn="ctr" latinLnBrk="0" hangingPunct="1"/>
                      <a:r>
                        <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rPr>
                        <a:t>6,500</a:t>
                      </a: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marL="0" algn="ctr" defTabSz="914400" rtl="0" eaLnBrk="1" fontAlgn="ctr" latinLnBrk="0" hangingPunct="1"/>
                      <a:r>
                        <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rPr>
                        <a:t>46</a:t>
                      </a: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marL="0" algn="ctr" defTabSz="914400" rtl="0" eaLnBrk="1" fontAlgn="ctr" latinLnBrk="0" hangingPunct="1"/>
                      <a:r>
                        <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rPr>
                        <a:t>(82)</a:t>
                      </a: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marL="0" algn="ctr" defTabSz="914400" rtl="0" eaLnBrk="1" fontAlgn="ctr" latinLnBrk="0" hangingPunct="1"/>
                      <a:r>
                        <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rPr>
                        <a:t>39</a:t>
                      </a:r>
                    </a:p>
                  </a:txBody>
                  <a:tcPr marL="7620" marR="7620" marT="762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extLst>
                  <a:ext uri="{0D108BD9-81ED-4DB2-BD59-A6C34878D82A}">
                    <a16:rowId xmlns="" xmlns:a16="http://schemas.microsoft.com/office/drawing/2014/main" val="10006"/>
                  </a:ext>
                </a:extLst>
              </a:tr>
              <a:tr h="444708">
                <a:tc>
                  <a:txBody>
                    <a:bodyPr/>
                    <a:lstStyle/>
                    <a:p>
                      <a:pPr algn="l" fontAlgn="b"/>
                      <a:r>
                        <a:rPr lang="en-US" altLang="zh-TW" sz="1600" b="0"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EPS</a:t>
                      </a:r>
                      <a:r>
                        <a:rPr lang="en-US" sz="1600" b="0"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(NT$)</a:t>
                      </a:r>
                    </a:p>
                  </a:txBody>
                  <a:tcPr marL="36000" marR="36000" marT="0" marB="0"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-0.02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-1.42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-2.07</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-0.36</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-0.22</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zh-TW" altLang="en-US" sz="1600" b="0" i="0" u="none" strike="noStrike" dirty="0">
                          <a:solidFill>
                            <a:srgbClr val="000000"/>
                          </a:solidFill>
                          <a:effectLst/>
                          <a:latin typeface="Calibri" panose="020F0502020204030204" pitchFamily="34" charset="0"/>
                          <a:cs typeface="Calibri" panose="020F0502020204030204" pitchFamily="34" charset="0"/>
                        </a:rPr>
                        <a:t>　</a:t>
                      </a:r>
                    </a:p>
                  </a:txBody>
                  <a:tcPr marL="36000" marR="36000" marT="0" marB="0" anchor="ctr">
                    <a:lnL w="6350" cap="flat" cmpd="sng" algn="ctr">
                      <a:noFill/>
                      <a:prstDash val="solid"/>
                      <a:round/>
                      <a:headEnd type="none" w="med" len="med"/>
                      <a:tailEnd type="none" w="med" len="med"/>
                    </a:lnL>
                    <a:lnR>
                      <a:noFill/>
                    </a:lnR>
                    <a:lnT>
                      <a:noFill/>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algn="ctr" defTabSz="914400" rtl="0" eaLnBrk="1" fontAlgn="ctr" latinLnBrk="0" hangingPunct="1"/>
                      <a:r>
                        <a:rPr lang="en-US" altLang="zh-TW" sz="1400" b="0" i="0" u="none" strike="noStrike" kern="1200">
                          <a:solidFill>
                            <a:srgbClr val="000000"/>
                          </a:solidFill>
                          <a:effectLst/>
                          <a:latin typeface="Calibri" panose="020F0502020204030204" pitchFamily="34" charset="0"/>
                          <a:ea typeface="新細明體" panose="02020500000000000000" pitchFamily="18" charset="-120"/>
                          <a:cs typeface="+mn-cs"/>
                        </a:rPr>
                        <a:t>(89)</a:t>
                      </a: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algn="ctr" defTabSz="914400" rtl="0" eaLnBrk="1" fontAlgn="ctr" latinLnBrk="0" hangingPunct="1"/>
                      <a:r>
                        <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rPr>
                        <a:t>7,000</a:t>
                      </a: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algn="ctr" defTabSz="914400" rtl="0" eaLnBrk="1" fontAlgn="ctr" latinLnBrk="0" hangingPunct="1"/>
                      <a:r>
                        <a:rPr lang="en-US" altLang="zh-TW" sz="1400" b="0" i="0" u="none" strike="noStrike" kern="1200">
                          <a:solidFill>
                            <a:srgbClr val="000000"/>
                          </a:solidFill>
                          <a:effectLst/>
                          <a:latin typeface="Calibri" panose="020F0502020204030204" pitchFamily="34" charset="0"/>
                          <a:ea typeface="新細明體" panose="02020500000000000000" pitchFamily="18" charset="-120"/>
                          <a:cs typeface="+mn-cs"/>
                        </a:rPr>
                        <a:t>46</a:t>
                      </a: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algn="ctr" defTabSz="914400" rtl="0" eaLnBrk="1" fontAlgn="ctr" latinLnBrk="0" hangingPunct="1"/>
                      <a:r>
                        <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rPr>
                        <a:t>(82)</a:t>
                      </a: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algn="ctr" defTabSz="914400" rtl="0" eaLnBrk="1" fontAlgn="ctr" latinLnBrk="0" hangingPunct="1"/>
                      <a:r>
                        <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rPr>
                        <a:t>39</a:t>
                      </a:r>
                    </a:p>
                  </a:txBody>
                  <a:tcPr marL="7620" marR="7620" marT="762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 xmlns:a16="http://schemas.microsoft.com/office/drawing/2014/main" val="10007"/>
                  </a:ext>
                </a:extLst>
              </a:tr>
              <a:tr h="301214">
                <a:tc>
                  <a:txBody>
                    <a:bodyPr/>
                    <a:lstStyle/>
                    <a:p>
                      <a:pPr algn="l" fontAlgn="b"/>
                      <a:r>
                        <a:rPr lang="zh-TW" altLang="en-US" sz="1600" b="0" i="0" u="none" strike="noStrike" dirty="0">
                          <a:solidFill>
                            <a:srgbClr val="000000"/>
                          </a:solidFill>
                          <a:effectLst/>
                          <a:latin typeface="Calibri" panose="020F0502020204030204" pitchFamily="34" charset="0"/>
                          <a:cs typeface="Calibri" panose="020F0502020204030204" pitchFamily="34" charset="0"/>
                        </a:rPr>
                        <a:t>　</a:t>
                      </a:r>
                    </a:p>
                  </a:txBody>
                  <a:tcPr marL="0" marR="0" marT="0" marB="0" anchor="b">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ctr" fontAlgn="b"/>
                      <a:r>
                        <a:rPr lang="zh-TW" altLang="en-US" sz="1600" b="0" i="0" u="none" strike="noStrike">
                          <a:solidFill>
                            <a:srgbClr val="000000"/>
                          </a:solidFill>
                          <a:effectLst/>
                          <a:latin typeface="Calibri"/>
                        </a:rPr>
                        <a:t>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ctr" fontAlgn="b"/>
                      <a:r>
                        <a:rPr lang="zh-TW" altLang="en-US" sz="1600" b="0" i="0" u="none" strike="noStrike">
                          <a:solidFill>
                            <a:srgbClr val="000000"/>
                          </a:solidFill>
                          <a:effectLst/>
                          <a:latin typeface="Calibri"/>
                        </a:rPr>
                        <a:t>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ctr" fontAlgn="b"/>
                      <a:r>
                        <a:rPr lang="zh-TW" altLang="en-US" sz="1600" b="0" i="0" u="none" strike="noStrike">
                          <a:solidFill>
                            <a:srgbClr val="000000"/>
                          </a:solidFill>
                          <a:effectLst/>
                          <a:latin typeface="Calibri"/>
                        </a:rPr>
                        <a:t>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ctr" fontAlgn="b"/>
                      <a:r>
                        <a:rPr lang="zh-TW" altLang="en-US" sz="1600" b="0" i="0" u="none" strike="noStrike" dirty="0">
                          <a:solidFill>
                            <a:srgbClr val="000000"/>
                          </a:solidFill>
                          <a:effectLst/>
                          <a:latin typeface="Calibri"/>
                        </a:rPr>
                        <a:t>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ctr" fontAlgn="b"/>
                      <a:endParaRPr lang="zh-TW" altLang="en-US" sz="1600" b="0" i="0" u="none" strike="noStrike" dirty="0">
                        <a:solidFill>
                          <a:srgbClr val="000000"/>
                        </a:solidFill>
                        <a:effectLst/>
                        <a:latin typeface="Calibri"/>
                      </a:endParaRP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ctr" fontAlgn="b"/>
                      <a:r>
                        <a:rPr lang="zh-TW" altLang="en-US" sz="1600" b="0" i="0" u="none" strike="noStrike">
                          <a:solidFill>
                            <a:srgbClr val="000000"/>
                          </a:solidFill>
                          <a:effectLst/>
                          <a:latin typeface="Calibri" panose="020F0502020204030204" pitchFamily="34" charset="0"/>
                          <a:cs typeface="Calibri" panose="020F0502020204030204" pitchFamily="34" charset="0"/>
                        </a:rPr>
                        <a:t>　</a:t>
                      </a:r>
                    </a:p>
                  </a:txBody>
                  <a:tcPr marL="0" marR="0" marT="0" marB="0" anchor="ctr">
                    <a:lnL w="6350" cap="flat" cmpd="sng" algn="ctr">
                      <a:noFill/>
                      <a:prstDash val="solid"/>
                      <a:round/>
                      <a:headEnd type="none" w="med" len="med"/>
                      <a:tailEnd type="none" w="med" len="med"/>
                    </a:lnL>
                    <a:lnR>
                      <a:noFill/>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solidFill>
                      <a:srgbClr val="FFFFFF"/>
                    </a:solidFill>
                  </a:tcPr>
                </a:tc>
                <a:tc>
                  <a:txBody>
                    <a:bodyPr/>
                    <a:lstStyle/>
                    <a:p>
                      <a:pPr algn="ctr" fontAlgn="b"/>
                      <a:r>
                        <a:rPr lang="zh-TW" altLang="en-US" sz="1600" b="0" i="0" u="none" strike="noStrike" dirty="0">
                          <a:solidFill>
                            <a:srgbClr val="000000"/>
                          </a:solidFill>
                          <a:effectLst/>
                          <a:latin typeface="Calibri" panose="020F0502020204030204" pitchFamily="34" charset="0"/>
                          <a:cs typeface="Calibri" panose="020F0502020204030204" pitchFamily="34" charset="0"/>
                        </a:rPr>
                        <a:t>　</a:t>
                      </a:r>
                    </a:p>
                  </a:txBody>
                  <a:tcPr marL="0" marR="0" marT="0" marB="0" anchor="ctr">
                    <a:lnL>
                      <a:noFill/>
                    </a:lnL>
                    <a:lnR>
                      <a:noFill/>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solidFill>
                      <a:srgbClr val="FFFFFF"/>
                    </a:solidFill>
                  </a:tcPr>
                </a:tc>
                <a:tc>
                  <a:txBody>
                    <a:bodyPr/>
                    <a:lstStyle/>
                    <a:p>
                      <a:pPr algn="ctr" fontAlgn="b"/>
                      <a:r>
                        <a:rPr lang="zh-TW" altLang="en-US" sz="1600" b="0" i="0" u="none" strike="noStrike">
                          <a:solidFill>
                            <a:srgbClr val="000000"/>
                          </a:solidFill>
                          <a:effectLst/>
                          <a:latin typeface="Calibri" panose="020F0502020204030204" pitchFamily="34" charset="0"/>
                          <a:cs typeface="Calibri" panose="020F0502020204030204" pitchFamily="34" charset="0"/>
                        </a:rPr>
                        <a:t>　</a:t>
                      </a:r>
                    </a:p>
                  </a:txBody>
                  <a:tcPr marL="0" marR="0" marT="0" marB="0" anchor="ctr">
                    <a:lnL>
                      <a:noFill/>
                    </a:lnL>
                    <a:lnR>
                      <a:noFill/>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solidFill>
                      <a:srgbClr val="FFFFFF"/>
                    </a:solidFill>
                  </a:tcPr>
                </a:tc>
                <a:tc>
                  <a:txBody>
                    <a:bodyPr/>
                    <a:lstStyle/>
                    <a:p>
                      <a:pPr algn="ctr" fontAlgn="b"/>
                      <a:r>
                        <a:rPr lang="zh-TW" altLang="en-US" sz="1600" b="0" i="0" u="none" strike="noStrike" dirty="0">
                          <a:solidFill>
                            <a:srgbClr val="000000"/>
                          </a:solidFill>
                          <a:effectLst/>
                          <a:latin typeface="Calibri" panose="020F0502020204030204" pitchFamily="34" charset="0"/>
                          <a:cs typeface="Calibri" panose="020F0502020204030204" pitchFamily="34" charset="0"/>
                        </a:rPr>
                        <a:t>　</a:t>
                      </a:r>
                    </a:p>
                  </a:txBody>
                  <a:tcPr marL="0" marR="0" marT="0" marB="0" anchor="ctr">
                    <a:lnL>
                      <a:noFill/>
                    </a:lnL>
                    <a:lnR>
                      <a:noFill/>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solidFill>
                      <a:srgbClr val="FFFFFF"/>
                    </a:solidFill>
                  </a:tcPr>
                </a:tc>
                <a:tc>
                  <a:txBody>
                    <a:bodyPr/>
                    <a:lstStyle/>
                    <a:p>
                      <a:pPr algn="l" fontAlgn="b"/>
                      <a:endParaRPr lang="zh-TW" altLang="en-US" sz="1600" b="0" i="0" u="none" strike="noStrike" dirty="0">
                        <a:solidFill>
                          <a:srgbClr val="000000"/>
                        </a:solidFill>
                        <a:effectLst/>
                        <a:latin typeface="Calibri" panose="020F0502020204030204" pitchFamily="34" charset="0"/>
                        <a:cs typeface="Calibri" panose="020F0502020204030204" pitchFamily="34" charset="0"/>
                      </a:endParaRPr>
                    </a:p>
                  </a:txBody>
                  <a:tcPr marL="0" marR="0" marT="0" marB="0" anchor="ctr">
                    <a:lnL>
                      <a:noFill/>
                    </a:lnL>
                    <a:lnR>
                      <a:noFill/>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tcPr>
                </a:tc>
                <a:tc>
                  <a:txBody>
                    <a:bodyPr/>
                    <a:lstStyle/>
                    <a:p>
                      <a:pPr algn="l" fontAlgn="b"/>
                      <a:endParaRPr lang="zh-TW" altLang="en-US" sz="1600" b="0" i="0" u="none" strike="noStrike" dirty="0">
                        <a:solidFill>
                          <a:srgbClr val="000000"/>
                        </a:solidFill>
                        <a:effectLst/>
                        <a:latin typeface="Calibri" panose="020F0502020204030204" pitchFamily="34" charset="0"/>
                        <a:cs typeface="Calibri" panose="020F0502020204030204" pitchFamily="34" charset="0"/>
                      </a:endParaRPr>
                    </a:p>
                  </a:txBody>
                  <a:tcPr marL="0" marR="0" marT="0" marB="0" anchor="ctr">
                    <a:lnL>
                      <a:noFill/>
                    </a:lnL>
                    <a:lnR>
                      <a:noFill/>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tcPr>
                </a:tc>
                <a:extLst>
                  <a:ext uri="{0D108BD9-81ED-4DB2-BD59-A6C34878D82A}">
                    <a16:rowId xmlns="" xmlns:a16="http://schemas.microsoft.com/office/drawing/2014/main" val="10008"/>
                  </a:ext>
                </a:extLst>
              </a:tr>
              <a:tr h="301214">
                <a:tc>
                  <a:txBody>
                    <a:bodyPr/>
                    <a:lstStyle/>
                    <a:p>
                      <a:pPr algn="l" fontAlgn="b"/>
                      <a:r>
                        <a:rPr lang="en-US" altLang="zh-TW" sz="1500" b="1" i="0" u="none" strike="noStrike" dirty="0">
                          <a:solidFill>
                            <a:schemeClr val="bg1"/>
                          </a:solidFill>
                          <a:effectLst/>
                          <a:latin typeface="Calibri" panose="020F0502020204030204" pitchFamily="34" charset="0"/>
                          <a:ea typeface="Calibri" panose="020F0502020204030204" pitchFamily="34" charset="0"/>
                          <a:cs typeface="Calibri" panose="020F0502020204030204" pitchFamily="34" charset="0"/>
                        </a:rPr>
                        <a:t>Key Financial Ratio </a:t>
                      </a:r>
                      <a:r>
                        <a:rPr lang="en-US" sz="1500" b="1" i="0" u="none" strike="noStrike" dirty="0">
                          <a:solidFill>
                            <a:schemeClr val="bg1"/>
                          </a:solidFill>
                          <a:effectLst/>
                          <a:latin typeface="Calibri" panose="020F0502020204030204" pitchFamily="34" charset="0"/>
                          <a:ea typeface="Calibri" panose="020F0502020204030204" pitchFamily="34" charset="0"/>
                          <a:cs typeface="Calibri" panose="020F0502020204030204" pitchFamily="34" charset="0"/>
                        </a:rPr>
                        <a:t>(%)</a:t>
                      </a:r>
                    </a:p>
                  </a:txBody>
                  <a:tcPr marL="36000" marR="3600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97B953"/>
                    </a:solidFill>
                  </a:tcPr>
                </a:tc>
                <a:tc>
                  <a:txBody>
                    <a:bodyPr/>
                    <a:lstStyle/>
                    <a:p>
                      <a:pPr algn="ctr" fontAlgn="b"/>
                      <a:r>
                        <a:rPr lang="zh-TW" altLang="en-US" sz="1600" b="1" i="0" u="none" strike="noStrike" dirty="0">
                          <a:solidFill>
                            <a:srgbClr val="000000"/>
                          </a:solidFill>
                          <a:effectLst/>
                          <a:latin typeface="Calibri"/>
                        </a:rPr>
                        <a:t>　</a:t>
                      </a:r>
                    </a:p>
                  </a:txBody>
                  <a:tcPr marL="36000" marR="36000" marT="0" marB="0" anchor="b">
                    <a:lnL w="1270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zh-TW" altLang="en-US" sz="1600" b="1" i="0" u="none" strike="noStrike" dirty="0">
                          <a:solidFill>
                            <a:srgbClr val="000000"/>
                          </a:solidFill>
                          <a:effectLst/>
                          <a:latin typeface="Calibri"/>
                        </a:rPr>
                        <a:t>　</a:t>
                      </a:r>
                    </a:p>
                  </a:txBody>
                  <a:tcPr marL="36000" marR="36000" marT="0" marB="0" anchor="b">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zh-TW" altLang="en-US" sz="1600" b="1" i="0" u="none" strike="noStrike" dirty="0">
                          <a:solidFill>
                            <a:srgbClr val="000000"/>
                          </a:solidFill>
                          <a:effectLst/>
                          <a:latin typeface="Calibri"/>
                        </a:rPr>
                        <a:t>　</a:t>
                      </a:r>
                    </a:p>
                  </a:txBody>
                  <a:tcPr marL="36000" marR="36000" marT="0" marB="0" anchor="b">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zh-TW" altLang="en-US" sz="1600" b="1" i="0" u="none" strike="noStrike" dirty="0">
                          <a:solidFill>
                            <a:srgbClr val="000000"/>
                          </a:solidFill>
                          <a:effectLst/>
                          <a:latin typeface="Calibri"/>
                        </a:rPr>
                        <a:t>　</a:t>
                      </a:r>
                    </a:p>
                  </a:txBody>
                  <a:tcPr marL="36000" marR="36000" marT="0" marB="0" anchor="b">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endParaRPr lang="zh-TW" altLang="en-US" sz="1600" b="1" i="0" u="none" strike="noStrike" dirty="0">
                        <a:solidFill>
                          <a:srgbClr val="000000"/>
                        </a:solidFill>
                        <a:effectLst/>
                        <a:latin typeface="Calibri"/>
                      </a:endParaRPr>
                    </a:p>
                  </a:txBody>
                  <a:tcPr marL="36000" marR="36000" marT="0" marB="0" anchor="b">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zh-TW" altLang="en-US" sz="1600" b="0" i="0" u="none" strike="noStrike">
                          <a:solidFill>
                            <a:srgbClr val="000000"/>
                          </a:solidFill>
                          <a:effectLst/>
                          <a:latin typeface="Calibri" panose="020F0502020204030204" pitchFamily="34" charset="0"/>
                          <a:cs typeface="Calibri" panose="020F0502020204030204" pitchFamily="34" charset="0"/>
                        </a:rPr>
                        <a:t>　</a:t>
                      </a:r>
                    </a:p>
                  </a:txBody>
                  <a:tcPr marL="0" marR="0" marT="0" marB="0" anchor="b">
                    <a:lnL w="635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solidFill>
                      <a:srgbClr val="FFFFFF"/>
                    </a:solidFill>
                  </a:tcPr>
                </a:tc>
                <a:tc>
                  <a:txBody>
                    <a:bodyPr/>
                    <a:lstStyle/>
                    <a:p>
                      <a:pPr algn="ctr" fontAlgn="b"/>
                      <a:r>
                        <a:rPr lang="zh-TW" altLang="en-US" sz="1600" b="0" i="0" u="none" strike="noStrike">
                          <a:solidFill>
                            <a:srgbClr val="000000"/>
                          </a:solidFill>
                          <a:effectLst/>
                          <a:latin typeface="Calibri" panose="020F0502020204030204" pitchFamily="34" charset="0"/>
                          <a:cs typeface="Calibri" panose="020F0502020204030204" pitchFamily="34" charset="0"/>
                        </a:rPr>
                        <a:t>　</a:t>
                      </a:r>
                    </a:p>
                  </a:txBody>
                  <a:tcPr marL="0" marR="0" marT="0" marB="0" anchor="b">
                    <a:lnL>
                      <a:noFill/>
                    </a:lnL>
                    <a:lnR>
                      <a:noFill/>
                    </a:lnR>
                    <a:lnT>
                      <a:noFill/>
                    </a:lnT>
                    <a:lnB>
                      <a:noFill/>
                    </a:lnB>
                    <a:lnTlToBr w="12700" cmpd="sng">
                      <a:noFill/>
                      <a:prstDash val="solid"/>
                    </a:lnTlToBr>
                    <a:lnBlToTr w="12700" cmpd="sng">
                      <a:noFill/>
                      <a:prstDash val="solid"/>
                    </a:lnBlToTr>
                    <a:solidFill>
                      <a:srgbClr val="FFFFFF"/>
                    </a:solidFill>
                  </a:tcPr>
                </a:tc>
                <a:tc>
                  <a:txBody>
                    <a:bodyPr/>
                    <a:lstStyle/>
                    <a:p>
                      <a:pPr algn="ctr" fontAlgn="b"/>
                      <a:r>
                        <a:rPr lang="zh-TW" altLang="en-US" sz="1600" b="0" i="0" u="none" strike="noStrike" dirty="0">
                          <a:solidFill>
                            <a:srgbClr val="000000"/>
                          </a:solidFill>
                          <a:effectLst/>
                          <a:latin typeface="Calibri" panose="020F0502020204030204" pitchFamily="34" charset="0"/>
                          <a:cs typeface="Calibri" panose="020F0502020204030204" pitchFamily="34" charset="0"/>
                        </a:rPr>
                        <a:t>　</a:t>
                      </a:r>
                    </a:p>
                  </a:txBody>
                  <a:tcPr marL="0" marR="0" marT="0" marB="0" anchor="b">
                    <a:lnL>
                      <a:noFill/>
                    </a:lnL>
                    <a:lnR>
                      <a:noFill/>
                    </a:lnR>
                    <a:lnT>
                      <a:noFill/>
                    </a:lnT>
                    <a:lnB>
                      <a:noFill/>
                    </a:lnB>
                    <a:lnTlToBr w="12700" cmpd="sng">
                      <a:noFill/>
                      <a:prstDash val="solid"/>
                    </a:lnTlToBr>
                    <a:lnBlToTr w="12700" cmpd="sng">
                      <a:noFill/>
                      <a:prstDash val="solid"/>
                    </a:lnBlToTr>
                    <a:solidFill>
                      <a:srgbClr val="FFFFFF"/>
                    </a:solidFill>
                  </a:tcPr>
                </a:tc>
                <a:tc>
                  <a:txBody>
                    <a:bodyPr/>
                    <a:lstStyle/>
                    <a:p>
                      <a:pPr algn="ctr" fontAlgn="b"/>
                      <a:r>
                        <a:rPr lang="zh-TW" altLang="en-US" sz="1600" b="0" i="0" u="none" strike="noStrike" dirty="0">
                          <a:solidFill>
                            <a:srgbClr val="000000"/>
                          </a:solidFill>
                          <a:effectLst/>
                          <a:latin typeface="Calibri" panose="020F0502020204030204" pitchFamily="34" charset="0"/>
                          <a:cs typeface="Calibri" panose="020F0502020204030204" pitchFamily="34" charset="0"/>
                        </a:rPr>
                        <a:t>　</a:t>
                      </a:r>
                    </a:p>
                  </a:txBody>
                  <a:tcPr marL="0" marR="0" marT="0" marB="0" anchor="b">
                    <a:lnL>
                      <a:noFill/>
                    </a:lnL>
                    <a:lnR>
                      <a:noFill/>
                    </a:lnR>
                    <a:lnT>
                      <a:noFill/>
                    </a:lnT>
                    <a:lnB>
                      <a:noFill/>
                    </a:lnB>
                    <a:lnTlToBr w="12700" cmpd="sng">
                      <a:noFill/>
                      <a:prstDash val="solid"/>
                    </a:lnTlToBr>
                    <a:lnBlToTr w="12700" cmpd="sng">
                      <a:noFill/>
                      <a:prstDash val="solid"/>
                    </a:lnBlToTr>
                    <a:solidFill>
                      <a:srgbClr val="FFFFFF"/>
                    </a:solidFill>
                  </a:tcPr>
                </a:tc>
                <a:tc>
                  <a:txBody>
                    <a:bodyPr/>
                    <a:lstStyle/>
                    <a:p>
                      <a:pPr algn="l" fontAlgn="b"/>
                      <a:r>
                        <a:rPr lang="zh-TW" altLang="en-US" sz="1600" b="0" i="0" u="none" strike="noStrike" dirty="0">
                          <a:solidFill>
                            <a:srgbClr val="000000"/>
                          </a:solidFill>
                          <a:effectLst/>
                          <a:latin typeface="Calibri" panose="020F0502020204030204" pitchFamily="34" charset="0"/>
                          <a:cs typeface="Calibri" panose="020F0502020204030204" pitchFamily="34" charset="0"/>
                        </a:rPr>
                        <a:t>　</a:t>
                      </a:r>
                    </a:p>
                  </a:txBody>
                  <a:tcPr marL="0" marR="0" marT="0" marB="0" anchor="b">
                    <a:lnL>
                      <a:noFill/>
                    </a:lnL>
                    <a:lnR>
                      <a:noFill/>
                    </a:lnR>
                    <a:lnT>
                      <a:noFill/>
                    </a:lnT>
                    <a:lnB>
                      <a:noFill/>
                    </a:lnB>
                    <a:lnTlToBr w="12700" cmpd="sng">
                      <a:noFill/>
                      <a:prstDash val="solid"/>
                    </a:lnTlToBr>
                    <a:lnBlToTr w="12700" cmpd="sng">
                      <a:noFill/>
                      <a:prstDash val="solid"/>
                    </a:lnBlToTr>
                    <a:solidFill>
                      <a:srgbClr val="FFFFFF"/>
                    </a:solidFill>
                  </a:tcPr>
                </a:tc>
                <a:tc>
                  <a:txBody>
                    <a:bodyPr/>
                    <a:lstStyle/>
                    <a:p>
                      <a:pPr algn="l" fontAlgn="b"/>
                      <a:endParaRPr lang="zh-TW" altLang="en-US" sz="1600" b="0" i="0" u="none" strike="noStrike" dirty="0">
                        <a:solidFill>
                          <a:srgbClr val="000000"/>
                        </a:solidFill>
                        <a:effectLst/>
                        <a:latin typeface="Calibri" panose="020F0502020204030204" pitchFamily="34" charset="0"/>
                        <a:cs typeface="Calibri" panose="020F0502020204030204" pitchFamily="34" charset="0"/>
                      </a:endParaRPr>
                    </a:p>
                  </a:txBody>
                  <a:tcPr marL="0" marR="0" marT="0" marB="0" anchor="b">
                    <a:lnL>
                      <a:noFill/>
                    </a:lnL>
                    <a:lnR>
                      <a:noFill/>
                    </a:lnR>
                    <a:lnT>
                      <a:noFill/>
                    </a:lnT>
                    <a:lnB>
                      <a:noFill/>
                    </a:lnB>
                    <a:lnTlToBr w="12700" cmpd="sng">
                      <a:noFill/>
                      <a:prstDash val="solid"/>
                    </a:lnTlToBr>
                    <a:lnBlToTr w="12700" cmpd="sng">
                      <a:noFill/>
                      <a:prstDash val="solid"/>
                    </a:lnBlToTr>
                    <a:solidFill>
                      <a:srgbClr val="FFFFFF"/>
                    </a:solidFill>
                  </a:tcPr>
                </a:tc>
                <a:extLst>
                  <a:ext uri="{0D108BD9-81ED-4DB2-BD59-A6C34878D82A}">
                    <a16:rowId xmlns="" xmlns:a16="http://schemas.microsoft.com/office/drawing/2014/main" val="10009"/>
                  </a:ext>
                </a:extLst>
              </a:tr>
              <a:tr h="444708">
                <a:tc>
                  <a:txBody>
                    <a:bodyPr/>
                    <a:lstStyle/>
                    <a:p>
                      <a:pPr algn="l" fontAlgn="b"/>
                      <a:r>
                        <a:rPr lang="en-US" sz="1600" b="0"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Gross</a:t>
                      </a:r>
                      <a:r>
                        <a:rPr lang="zh-TW" altLang="en-US" sz="1600" b="0" i="0" u="none" strike="noStrike" dirty="0">
                          <a:solidFill>
                            <a:srgbClr val="000000"/>
                          </a:solidFill>
                          <a:effectLst/>
                          <a:latin typeface="Calibri" panose="020F0502020204030204" pitchFamily="34" charset="0"/>
                          <a:ea typeface="微軟正黑體" panose="020B0604030504040204" pitchFamily="34" charset="-120"/>
                          <a:cs typeface="Calibri" panose="020F0502020204030204" pitchFamily="34" charset="0"/>
                        </a:rPr>
                        <a:t> </a:t>
                      </a:r>
                      <a:r>
                        <a:rPr lang="en-US" altLang="zh-TW" sz="1600" b="0"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Margin</a:t>
                      </a:r>
                      <a:endParaRPr lang="en-US" sz="1600" b="0"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36000" marR="36000" marT="0" marB="0"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40.0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32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44</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marL="0" algn="ctr" defTabSz="914400" rtl="0" eaLnBrk="1" fontAlgn="ctr" latinLnBrk="0" hangingPunct="1"/>
                      <a:r>
                        <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rPr>
                        <a:t>36</a:t>
                      </a:r>
                    </a:p>
                  </a:txBody>
                  <a:tcPr marL="0" marR="0" marT="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marL="0" algn="ctr" defTabSz="914400" rtl="0" eaLnBrk="1" fontAlgn="ctr" latinLnBrk="0" hangingPunct="1"/>
                      <a:r>
                        <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rPr>
                        <a:t>37</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b"/>
                      <a:endParaRPr lang="zh-TW" altLang="en-US" sz="1600" b="0" i="0" u="none" strike="noStrike">
                        <a:solidFill>
                          <a:srgbClr val="000000"/>
                        </a:solidFill>
                        <a:effectLst/>
                        <a:latin typeface="Calibri" panose="020F0502020204030204" pitchFamily="34" charset="0"/>
                        <a:cs typeface="Calibri" panose="020F0502020204030204" pitchFamily="34" charset="0"/>
                      </a:endParaRP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solidFill>
                      <a:srgbClr val="FFFFFF"/>
                    </a:solidFill>
                  </a:tcPr>
                </a:tc>
                <a:tc>
                  <a:txBody>
                    <a:bodyPr/>
                    <a:lstStyle/>
                    <a:p>
                      <a:pPr algn="ctr" fontAlgn="b"/>
                      <a:r>
                        <a:rPr lang="zh-TW" altLang="en-US" sz="1600" b="0" i="0" u="none" strike="noStrike" dirty="0">
                          <a:solidFill>
                            <a:srgbClr val="000000"/>
                          </a:solidFill>
                          <a:effectLst/>
                          <a:latin typeface="Calibri" panose="020F0502020204030204" pitchFamily="34" charset="0"/>
                          <a:cs typeface="Calibri" panose="020F0502020204030204" pitchFamily="34" charset="0"/>
                        </a:rPr>
                        <a:t>　</a:t>
                      </a:r>
                    </a:p>
                  </a:txBody>
                  <a:tcPr marL="0" marR="0" marT="0" marB="0" anchor="b">
                    <a:lnL>
                      <a:noFill/>
                    </a:lnL>
                    <a:lnR>
                      <a:noFill/>
                    </a:lnR>
                    <a:lnT>
                      <a:noFill/>
                    </a:lnT>
                    <a:lnB>
                      <a:noFill/>
                    </a:lnB>
                    <a:lnTlToBr w="12700" cmpd="sng">
                      <a:noFill/>
                      <a:prstDash val="solid"/>
                    </a:lnTlToBr>
                    <a:lnBlToTr w="12700" cmpd="sng">
                      <a:noFill/>
                      <a:prstDash val="solid"/>
                    </a:lnBlToTr>
                    <a:solidFill>
                      <a:srgbClr val="FFFFFF"/>
                    </a:solidFill>
                  </a:tcPr>
                </a:tc>
                <a:tc>
                  <a:txBody>
                    <a:bodyPr/>
                    <a:lstStyle/>
                    <a:p>
                      <a:pPr algn="ctr" fontAlgn="b"/>
                      <a:r>
                        <a:rPr lang="zh-TW" altLang="en-US" sz="1600" b="0" i="0" u="none" strike="noStrike" dirty="0">
                          <a:solidFill>
                            <a:srgbClr val="000000"/>
                          </a:solidFill>
                          <a:effectLst/>
                          <a:latin typeface="Calibri" panose="020F0502020204030204" pitchFamily="34" charset="0"/>
                          <a:cs typeface="Calibri" panose="020F0502020204030204" pitchFamily="34" charset="0"/>
                        </a:rPr>
                        <a:t>　</a:t>
                      </a:r>
                    </a:p>
                  </a:txBody>
                  <a:tcPr marL="0" marR="0" marT="0" marB="0" anchor="b">
                    <a:lnL>
                      <a:noFill/>
                    </a:lnL>
                    <a:lnR>
                      <a:noFill/>
                    </a:lnR>
                    <a:lnT>
                      <a:noFill/>
                    </a:lnT>
                    <a:lnB>
                      <a:noFill/>
                    </a:lnB>
                    <a:lnTlToBr w="12700" cmpd="sng">
                      <a:noFill/>
                      <a:prstDash val="solid"/>
                    </a:lnTlToBr>
                    <a:lnBlToTr w="12700" cmpd="sng">
                      <a:noFill/>
                      <a:prstDash val="solid"/>
                    </a:lnBlToTr>
                    <a:solidFill>
                      <a:srgbClr val="FFFFFF"/>
                    </a:solidFill>
                  </a:tcPr>
                </a:tc>
                <a:tc>
                  <a:txBody>
                    <a:bodyPr/>
                    <a:lstStyle/>
                    <a:p>
                      <a:pPr algn="ctr" fontAlgn="b"/>
                      <a:r>
                        <a:rPr lang="zh-TW" altLang="en-US" sz="1600" b="0" i="0" u="none" strike="noStrike" dirty="0">
                          <a:solidFill>
                            <a:srgbClr val="000000"/>
                          </a:solidFill>
                          <a:effectLst/>
                          <a:latin typeface="Calibri" panose="020F0502020204030204" pitchFamily="34" charset="0"/>
                          <a:cs typeface="Calibri" panose="020F0502020204030204" pitchFamily="34" charset="0"/>
                        </a:rPr>
                        <a:t>　</a:t>
                      </a:r>
                    </a:p>
                  </a:txBody>
                  <a:tcPr marL="0" marR="0" marT="0" marB="0" anchor="b">
                    <a:lnL>
                      <a:noFill/>
                    </a:lnL>
                    <a:lnR>
                      <a:noFill/>
                    </a:lnR>
                    <a:lnT>
                      <a:noFill/>
                    </a:lnT>
                    <a:lnB>
                      <a:noFill/>
                    </a:lnB>
                    <a:lnTlToBr w="12700" cmpd="sng">
                      <a:noFill/>
                      <a:prstDash val="solid"/>
                    </a:lnTlToBr>
                    <a:lnBlToTr w="12700" cmpd="sng">
                      <a:noFill/>
                      <a:prstDash val="solid"/>
                    </a:lnBlToTr>
                    <a:solidFill>
                      <a:srgbClr val="FFFFFF"/>
                    </a:solidFill>
                  </a:tcPr>
                </a:tc>
                <a:tc>
                  <a:txBody>
                    <a:bodyPr/>
                    <a:lstStyle/>
                    <a:p>
                      <a:pPr algn="l" fontAlgn="b"/>
                      <a:r>
                        <a:rPr lang="zh-TW" altLang="en-US" sz="1600" b="0" i="0" u="none" strike="noStrike" dirty="0">
                          <a:solidFill>
                            <a:srgbClr val="000000"/>
                          </a:solidFill>
                          <a:effectLst/>
                          <a:latin typeface="Calibri" panose="020F0502020204030204" pitchFamily="34" charset="0"/>
                          <a:cs typeface="Calibri" panose="020F0502020204030204" pitchFamily="34" charset="0"/>
                        </a:rPr>
                        <a:t>　</a:t>
                      </a:r>
                    </a:p>
                  </a:txBody>
                  <a:tcPr marL="0" marR="0" marT="0" marB="0" anchor="b">
                    <a:lnL>
                      <a:noFill/>
                    </a:lnL>
                    <a:lnR>
                      <a:noFill/>
                    </a:lnR>
                    <a:lnT>
                      <a:noFill/>
                    </a:lnT>
                    <a:lnB>
                      <a:noFill/>
                    </a:lnB>
                    <a:lnTlToBr w="12700" cmpd="sng">
                      <a:noFill/>
                      <a:prstDash val="solid"/>
                    </a:lnTlToBr>
                    <a:lnBlToTr w="12700" cmpd="sng">
                      <a:noFill/>
                      <a:prstDash val="solid"/>
                    </a:lnBlToTr>
                    <a:solidFill>
                      <a:srgbClr val="FFFFFF"/>
                    </a:solidFill>
                  </a:tcPr>
                </a:tc>
                <a:tc>
                  <a:txBody>
                    <a:bodyPr/>
                    <a:lstStyle/>
                    <a:p>
                      <a:pPr algn="l" fontAlgn="b"/>
                      <a:endParaRPr lang="zh-TW" altLang="en-US" sz="1600" b="0" i="0" u="none" strike="noStrike" dirty="0">
                        <a:solidFill>
                          <a:srgbClr val="000000"/>
                        </a:solidFill>
                        <a:effectLst/>
                        <a:latin typeface="Calibri" panose="020F0502020204030204" pitchFamily="34" charset="0"/>
                        <a:cs typeface="Calibri" panose="020F0502020204030204" pitchFamily="34" charset="0"/>
                      </a:endParaRPr>
                    </a:p>
                  </a:txBody>
                  <a:tcPr marL="0" marR="0" marT="0" marB="0" anchor="b">
                    <a:lnL>
                      <a:noFill/>
                    </a:lnL>
                    <a:lnR>
                      <a:noFill/>
                    </a:lnR>
                    <a:lnT>
                      <a:noFill/>
                    </a:lnT>
                    <a:lnB>
                      <a:noFill/>
                    </a:lnB>
                    <a:lnTlToBr w="12700" cmpd="sng">
                      <a:noFill/>
                      <a:prstDash val="solid"/>
                    </a:lnTlToBr>
                    <a:lnBlToTr w="12700" cmpd="sng">
                      <a:noFill/>
                      <a:prstDash val="solid"/>
                    </a:lnBlToTr>
                    <a:solidFill>
                      <a:srgbClr val="FFFFFF"/>
                    </a:solidFill>
                  </a:tcPr>
                </a:tc>
                <a:extLst>
                  <a:ext uri="{0D108BD9-81ED-4DB2-BD59-A6C34878D82A}">
                    <a16:rowId xmlns="" xmlns:a16="http://schemas.microsoft.com/office/drawing/2014/main" val="10010"/>
                  </a:ext>
                </a:extLst>
              </a:tr>
              <a:tr h="444708">
                <a:tc>
                  <a:txBody>
                    <a:bodyPr/>
                    <a:lstStyle/>
                    <a:p>
                      <a:pPr algn="l" fontAlgn="b"/>
                      <a:r>
                        <a:rPr lang="en-US" altLang="zh-TW" sz="1600" b="0"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Operating Margin</a:t>
                      </a:r>
                      <a:endParaRPr lang="en-US" sz="1600" b="0"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36000" marR="36000" marT="0" marB="0"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(47.3)</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(50)</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(41)</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algn="ctr" defTabSz="914400" rtl="0" eaLnBrk="1" fontAlgn="ctr" latinLnBrk="0" hangingPunct="1"/>
                      <a:r>
                        <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rPr>
                        <a:t>(33)</a:t>
                      </a:r>
                    </a:p>
                  </a:txBody>
                  <a:tcPr marL="0" marR="0" marT="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algn="ctr" defTabSz="914400" rtl="0" eaLnBrk="1" fontAlgn="ctr" latinLnBrk="0" hangingPunct="1"/>
                      <a:r>
                        <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rPr>
                        <a:t>(14)</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endParaRPr lang="zh-TW" altLang="en-US" sz="1600" b="0" i="0" u="none" strike="noStrike">
                        <a:solidFill>
                          <a:srgbClr val="000000"/>
                        </a:solidFill>
                        <a:effectLst/>
                        <a:latin typeface="Calibri" panose="020F0502020204030204" pitchFamily="34" charset="0"/>
                        <a:cs typeface="Calibri" panose="020F0502020204030204" pitchFamily="34" charset="0"/>
                      </a:endParaRP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solidFill>
                      <a:srgbClr val="FFFFFF"/>
                    </a:solidFill>
                  </a:tcPr>
                </a:tc>
                <a:tc>
                  <a:txBody>
                    <a:bodyPr/>
                    <a:lstStyle/>
                    <a:p>
                      <a:pPr algn="ctr" fontAlgn="b"/>
                      <a:r>
                        <a:rPr lang="zh-TW" altLang="en-US" sz="1600" b="0" i="0" u="none" strike="noStrike" dirty="0">
                          <a:solidFill>
                            <a:srgbClr val="000000"/>
                          </a:solidFill>
                          <a:effectLst/>
                          <a:latin typeface="Calibri" panose="020F0502020204030204" pitchFamily="34" charset="0"/>
                          <a:cs typeface="Calibri" panose="020F0502020204030204" pitchFamily="34" charset="0"/>
                        </a:rPr>
                        <a:t>　</a:t>
                      </a:r>
                    </a:p>
                  </a:txBody>
                  <a:tcPr marL="0" marR="0" marT="0" marB="0" anchor="b">
                    <a:lnL>
                      <a:noFill/>
                    </a:lnL>
                    <a:lnR>
                      <a:noFill/>
                    </a:lnR>
                    <a:lnT>
                      <a:noFill/>
                    </a:lnT>
                    <a:lnB>
                      <a:noFill/>
                    </a:lnB>
                    <a:lnTlToBr w="12700" cmpd="sng">
                      <a:noFill/>
                      <a:prstDash val="solid"/>
                    </a:lnTlToBr>
                    <a:lnBlToTr w="12700" cmpd="sng">
                      <a:noFill/>
                      <a:prstDash val="solid"/>
                    </a:lnBlToTr>
                    <a:solidFill>
                      <a:srgbClr val="FFFFFF"/>
                    </a:solidFill>
                  </a:tcPr>
                </a:tc>
                <a:tc>
                  <a:txBody>
                    <a:bodyPr/>
                    <a:lstStyle/>
                    <a:p>
                      <a:pPr algn="ctr" fontAlgn="b"/>
                      <a:r>
                        <a:rPr lang="zh-TW" altLang="en-US" sz="1600" b="0" i="0" u="none" strike="noStrike" dirty="0">
                          <a:solidFill>
                            <a:srgbClr val="000000"/>
                          </a:solidFill>
                          <a:effectLst/>
                          <a:latin typeface="Calibri" panose="020F0502020204030204" pitchFamily="34" charset="0"/>
                          <a:cs typeface="Calibri" panose="020F0502020204030204" pitchFamily="34" charset="0"/>
                        </a:rPr>
                        <a:t>　</a:t>
                      </a:r>
                    </a:p>
                  </a:txBody>
                  <a:tcPr marL="0" marR="0" marT="0" marB="0" anchor="b">
                    <a:lnL>
                      <a:noFill/>
                    </a:lnL>
                    <a:lnR>
                      <a:noFill/>
                    </a:lnR>
                    <a:lnT>
                      <a:noFill/>
                    </a:lnT>
                    <a:lnB>
                      <a:noFill/>
                    </a:lnB>
                    <a:lnTlToBr w="12700" cmpd="sng">
                      <a:noFill/>
                      <a:prstDash val="solid"/>
                    </a:lnTlToBr>
                    <a:lnBlToTr w="12700" cmpd="sng">
                      <a:noFill/>
                      <a:prstDash val="solid"/>
                    </a:lnBlToTr>
                    <a:solidFill>
                      <a:srgbClr val="FFFFFF"/>
                    </a:solidFill>
                  </a:tcPr>
                </a:tc>
                <a:tc>
                  <a:txBody>
                    <a:bodyPr/>
                    <a:lstStyle/>
                    <a:p>
                      <a:pPr algn="ctr" fontAlgn="b"/>
                      <a:r>
                        <a:rPr lang="zh-TW" altLang="en-US" sz="1600" b="0" i="0" u="none" strike="noStrike" dirty="0">
                          <a:solidFill>
                            <a:srgbClr val="000000"/>
                          </a:solidFill>
                          <a:effectLst/>
                          <a:latin typeface="Calibri" panose="020F0502020204030204" pitchFamily="34" charset="0"/>
                          <a:cs typeface="Calibri" panose="020F0502020204030204" pitchFamily="34" charset="0"/>
                        </a:rPr>
                        <a:t>　</a:t>
                      </a:r>
                    </a:p>
                  </a:txBody>
                  <a:tcPr marL="0" marR="0" marT="0" marB="0" anchor="b">
                    <a:lnL>
                      <a:noFill/>
                    </a:lnL>
                    <a:lnR>
                      <a:noFill/>
                    </a:lnR>
                    <a:lnT>
                      <a:noFill/>
                    </a:lnT>
                    <a:lnB>
                      <a:noFill/>
                    </a:lnB>
                    <a:lnTlToBr w="12700" cmpd="sng">
                      <a:noFill/>
                      <a:prstDash val="solid"/>
                    </a:lnTlToBr>
                    <a:lnBlToTr w="12700" cmpd="sng">
                      <a:noFill/>
                      <a:prstDash val="solid"/>
                    </a:lnBlToTr>
                    <a:solidFill>
                      <a:srgbClr val="FFFFFF"/>
                    </a:solidFill>
                  </a:tcPr>
                </a:tc>
                <a:tc>
                  <a:txBody>
                    <a:bodyPr/>
                    <a:lstStyle/>
                    <a:p>
                      <a:pPr algn="l" fontAlgn="b"/>
                      <a:r>
                        <a:rPr lang="zh-TW" altLang="en-US" sz="1600" b="0" i="0" u="none" strike="noStrike" dirty="0">
                          <a:solidFill>
                            <a:srgbClr val="000000"/>
                          </a:solidFill>
                          <a:effectLst/>
                          <a:latin typeface="Calibri" panose="020F0502020204030204" pitchFamily="34" charset="0"/>
                          <a:cs typeface="Calibri" panose="020F0502020204030204" pitchFamily="34" charset="0"/>
                        </a:rPr>
                        <a:t>　</a:t>
                      </a:r>
                    </a:p>
                  </a:txBody>
                  <a:tcPr marL="0" marR="0" marT="0" marB="0" anchor="b">
                    <a:lnL>
                      <a:noFill/>
                    </a:lnL>
                    <a:lnR>
                      <a:noFill/>
                    </a:lnR>
                    <a:lnT>
                      <a:noFill/>
                    </a:lnT>
                    <a:lnB>
                      <a:noFill/>
                    </a:lnB>
                    <a:lnTlToBr w="12700" cmpd="sng">
                      <a:noFill/>
                      <a:prstDash val="solid"/>
                    </a:lnTlToBr>
                    <a:lnBlToTr w="12700" cmpd="sng">
                      <a:noFill/>
                      <a:prstDash val="solid"/>
                    </a:lnBlToTr>
                    <a:solidFill>
                      <a:srgbClr val="FFFFFF"/>
                    </a:solidFill>
                  </a:tcPr>
                </a:tc>
                <a:tc>
                  <a:txBody>
                    <a:bodyPr/>
                    <a:lstStyle/>
                    <a:p>
                      <a:pPr algn="l" fontAlgn="b"/>
                      <a:endParaRPr lang="zh-TW" altLang="en-US" sz="1600" b="0" i="0" u="none" strike="noStrike" dirty="0">
                        <a:solidFill>
                          <a:srgbClr val="000000"/>
                        </a:solidFill>
                        <a:effectLst/>
                        <a:latin typeface="Calibri" panose="020F0502020204030204" pitchFamily="34" charset="0"/>
                        <a:cs typeface="Calibri" panose="020F0502020204030204" pitchFamily="34" charset="0"/>
                      </a:endParaRPr>
                    </a:p>
                  </a:txBody>
                  <a:tcPr marL="0" marR="0" marT="0" marB="0" anchor="b">
                    <a:lnL>
                      <a:noFill/>
                    </a:lnL>
                    <a:lnR>
                      <a:noFill/>
                    </a:lnR>
                    <a:lnT>
                      <a:noFill/>
                    </a:lnT>
                    <a:lnB>
                      <a:noFill/>
                    </a:lnB>
                    <a:lnTlToBr w="12700" cmpd="sng">
                      <a:noFill/>
                      <a:prstDash val="solid"/>
                    </a:lnTlToBr>
                    <a:lnBlToTr w="12700" cmpd="sng">
                      <a:noFill/>
                      <a:prstDash val="solid"/>
                    </a:lnBlToTr>
                    <a:solidFill>
                      <a:srgbClr val="FFFFFF"/>
                    </a:solidFill>
                  </a:tcPr>
                </a:tc>
                <a:extLst>
                  <a:ext uri="{0D108BD9-81ED-4DB2-BD59-A6C34878D82A}">
                    <a16:rowId xmlns="" xmlns:a16="http://schemas.microsoft.com/office/drawing/2014/main" val="10011"/>
                  </a:ext>
                </a:extLst>
              </a:tr>
              <a:tr h="444708">
                <a:tc>
                  <a:txBody>
                    <a:bodyPr/>
                    <a:lstStyle/>
                    <a:p>
                      <a:pPr algn="l" fontAlgn="b"/>
                      <a:r>
                        <a:rPr lang="en-US" altLang="zh-TW" sz="1600" b="0"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OPEX Ratio</a:t>
                      </a:r>
                      <a:endParaRPr lang="en-US" sz="1600" b="0"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36000" marR="36000" marT="0" marB="0"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87.3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82</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85</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marL="0" algn="ctr" defTabSz="914400" rtl="0" eaLnBrk="1" fontAlgn="ctr" latinLnBrk="0" hangingPunct="1"/>
                      <a:r>
                        <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rPr>
                        <a:t>69</a:t>
                      </a:r>
                    </a:p>
                  </a:txBody>
                  <a:tcPr marL="0" marR="0" marT="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marL="0" algn="ctr" defTabSz="914400" rtl="0" eaLnBrk="1" fontAlgn="ctr" latinLnBrk="0" hangingPunct="1"/>
                      <a:r>
                        <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rPr>
                        <a:t>51</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b"/>
                      <a:endParaRPr lang="zh-TW" altLang="en-US" sz="1600" b="0" i="0" u="none" strike="noStrike">
                        <a:solidFill>
                          <a:srgbClr val="000000"/>
                        </a:solidFill>
                        <a:effectLst/>
                        <a:latin typeface="Calibri" panose="020F0502020204030204" pitchFamily="34" charset="0"/>
                        <a:cs typeface="Calibri" panose="020F0502020204030204" pitchFamily="34" charset="0"/>
                      </a:endParaRP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solidFill>
                      <a:srgbClr val="FFFFFF"/>
                    </a:solidFill>
                  </a:tcPr>
                </a:tc>
                <a:tc>
                  <a:txBody>
                    <a:bodyPr/>
                    <a:lstStyle/>
                    <a:p>
                      <a:pPr algn="ctr" fontAlgn="b"/>
                      <a:r>
                        <a:rPr lang="zh-TW" altLang="en-US" sz="1600" b="0" i="0" u="none" strike="noStrike">
                          <a:solidFill>
                            <a:srgbClr val="000000"/>
                          </a:solidFill>
                          <a:effectLst/>
                          <a:latin typeface="Calibri" panose="020F0502020204030204" pitchFamily="34" charset="0"/>
                          <a:cs typeface="Calibri" panose="020F0502020204030204" pitchFamily="34" charset="0"/>
                        </a:rPr>
                        <a:t>　</a:t>
                      </a:r>
                    </a:p>
                  </a:txBody>
                  <a:tcPr marL="0" marR="0" marT="0" marB="0" anchor="b">
                    <a:lnL>
                      <a:noFill/>
                    </a:lnL>
                    <a:lnR>
                      <a:noFill/>
                    </a:lnR>
                    <a:lnT>
                      <a:noFill/>
                    </a:lnT>
                    <a:lnB>
                      <a:noFill/>
                    </a:lnB>
                    <a:lnTlToBr w="12700" cmpd="sng">
                      <a:noFill/>
                      <a:prstDash val="solid"/>
                    </a:lnTlToBr>
                    <a:lnBlToTr w="12700" cmpd="sng">
                      <a:noFill/>
                      <a:prstDash val="solid"/>
                    </a:lnBlToTr>
                    <a:solidFill>
                      <a:srgbClr val="FFFFFF"/>
                    </a:solidFill>
                  </a:tcPr>
                </a:tc>
                <a:tc>
                  <a:txBody>
                    <a:bodyPr/>
                    <a:lstStyle/>
                    <a:p>
                      <a:pPr algn="ctr" fontAlgn="b"/>
                      <a:r>
                        <a:rPr lang="zh-TW" altLang="en-US" sz="1600" b="0" i="0" u="none" strike="noStrike">
                          <a:solidFill>
                            <a:srgbClr val="000000"/>
                          </a:solidFill>
                          <a:effectLst/>
                          <a:latin typeface="Calibri" panose="020F0502020204030204" pitchFamily="34" charset="0"/>
                          <a:cs typeface="Calibri" panose="020F0502020204030204" pitchFamily="34" charset="0"/>
                        </a:rPr>
                        <a:t>　</a:t>
                      </a:r>
                    </a:p>
                  </a:txBody>
                  <a:tcPr marL="0" marR="0" marT="0" marB="0" anchor="b">
                    <a:lnL>
                      <a:noFill/>
                    </a:lnL>
                    <a:lnR>
                      <a:noFill/>
                    </a:lnR>
                    <a:lnT>
                      <a:noFill/>
                    </a:lnT>
                    <a:lnB>
                      <a:noFill/>
                    </a:lnB>
                    <a:lnTlToBr w="12700" cmpd="sng">
                      <a:noFill/>
                      <a:prstDash val="solid"/>
                    </a:lnTlToBr>
                    <a:lnBlToTr w="12700" cmpd="sng">
                      <a:noFill/>
                      <a:prstDash val="solid"/>
                    </a:lnBlToTr>
                    <a:solidFill>
                      <a:srgbClr val="FFFFFF"/>
                    </a:solidFill>
                  </a:tcPr>
                </a:tc>
                <a:tc>
                  <a:txBody>
                    <a:bodyPr/>
                    <a:lstStyle/>
                    <a:p>
                      <a:pPr algn="ctr" fontAlgn="b"/>
                      <a:r>
                        <a:rPr lang="zh-TW" altLang="en-US" sz="1600" b="0" i="0" u="none" strike="noStrike" dirty="0">
                          <a:solidFill>
                            <a:srgbClr val="000000"/>
                          </a:solidFill>
                          <a:effectLst/>
                          <a:latin typeface="Calibri" panose="020F0502020204030204" pitchFamily="34" charset="0"/>
                          <a:cs typeface="Calibri" panose="020F0502020204030204" pitchFamily="34" charset="0"/>
                        </a:rPr>
                        <a:t>　</a:t>
                      </a:r>
                    </a:p>
                  </a:txBody>
                  <a:tcPr marL="0" marR="0" marT="0" marB="0" anchor="b">
                    <a:lnL>
                      <a:noFill/>
                    </a:lnL>
                    <a:lnR>
                      <a:noFill/>
                    </a:lnR>
                    <a:lnT>
                      <a:noFill/>
                    </a:lnT>
                    <a:lnB>
                      <a:noFill/>
                    </a:lnB>
                    <a:lnTlToBr w="12700" cmpd="sng">
                      <a:noFill/>
                      <a:prstDash val="solid"/>
                    </a:lnTlToBr>
                    <a:lnBlToTr w="12700" cmpd="sng">
                      <a:noFill/>
                      <a:prstDash val="solid"/>
                    </a:lnBlToTr>
                    <a:solidFill>
                      <a:srgbClr val="FFFFFF"/>
                    </a:solidFill>
                  </a:tcPr>
                </a:tc>
                <a:tc>
                  <a:txBody>
                    <a:bodyPr/>
                    <a:lstStyle/>
                    <a:p>
                      <a:pPr algn="l" fontAlgn="b"/>
                      <a:r>
                        <a:rPr lang="zh-TW" altLang="en-US" sz="1600" b="0" i="0" u="none" strike="noStrike" dirty="0">
                          <a:solidFill>
                            <a:srgbClr val="000000"/>
                          </a:solidFill>
                          <a:effectLst/>
                          <a:latin typeface="Calibri" panose="020F0502020204030204" pitchFamily="34" charset="0"/>
                          <a:cs typeface="Calibri" panose="020F0502020204030204" pitchFamily="34" charset="0"/>
                        </a:rPr>
                        <a:t>　</a:t>
                      </a:r>
                    </a:p>
                  </a:txBody>
                  <a:tcPr marL="0" marR="0" marT="0" marB="0" anchor="b">
                    <a:lnL>
                      <a:noFill/>
                    </a:lnL>
                    <a:lnR>
                      <a:noFill/>
                    </a:lnR>
                    <a:lnT>
                      <a:noFill/>
                    </a:lnT>
                    <a:lnB>
                      <a:noFill/>
                    </a:lnB>
                    <a:lnTlToBr w="12700" cmpd="sng">
                      <a:noFill/>
                      <a:prstDash val="solid"/>
                    </a:lnTlToBr>
                    <a:lnBlToTr w="12700" cmpd="sng">
                      <a:noFill/>
                      <a:prstDash val="solid"/>
                    </a:lnBlToTr>
                    <a:solidFill>
                      <a:srgbClr val="FFFFFF"/>
                    </a:solidFill>
                  </a:tcPr>
                </a:tc>
                <a:tc>
                  <a:txBody>
                    <a:bodyPr/>
                    <a:lstStyle/>
                    <a:p>
                      <a:pPr algn="l" fontAlgn="b"/>
                      <a:endParaRPr lang="zh-TW" altLang="en-US" sz="1600" b="0" i="0" u="none" strike="noStrike" dirty="0">
                        <a:solidFill>
                          <a:srgbClr val="000000"/>
                        </a:solidFill>
                        <a:effectLst/>
                        <a:latin typeface="Calibri" panose="020F0502020204030204" pitchFamily="34" charset="0"/>
                        <a:cs typeface="Calibri" panose="020F0502020204030204" pitchFamily="34" charset="0"/>
                      </a:endParaRPr>
                    </a:p>
                  </a:txBody>
                  <a:tcPr marL="0" marR="0" marT="0" marB="0" anchor="b">
                    <a:lnL>
                      <a:noFill/>
                    </a:lnL>
                    <a:lnR>
                      <a:noFill/>
                    </a:lnR>
                    <a:lnT>
                      <a:noFill/>
                    </a:lnT>
                    <a:lnB>
                      <a:noFill/>
                    </a:lnB>
                    <a:lnTlToBr w="12700" cmpd="sng">
                      <a:noFill/>
                      <a:prstDash val="solid"/>
                    </a:lnTlToBr>
                    <a:lnBlToTr w="12700" cmpd="sng">
                      <a:noFill/>
                      <a:prstDash val="solid"/>
                    </a:lnBlToTr>
                    <a:solidFill>
                      <a:srgbClr val="FFFFFF"/>
                    </a:solidFill>
                  </a:tcPr>
                </a:tc>
                <a:extLst>
                  <a:ext uri="{0D108BD9-81ED-4DB2-BD59-A6C34878D82A}">
                    <a16:rowId xmlns="" xmlns:a16="http://schemas.microsoft.com/office/drawing/2014/main" val="10012"/>
                  </a:ext>
                </a:extLst>
              </a:tr>
              <a:tr h="444708">
                <a:tc>
                  <a:txBody>
                    <a:bodyPr/>
                    <a:lstStyle/>
                    <a:p>
                      <a:pPr algn="l" fontAlgn="b"/>
                      <a:r>
                        <a:rPr lang="en-US" sz="1600" b="0"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Net</a:t>
                      </a:r>
                      <a:r>
                        <a:rPr lang="zh-TW" altLang="en-US" sz="1600" b="0" i="0" u="none" strike="noStrike" dirty="0">
                          <a:solidFill>
                            <a:srgbClr val="000000"/>
                          </a:solidFill>
                          <a:effectLst/>
                          <a:latin typeface="Calibri" panose="020F0502020204030204" pitchFamily="34" charset="0"/>
                          <a:ea typeface="微軟正黑體" panose="020B0604030504040204" pitchFamily="34" charset="-120"/>
                          <a:cs typeface="Calibri" panose="020F0502020204030204" pitchFamily="34" charset="0"/>
                        </a:rPr>
                        <a:t> </a:t>
                      </a:r>
                      <a:r>
                        <a:rPr lang="en-US" altLang="zh-TW" sz="1600" b="0"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Margin</a:t>
                      </a:r>
                      <a:endParaRPr lang="en-US" sz="1600" b="0"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36000" marR="36000" marT="0" marB="0"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(5.6)</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(304)</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(434)</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algn="ctr" defTabSz="914400" rtl="0" eaLnBrk="1" fontAlgn="ctr" latinLnBrk="0" hangingPunct="1"/>
                      <a:r>
                        <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rPr>
                        <a:t>(76)</a:t>
                      </a:r>
                    </a:p>
                  </a:txBody>
                  <a:tcPr marL="0" marR="0" marT="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algn="ctr" defTabSz="914400" rtl="0" eaLnBrk="1" fontAlgn="ctr" latinLnBrk="0" hangingPunct="1"/>
                      <a:r>
                        <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rPr>
                        <a:t>(40)</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endParaRPr lang="zh-TW" altLang="en-US" sz="1600" b="0" i="0" u="none" strike="noStrike" dirty="0">
                        <a:solidFill>
                          <a:srgbClr val="000000"/>
                        </a:solidFill>
                        <a:effectLst/>
                        <a:latin typeface="Calibri" panose="020F0502020204030204" pitchFamily="34" charset="0"/>
                        <a:cs typeface="Calibri" panose="020F0502020204030204" pitchFamily="34" charset="0"/>
                      </a:endParaRP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solidFill>
                      <a:srgbClr val="FFFFFF"/>
                    </a:solidFill>
                  </a:tcPr>
                </a:tc>
                <a:tc>
                  <a:txBody>
                    <a:bodyPr/>
                    <a:lstStyle/>
                    <a:p>
                      <a:pPr algn="ctr" fontAlgn="b"/>
                      <a:r>
                        <a:rPr lang="zh-TW" altLang="en-US" sz="1600" b="0" i="0" u="none" strike="noStrike">
                          <a:solidFill>
                            <a:srgbClr val="000000"/>
                          </a:solidFill>
                          <a:effectLst/>
                          <a:latin typeface="Calibri" panose="020F0502020204030204" pitchFamily="34" charset="0"/>
                          <a:cs typeface="Calibri" panose="020F0502020204030204" pitchFamily="34" charset="0"/>
                        </a:rPr>
                        <a:t>　</a:t>
                      </a:r>
                    </a:p>
                  </a:txBody>
                  <a:tcPr marL="0" marR="0" marT="0" marB="0" anchor="b">
                    <a:lnL>
                      <a:noFill/>
                    </a:lnL>
                    <a:lnR>
                      <a:noFill/>
                    </a:lnR>
                    <a:lnT>
                      <a:noFill/>
                    </a:lnT>
                    <a:lnB>
                      <a:noFill/>
                    </a:lnB>
                    <a:lnTlToBr w="12700" cmpd="sng">
                      <a:noFill/>
                      <a:prstDash val="solid"/>
                    </a:lnTlToBr>
                    <a:lnBlToTr w="12700" cmpd="sng">
                      <a:noFill/>
                      <a:prstDash val="solid"/>
                    </a:lnBlToTr>
                    <a:solidFill>
                      <a:srgbClr val="FFFFFF"/>
                    </a:solidFill>
                  </a:tcPr>
                </a:tc>
                <a:tc>
                  <a:txBody>
                    <a:bodyPr/>
                    <a:lstStyle/>
                    <a:p>
                      <a:pPr algn="ctr" fontAlgn="b"/>
                      <a:r>
                        <a:rPr lang="zh-TW" altLang="en-US" sz="1600" b="0" i="0" u="none" strike="noStrike">
                          <a:solidFill>
                            <a:srgbClr val="000000"/>
                          </a:solidFill>
                          <a:effectLst/>
                          <a:latin typeface="Calibri" panose="020F0502020204030204" pitchFamily="34" charset="0"/>
                          <a:cs typeface="Calibri" panose="020F0502020204030204" pitchFamily="34" charset="0"/>
                        </a:rPr>
                        <a:t>　</a:t>
                      </a:r>
                    </a:p>
                  </a:txBody>
                  <a:tcPr marL="0" marR="0" marT="0" marB="0" anchor="b">
                    <a:lnL>
                      <a:noFill/>
                    </a:lnL>
                    <a:lnR>
                      <a:noFill/>
                    </a:lnR>
                    <a:lnT>
                      <a:noFill/>
                    </a:lnT>
                    <a:lnB>
                      <a:noFill/>
                    </a:lnB>
                    <a:lnTlToBr w="12700" cmpd="sng">
                      <a:noFill/>
                      <a:prstDash val="solid"/>
                    </a:lnTlToBr>
                    <a:lnBlToTr w="12700" cmpd="sng">
                      <a:noFill/>
                      <a:prstDash val="solid"/>
                    </a:lnBlToTr>
                    <a:solidFill>
                      <a:srgbClr val="FFFFFF"/>
                    </a:solidFill>
                  </a:tcPr>
                </a:tc>
                <a:tc>
                  <a:txBody>
                    <a:bodyPr/>
                    <a:lstStyle/>
                    <a:p>
                      <a:pPr algn="ctr" fontAlgn="b"/>
                      <a:r>
                        <a:rPr lang="zh-TW" altLang="en-US" sz="1600" b="0" i="0" u="none" strike="noStrike">
                          <a:solidFill>
                            <a:srgbClr val="000000"/>
                          </a:solidFill>
                          <a:effectLst/>
                          <a:latin typeface="Calibri" panose="020F0502020204030204" pitchFamily="34" charset="0"/>
                          <a:cs typeface="Calibri" panose="020F0502020204030204" pitchFamily="34" charset="0"/>
                        </a:rPr>
                        <a:t>　</a:t>
                      </a:r>
                    </a:p>
                  </a:txBody>
                  <a:tcPr marL="0" marR="0" marT="0" marB="0" anchor="b">
                    <a:lnL>
                      <a:noFill/>
                    </a:lnL>
                    <a:lnR>
                      <a:noFill/>
                    </a:lnR>
                    <a:lnT>
                      <a:noFill/>
                    </a:lnT>
                    <a:lnB>
                      <a:noFill/>
                    </a:lnB>
                    <a:lnTlToBr w="12700" cmpd="sng">
                      <a:noFill/>
                      <a:prstDash val="solid"/>
                    </a:lnTlToBr>
                    <a:lnBlToTr w="12700" cmpd="sng">
                      <a:noFill/>
                      <a:prstDash val="solid"/>
                    </a:lnBlToTr>
                    <a:solidFill>
                      <a:srgbClr val="FFFFFF"/>
                    </a:solidFill>
                  </a:tcPr>
                </a:tc>
                <a:tc>
                  <a:txBody>
                    <a:bodyPr/>
                    <a:lstStyle/>
                    <a:p>
                      <a:pPr algn="l" fontAlgn="b"/>
                      <a:r>
                        <a:rPr lang="zh-TW" altLang="en-US" sz="1600" b="0" i="0" u="none" strike="noStrike" dirty="0">
                          <a:solidFill>
                            <a:srgbClr val="000000"/>
                          </a:solidFill>
                          <a:effectLst/>
                          <a:latin typeface="Calibri" panose="020F0502020204030204" pitchFamily="34" charset="0"/>
                          <a:cs typeface="Calibri" panose="020F0502020204030204" pitchFamily="34" charset="0"/>
                        </a:rPr>
                        <a:t>　</a:t>
                      </a:r>
                    </a:p>
                  </a:txBody>
                  <a:tcPr marL="0" marR="0" marT="0" marB="0" anchor="b">
                    <a:lnL>
                      <a:noFill/>
                    </a:lnL>
                    <a:lnR>
                      <a:noFill/>
                    </a:lnR>
                    <a:lnT>
                      <a:noFill/>
                    </a:lnT>
                    <a:lnB>
                      <a:noFill/>
                    </a:lnB>
                    <a:lnTlToBr w="12700" cmpd="sng">
                      <a:noFill/>
                      <a:prstDash val="solid"/>
                    </a:lnTlToBr>
                    <a:lnBlToTr w="12700" cmpd="sng">
                      <a:noFill/>
                      <a:prstDash val="solid"/>
                    </a:lnBlToTr>
                    <a:solidFill>
                      <a:srgbClr val="FFFFFF"/>
                    </a:solidFill>
                  </a:tcPr>
                </a:tc>
                <a:tc>
                  <a:txBody>
                    <a:bodyPr/>
                    <a:lstStyle/>
                    <a:p>
                      <a:pPr algn="l" fontAlgn="b"/>
                      <a:endParaRPr lang="zh-TW" altLang="en-US" sz="1600" b="0" i="0" u="none" strike="noStrike" dirty="0">
                        <a:solidFill>
                          <a:srgbClr val="000000"/>
                        </a:solidFill>
                        <a:effectLst/>
                        <a:latin typeface="Calibri" panose="020F0502020204030204" pitchFamily="34" charset="0"/>
                        <a:cs typeface="Calibri" panose="020F0502020204030204" pitchFamily="34" charset="0"/>
                      </a:endParaRPr>
                    </a:p>
                  </a:txBody>
                  <a:tcPr marL="0" marR="0" marT="0" marB="0" anchor="b">
                    <a:lnL>
                      <a:noFill/>
                    </a:lnL>
                    <a:lnR>
                      <a:noFill/>
                    </a:lnR>
                    <a:lnT>
                      <a:noFill/>
                    </a:lnT>
                    <a:lnB>
                      <a:noFill/>
                    </a:lnB>
                    <a:lnTlToBr w="12700" cmpd="sng">
                      <a:noFill/>
                      <a:prstDash val="solid"/>
                    </a:lnTlToBr>
                    <a:lnBlToTr w="12700" cmpd="sng">
                      <a:noFill/>
                      <a:prstDash val="solid"/>
                    </a:lnBlToTr>
                    <a:solidFill>
                      <a:srgbClr val="FFFFFF"/>
                    </a:solidFill>
                  </a:tcPr>
                </a:tc>
                <a:extLst>
                  <a:ext uri="{0D108BD9-81ED-4DB2-BD59-A6C34878D82A}">
                    <a16:rowId xmlns="" xmlns:a16="http://schemas.microsoft.com/office/drawing/2014/main" val="10013"/>
                  </a:ext>
                </a:extLst>
              </a:tr>
            </a:tbl>
          </a:graphicData>
        </a:graphic>
      </p:graphicFrame>
      <p:sp>
        <p:nvSpPr>
          <p:cNvPr id="3" name="投影片編號版面配置區 3">
            <a:extLst>
              <a:ext uri="{FF2B5EF4-FFF2-40B4-BE49-F238E27FC236}">
                <a16:creationId xmlns="" xmlns:a16="http://schemas.microsoft.com/office/drawing/2014/main" id="{65C579FC-E5B5-4B56-839E-5DA9D0648C5A}"/>
              </a:ext>
            </a:extLst>
          </p:cNvPr>
          <p:cNvSpPr>
            <a:spLocks noGrp="1"/>
          </p:cNvSpPr>
          <p:nvPr>
            <p:ph type="sldNum" sz="quarter" idx="12"/>
          </p:nvPr>
        </p:nvSpPr>
        <p:spPr>
          <a:xfrm>
            <a:off x="9192344" y="6356353"/>
            <a:ext cx="2844800" cy="365125"/>
          </a:xfrm>
        </p:spPr>
        <p:txBody>
          <a:bodyPr/>
          <a:lstStyle/>
          <a:p>
            <a:fld id="{CE81AC0D-EB2D-47CB-A275-288B8545C5B6}" type="slidenum">
              <a:rPr lang="zh-TW" altLang="en-US" smtClean="0"/>
              <a:t>22</a:t>
            </a:fld>
            <a:endParaRPr lang="zh-TW" altLang="en-US" dirty="0"/>
          </a:p>
        </p:txBody>
      </p:sp>
      <p:sp>
        <p:nvSpPr>
          <p:cNvPr id="5" name="投影片編號版面配置區 3">
            <a:extLst>
              <a:ext uri="{FF2B5EF4-FFF2-40B4-BE49-F238E27FC236}">
                <a16:creationId xmlns="" xmlns:a16="http://schemas.microsoft.com/office/drawing/2014/main" id="{759935C3-6434-C870-5C83-A47DDD193EE8}"/>
              </a:ext>
            </a:extLst>
          </p:cNvPr>
          <p:cNvSpPr txBox="1">
            <a:spLocks/>
          </p:cNvSpPr>
          <p:nvPr/>
        </p:nvSpPr>
        <p:spPr>
          <a:xfrm>
            <a:off x="9192344" y="6356353"/>
            <a:ext cx="2844800" cy="365125"/>
          </a:xfrm>
          <a:prstGeom prst="rect">
            <a:avLst/>
          </a:prstGeom>
        </p:spPr>
        <p:txBody>
          <a:bodyPr vert="horz" lIns="91440" tIns="45720" rIns="91440" bIns="45720" rtlCol="0" anchor="ctr"/>
          <a:lstStyle>
            <a:defPPr>
              <a:defRPr lang="zh-TW"/>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CE81AC0D-EB2D-47CB-A275-288B8545C5B6}" type="slidenum">
              <a:rPr lang="zh-TW" altLang="en-US" smtClean="0"/>
              <a:pPr/>
              <a:t>22</a:t>
            </a:fld>
            <a:endParaRPr lang="zh-TW" altLang="en-US" dirty="0"/>
          </a:p>
        </p:txBody>
      </p:sp>
      <p:pic>
        <p:nvPicPr>
          <p:cNvPr id="6" name="Picture 5" descr="A green and black logo&#10;&#10;Description automatically generated">
            <a:extLst>
              <a:ext uri="{FF2B5EF4-FFF2-40B4-BE49-F238E27FC236}">
                <a16:creationId xmlns="" xmlns:a16="http://schemas.microsoft.com/office/drawing/2014/main" id="{E5C39272-B4BD-95D8-4669-299B201C0601}"/>
              </a:ext>
            </a:extLst>
          </p:cNvPr>
          <p:cNvPicPr/>
          <p:nvPr/>
        </p:nvPicPr>
        <p:blipFill>
          <a:blip r:embed="rId3" cstate="print">
            <a:extLst>
              <a:ext uri="{28A0092B-C50C-407E-A947-70E740481C1C}">
                <a14:useLocalDpi xmlns:a14="http://schemas.microsoft.com/office/drawing/2010/main" val="0"/>
              </a:ext>
            </a:extLst>
          </a:blip>
          <a:stretch>
            <a:fillRect/>
          </a:stretch>
        </p:blipFill>
        <p:spPr>
          <a:xfrm>
            <a:off x="11136560" y="-59709"/>
            <a:ext cx="1052736" cy="1052736"/>
          </a:xfrm>
          <a:prstGeom prst="rect">
            <a:avLst/>
          </a:prstGeom>
        </p:spPr>
      </p:pic>
    </p:spTree>
    <p:extLst>
      <p:ext uri="{BB962C8B-B14F-4D97-AF65-F5344CB8AC3E}">
        <p14:creationId xmlns:p14="http://schemas.microsoft.com/office/powerpoint/2010/main" val="287113061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normAutofit/>
          </a:bodyPr>
          <a:lstStyle/>
          <a:p>
            <a:r>
              <a:rPr lang="en-US" altLang="zh-TW" b="1" dirty="0">
                <a:solidFill>
                  <a:srgbClr val="3C4444"/>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5-Year Balance Sheet</a:t>
            </a:r>
            <a:endParaRPr lang="zh-TW" altLang="en-US" dirty="0">
              <a:latin typeface="Microsoft YaHei" panose="020B0503020204020204" pitchFamily="34" charset="-122"/>
              <a:ea typeface="Microsoft YaHei" panose="020B0503020204020204" pitchFamily="34" charset="-122"/>
            </a:endParaRPr>
          </a:p>
        </p:txBody>
      </p:sp>
      <p:graphicFrame>
        <p:nvGraphicFramePr>
          <p:cNvPr id="4" name="表格 3"/>
          <p:cNvGraphicFramePr>
            <a:graphicFrameLocks noGrp="1"/>
          </p:cNvGraphicFramePr>
          <p:nvPr>
            <p:extLst>
              <p:ext uri="{D42A27DB-BD31-4B8C-83A1-F6EECF244321}">
                <p14:modId xmlns:p14="http://schemas.microsoft.com/office/powerpoint/2010/main" val="2393460007"/>
              </p:ext>
            </p:extLst>
          </p:nvPr>
        </p:nvGraphicFramePr>
        <p:xfrm>
          <a:off x="335360" y="980728"/>
          <a:ext cx="11233247" cy="5652094"/>
        </p:xfrm>
        <a:graphic>
          <a:graphicData uri="http://schemas.openxmlformats.org/drawingml/2006/table">
            <a:tbl>
              <a:tblPr/>
              <a:tblGrid>
                <a:gridCol w="2777900">
                  <a:extLst>
                    <a:ext uri="{9D8B030D-6E8A-4147-A177-3AD203B41FA5}">
                      <a16:colId xmlns="" xmlns:a16="http://schemas.microsoft.com/office/drawing/2014/main" val="20000"/>
                    </a:ext>
                  </a:extLst>
                </a:gridCol>
                <a:gridCol w="826925">
                  <a:extLst>
                    <a:ext uri="{9D8B030D-6E8A-4147-A177-3AD203B41FA5}">
                      <a16:colId xmlns="" xmlns:a16="http://schemas.microsoft.com/office/drawing/2014/main" val="20003"/>
                    </a:ext>
                  </a:extLst>
                </a:gridCol>
                <a:gridCol w="826925">
                  <a:extLst>
                    <a:ext uri="{9D8B030D-6E8A-4147-A177-3AD203B41FA5}">
                      <a16:colId xmlns="" xmlns:a16="http://schemas.microsoft.com/office/drawing/2014/main" val="20004"/>
                    </a:ext>
                  </a:extLst>
                </a:gridCol>
                <a:gridCol w="826925">
                  <a:extLst>
                    <a:ext uri="{9D8B030D-6E8A-4147-A177-3AD203B41FA5}">
                      <a16:colId xmlns="" xmlns:a16="http://schemas.microsoft.com/office/drawing/2014/main" val="20005"/>
                    </a:ext>
                  </a:extLst>
                </a:gridCol>
                <a:gridCol w="826925">
                  <a:extLst>
                    <a:ext uri="{9D8B030D-6E8A-4147-A177-3AD203B41FA5}">
                      <a16:colId xmlns="" xmlns:a16="http://schemas.microsoft.com/office/drawing/2014/main" val="20006"/>
                    </a:ext>
                  </a:extLst>
                </a:gridCol>
                <a:gridCol w="907283">
                  <a:extLst>
                    <a:ext uri="{9D8B030D-6E8A-4147-A177-3AD203B41FA5}">
                      <a16:colId xmlns="" xmlns:a16="http://schemas.microsoft.com/office/drawing/2014/main" val="20008"/>
                    </a:ext>
                  </a:extLst>
                </a:gridCol>
                <a:gridCol w="831276">
                  <a:extLst>
                    <a:ext uri="{9D8B030D-6E8A-4147-A177-3AD203B41FA5}">
                      <a16:colId xmlns="" xmlns:a16="http://schemas.microsoft.com/office/drawing/2014/main" val="20010"/>
                    </a:ext>
                  </a:extLst>
                </a:gridCol>
                <a:gridCol w="852272">
                  <a:extLst>
                    <a:ext uri="{9D8B030D-6E8A-4147-A177-3AD203B41FA5}">
                      <a16:colId xmlns="" xmlns:a16="http://schemas.microsoft.com/office/drawing/2014/main" val="20011"/>
                    </a:ext>
                  </a:extLst>
                </a:gridCol>
                <a:gridCol w="852272">
                  <a:extLst>
                    <a:ext uri="{9D8B030D-6E8A-4147-A177-3AD203B41FA5}">
                      <a16:colId xmlns="" xmlns:a16="http://schemas.microsoft.com/office/drawing/2014/main" val="20012"/>
                    </a:ext>
                  </a:extLst>
                </a:gridCol>
                <a:gridCol w="852272">
                  <a:extLst>
                    <a:ext uri="{9D8B030D-6E8A-4147-A177-3AD203B41FA5}">
                      <a16:colId xmlns="" xmlns:a16="http://schemas.microsoft.com/office/drawing/2014/main" val="1617308606"/>
                    </a:ext>
                  </a:extLst>
                </a:gridCol>
                <a:gridCol w="852272">
                  <a:extLst>
                    <a:ext uri="{9D8B030D-6E8A-4147-A177-3AD203B41FA5}">
                      <a16:colId xmlns="" xmlns:a16="http://schemas.microsoft.com/office/drawing/2014/main" val="20013"/>
                    </a:ext>
                  </a:extLst>
                </a:gridCol>
              </a:tblGrid>
              <a:tr h="245170">
                <a:tc rowSpan="2">
                  <a:txBody>
                    <a:bodyPr/>
                    <a:lstStyle/>
                    <a:p>
                      <a:pPr algn="l" fontAlgn="ctr"/>
                      <a:r>
                        <a:rPr lang="en-US" altLang="zh-TW" sz="1400" b="1" i="0" u="none" strike="noStrike" dirty="0">
                          <a:solidFill>
                            <a:srgbClr val="FFFFFF"/>
                          </a:solidFill>
                          <a:effectLst/>
                          <a:latin typeface="Calibri" panose="020F0502020204030204" pitchFamily="34" charset="0"/>
                          <a:ea typeface="Calibri" panose="020F0502020204030204" pitchFamily="34" charset="0"/>
                          <a:cs typeface="Calibri" panose="020F0502020204030204" pitchFamily="34" charset="0"/>
                        </a:rPr>
                        <a:t>NT$  Million</a:t>
                      </a:r>
                    </a:p>
                  </a:txBody>
                  <a:tcPr marL="100695" marR="100695" marT="50347" marB="50347"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97B953"/>
                    </a:solidFill>
                  </a:tcPr>
                </a:tc>
                <a:tc rowSpan="2">
                  <a:txBody>
                    <a:bodyPr/>
                    <a:lstStyle/>
                    <a:p>
                      <a:pPr algn="ctr" fontAlgn="ctr"/>
                      <a:r>
                        <a:rPr lang="en-US" altLang="zh-TW" sz="1400" b="1" dirty="0">
                          <a:solidFill>
                            <a:schemeClr val="bg1"/>
                          </a:solidFill>
                          <a:latin typeface="Calibri" panose="020F0502020204030204" pitchFamily="34" charset="0"/>
                          <a:ea typeface="Calibri" panose="020F0502020204030204" pitchFamily="34" charset="0"/>
                          <a:cs typeface="Calibri" panose="020F0502020204030204" pitchFamily="34" charset="0"/>
                        </a:rPr>
                        <a:t>2020</a:t>
                      </a:r>
                    </a:p>
                  </a:txBody>
                  <a:tcPr marL="100695" marR="100695" marT="50347" marB="50347"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97B953"/>
                    </a:solidFill>
                  </a:tcPr>
                </a:tc>
                <a:tc rowSpan="2">
                  <a:txBody>
                    <a:bodyPr/>
                    <a:lstStyle/>
                    <a:p>
                      <a:pPr algn="ctr" fontAlgn="ctr"/>
                      <a:r>
                        <a:rPr lang="en-US" sz="1400" b="1" dirty="0">
                          <a:solidFill>
                            <a:schemeClr val="bg1"/>
                          </a:solidFill>
                          <a:latin typeface="Calibri" panose="020F0502020204030204" pitchFamily="34" charset="0"/>
                          <a:ea typeface="Calibri" panose="020F0502020204030204" pitchFamily="34" charset="0"/>
                          <a:cs typeface="Calibri" panose="020F0502020204030204" pitchFamily="34" charset="0"/>
                        </a:rPr>
                        <a:t>2021</a:t>
                      </a:r>
                    </a:p>
                  </a:txBody>
                  <a:tcPr marL="100695" marR="100695" marT="50347" marB="50347"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97B953"/>
                    </a:solidFill>
                  </a:tcPr>
                </a:tc>
                <a:tc rowSpan="2">
                  <a:txBody>
                    <a:bodyPr/>
                    <a:lstStyle/>
                    <a:p>
                      <a:pPr algn="ctr" fontAlgn="ctr"/>
                      <a:r>
                        <a:rPr lang="en-US" sz="1400" b="1" dirty="0">
                          <a:solidFill>
                            <a:schemeClr val="bg1"/>
                          </a:solidFill>
                          <a:latin typeface="Calibri" panose="020F0502020204030204" pitchFamily="34" charset="0"/>
                          <a:ea typeface="Calibri" panose="020F0502020204030204" pitchFamily="34" charset="0"/>
                          <a:cs typeface="Calibri" panose="020F0502020204030204" pitchFamily="34" charset="0"/>
                        </a:rPr>
                        <a:t>2022</a:t>
                      </a:r>
                    </a:p>
                  </a:txBody>
                  <a:tcPr marL="100695" marR="100695" marT="50347" marB="50347"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97B953"/>
                    </a:solidFill>
                  </a:tcPr>
                </a:tc>
                <a:tc rowSpan="2">
                  <a:txBody>
                    <a:bodyPr/>
                    <a:lstStyle/>
                    <a:p>
                      <a:pPr algn="ctr" fontAlgn="ctr"/>
                      <a:r>
                        <a:rPr lang="en-US" altLang="zh-TW" sz="1400" b="1" dirty="0">
                          <a:solidFill>
                            <a:schemeClr val="bg1"/>
                          </a:solidFill>
                          <a:latin typeface="Calibri" panose="020F0502020204030204" pitchFamily="34" charset="0"/>
                          <a:ea typeface="Calibri" panose="020F0502020204030204" pitchFamily="34" charset="0"/>
                          <a:cs typeface="Calibri" panose="020F0502020204030204" pitchFamily="34" charset="0"/>
                        </a:rPr>
                        <a:t>2023</a:t>
                      </a:r>
                    </a:p>
                  </a:txBody>
                  <a:tcPr marL="100695" marR="100695" marT="50347" marB="50347"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97B953"/>
                    </a:solidFill>
                  </a:tcPr>
                </a:tc>
                <a:tc rowSpan="2">
                  <a:txBody>
                    <a:bodyPr/>
                    <a:lstStyle/>
                    <a:p>
                      <a:pPr algn="ctr" fontAlgn="ctr"/>
                      <a:r>
                        <a:rPr lang="en-US" altLang="zh-TW" sz="1400" b="1" dirty="0">
                          <a:solidFill>
                            <a:schemeClr val="bg1"/>
                          </a:solidFill>
                          <a:latin typeface="Calibri" panose="020F0502020204030204" pitchFamily="34" charset="0"/>
                          <a:ea typeface="Calibri" panose="020F0502020204030204" pitchFamily="34" charset="0"/>
                          <a:cs typeface="Calibri" panose="020F0502020204030204" pitchFamily="34" charset="0"/>
                        </a:rPr>
                        <a:t>2024</a:t>
                      </a:r>
                    </a:p>
                  </a:txBody>
                  <a:tcPr marL="100695" marR="100695" marT="50347" marB="50347"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97B953"/>
                    </a:solidFill>
                  </a:tcPr>
                </a:tc>
                <a:tc gridSpan="5">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US" altLang="zh-TW" sz="1400" b="1" i="0" u="none" strike="noStrike" dirty="0">
                          <a:solidFill>
                            <a:srgbClr val="FFFFFF"/>
                          </a:solidFill>
                          <a:effectLst/>
                          <a:latin typeface="Calibri" panose="020F0502020204030204" pitchFamily="34" charset="0"/>
                          <a:ea typeface="Calibri" panose="020F0502020204030204" pitchFamily="34" charset="0"/>
                          <a:cs typeface="Calibri" panose="020F0502020204030204" pitchFamily="34" charset="0"/>
                        </a:rPr>
                        <a:t>YoY (%)</a:t>
                      </a:r>
                    </a:p>
                  </a:txBody>
                  <a:tcPr marL="100695" marR="100695" marT="50347" marB="50347" anchor="b">
                    <a:lnL w="635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97B953"/>
                    </a:solidFill>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extLst>
                  <a:ext uri="{0D108BD9-81ED-4DB2-BD59-A6C34878D82A}">
                    <a16:rowId xmlns="" xmlns:a16="http://schemas.microsoft.com/office/drawing/2014/main" val="10000"/>
                  </a:ext>
                </a:extLst>
              </a:tr>
              <a:tr h="425699">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a:txBody>
                    <a:bodyPr/>
                    <a:lstStyle/>
                    <a:p>
                      <a:pPr algn="ctr" fontAlgn="b"/>
                      <a:r>
                        <a:rPr lang="en-US" altLang="zh-TW" sz="1400" b="1" dirty="0">
                          <a:solidFill>
                            <a:schemeClr val="bg1"/>
                          </a:solidFill>
                          <a:latin typeface="Calibri" panose="020F0502020204030204" pitchFamily="34" charset="0"/>
                          <a:ea typeface="Calibri" panose="020F0502020204030204" pitchFamily="34" charset="0"/>
                          <a:cs typeface="Calibri" panose="020F0502020204030204" pitchFamily="34" charset="0"/>
                        </a:rPr>
                        <a:t>2020</a:t>
                      </a:r>
                    </a:p>
                  </a:txBody>
                  <a:tcPr marL="39644" marR="39644"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97B953"/>
                    </a:solidFill>
                  </a:tcPr>
                </a:tc>
                <a:tc>
                  <a:txBody>
                    <a:bodyPr/>
                    <a:lstStyle/>
                    <a:p>
                      <a:pPr algn="ctr" fontAlgn="b"/>
                      <a:r>
                        <a:rPr lang="en-US" sz="1400" b="1" dirty="0">
                          <a:solidFill>
                            <a:schemeClr val="bg1"/>
                          </a:solidFill>
                          <a:latin typeface="Calibri" panose="020F0502020204030204" pitchFamily="34" charset="0"/>
                          <a:ea typeface="Calibri" panose="020F0502020204030204" pitchFamily="34" charset="0"/>
                          <a:cs typeface="Calibri" panose="020F0502020204030204" pitchFamily="34" charset="0"/>
                        </a:rPr>
                        <a:t>2021</a:t>
                      </a:r>
                    </a:p>
                  </a:txBody>
                  <a:tcPr marL="39644" marR="39644"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97B953"/>
                    </a:solidFill>
                  </a:tcPr>
                </a:tc>
                <a:tc>
                  <a:txBody>
                    <a:bodyPr/>
                    <a:lstStyle/>
                    <a:p>
                      <a:pPr algn="ctr" fontAlgn="b"/>
                      <a:r>
                        <a:rPr lang="en-US" sz="1400" b="1" dirty="0">
                          <a:solidFill>
                            <a:schemeClr val="bg1"/>
                          </a:solidFill>
                          <a:latin typeface="Calibri" panose="020F0502020204030204" pitchFamily="34" charset="0"/>
                          <a:ea typeface="Calibri" panose="020F0502020204030204" pitchFamily="34" charset="0"/>
                          <a:cs typeface="Calibri" panose="020F0502020204030204" pitchFamily="34" charset="0"/>
                        </a:rPr>
                        <a:t>2022</a:t>
                      </a:r>
                    </a:p>
                  </a:txBody>
                  <a:tcPr marL="39644" marR="39644"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97B953"/>
                    </a:solidFill>
                  </a:tcPr>
                </a:tc>
                <a:tc>
                  <a:txBody>
                    <a:bodyPr/>
                    <a:lstStyle/>
                    <a:p>
                      <a:pPr algn="ctr" fontAlgn="b"/>
                      <a:r>
                        <a:rPr lang="en-US" sz="1400" b="1" dirty="0">
                          <a:solidFill>
                            <a:schemeClr val="bg1"/>
                          </a:solidFill>
                          <a:latin typeface="Calibri" panose="020F0502020204030204" pitchFamily="34" charset="0"/>
                          <a:ea typeface="Calibri" panose="020F0502020204030204" pitchFamily="34" charset="0"/>
                          <a:cs typeface="Calibri" panose="020F0502020204030204" pitchFamily="34" charset="0"/>
                        </a:rPr>
                        <a:t>202</a:t>
                      </a:r>
                      <a:r>
                        <a:rPr lang="en-US" altLang="zh-TW" sz="1400" b="1" dirty="0">
                          <a:solidFill>
                            <a:schemeClr val="bg1"/>
                          </a:solidFill>
                          <a:latin typeface="Calibri" panose="020F0502020204030204" pitchFamily="34" charset="0"/>
                          <a:ea typeface="Calibri" panose="020F0502020204030204" pitchFamily="34" charset="0"/>
                          <a:cs typeface="Calibri" panose="020F0502020204030204" pitchFamily="34" charset="0"/>
                        </a:rPr>
                        <a:t>3</a:t>
                      </a:r>
                      <a:endParaRPr lang="en-US" sz="1400" b="1" dirty="0">
                        <a:solidFill>
                          <a:schemeClr val="bg1"/>
                        </a:solidFill>
                        <a:latin typeface="Calibri" panose="020F0502020204030204" pitchFamily="34" charset="0"/>
                        <a:ea typeface="Calibri" panose="020F0502020204030204" pitchFamily="34" charset="0"/>
                        <a:cs typeface="Calibri" panose="020F0502020204030204" pitchFamily="34" charset="0"/>
                      </a:endParaRPr>
                    </a:p>
                  </a:txBody>
                  <a:tcPr marL="39644" marR="39644"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97B953"/>
                    </a:solidFill>
                  </a:tcPr>
                </a:tc>
                <a:tc>
                  <a:txBody>
                    <a:bodyPr/>
                    <a:lstStyle/>
                    <a:p>
                      <a:pPr algn="ctr" fontAlgn="b"/>
                      <a:r>
                        <a:rPr lang="en-US" sz="1400" b="1" dirty="0">
                          <a:solidFill>
                            <a:schemeClr val="bg1"/>
                          </a:solidFill>
                          <a:latin typeface="Calibri" panose="020F0502020204030204" pitchFamily="34" charset="0"/>
                          <a:ea typeface="Calibri" panose="020F0502020204030204" pitchFamily="34" charset="0"/>
                          <a:cs typeface="Calibri" panose="020F0502020204030204" pitchFamily="34" charset="0"/>
                        </a:rPr>
                        <a:t>2024</a:t>
                      </a:r>
                    </a:p>
                  </a:txBody>
                  <a:tcPr marL="39644" marR="39644" marT="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97B953"/>
                    </a:solidFill>
                  </a:tcPr>
                </a:tc>
                <a:extLst>
                  <a:ext uri="{0D108BD9-81ED-4DB2-BD59-A6C34878D82A}">
                    <a16:rowId xmlns="" xmlns:a16="http://schemas.microsoft.com/office/drawing/2014/main" val="10001"/>
                  </a:ext>
                </a:extLst>
              </a:tr>
              <a:tr h="436215">
                <a:tc>
                  <a:txBody>
                    <a:bodyPr/>
                    <a:lstStyle/>
                    <a:p>
                      <a:pPr algn="l" fontAlgn="b"/>
                      <a:r>
                        <a:rPr lang="en-US" altLang="zh-TW" sz="1400" b="1" dirty="0">
                          <a:latin typeface="Calibri" panose="020F0502020204030204" pitchFamily="34" charset="0"/>
                          <a:ea typeface="Calibri" panose="020F0502020204030204" pitchFamily="34" charset="0"/>
                          <a:cs typeface="Calibri" panose="020F0502020204030204" pitchFamily="34" charset="0"/>
                        </a:rPr>
                        <a:t>TOTAL ASSETS</a:t>
                      </a:r>
                      <a:endParaRPr lang="en-US" sz="1400" b="1" dirty="0">
                        <a:latin typeface="Calibri" panose="020F0502020204030204" pitchFamily="34" charset="0"/>
                        <a:ea typeface="Calibri" panose="020F0502020204030204" pitchFamily="34" charset="0"/>
                        <a:cs typeface="Calibri" panose="020F0502020204030204" pitchFamily="34" charset="0"/>
                      </a:endParaRPr>
                    </a:p>
                  </a:txBody>
                  <a:tcPr marL="39644" marR="39644" marT="0" marB="0"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25,098</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24,249</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21,850</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21,580</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21,380</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2.0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(3.4)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(9.9)</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b="0" i="0" u="none" strike="noStrike" dirty="0">
                          <a:solidFill>
                            <a:srgbClr val="000000"/>
                          </a:solidFill>
                          <a:effectLst/>
                          <a:latin typeface="Calibri"/>
                        </a:rPr>
                        <a:t>(1.2)</a:t>
                      </a: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b="0" i="0" u="none" strike="noStrike" dirty="0">
                          <a:solidFill>
                            <a:srgbClr val="000000"/>
                          </a:solidFill>
                          <a:effectLst/>
                          <a:latin typeface="Calibri"/>
                        </a:rPr>
                        <a:t>(1)</a:t>
                      </a:r>
                    </a:p>
                  </a:txBody>
                  <a:tcPr marL="7620" marR="7620" marT="762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extLst>
                  <a:ext uri="{0D108BD9-81ED-4DB2-BD59-A6C34878D82A}">
                    <a16:rowId xmlns="" xmlns:a16="http://schemas.microsoft.com/office/drawing/2014/main" val="10002"/>
                  </a:ext>
                </a:extLst>
              </a:tr>
              <a:tr h="353222">
                <a:tc>
                  <a:txBody>
                    <a:bodyPr/>
                    <a:lstStyle/>
                    <a:p>
                      <a:pPr algn="l" fontAlgn="b"/>
                      <a:r>
                        <a:rPr lang="en-US" altLang="zh-TW" sz="1400" dirty="0">
                          <a:latin typeface="Calibri" panose="020F0502020204030204" pitchFamily="34" charset="0"/>
                          <a:ea typeface="Calibri" panose="020F0502020204030204" pitchFamily="34" charset="0"/>
                          <a:cs typeface="Calibri" panose="020F0502020204030204" pitchFamily="34" charset="0"/>
                        </a:rPr>
                        <a:t>Cash</a:t>
                      </a:r>
                      <a:endParaRPr lang="en-US" sz="1400" dirty="0">
                        <a:latin typeface="Calibri" panose="020F0502020204030204" pitchFamily="34" charset="0"/>
                        <a:ea typeface="Calibri" panose="020F0502020204030204" pitchFamily="34" charset="0"/>
                        <a:cs typeface="Calibri" panose="020F0502020204030204" pitchFamily="34" charset="0"/>
                      </a:endParaRPr>
                    </a:p>
                  </a:txBody>
                  <a:tcPr marL="39644" marR="39644" marT="0" marB="0"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176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215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239</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151</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55</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40.5</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22.2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11.1</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b="0" i="0" u="none" strike="noStrike" dirty="0">
                          <a:solidFill>
                            <a:srgbClr val="000000"/>
                          </a:solidFill>
                          <a:effectLst/>
                          <a:latin typeface="Calibri"/>
                        </a:rPr>
                        <a:t>(36.8)</a:t>
                      </a: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b="0" i="0" u="none" strike="noStrike" dirty="0">
                          <a:solidFill>
                            <a:srgbClr val="000000"/>
                          </a:solidFill>
                          <a:effectLst/>
                          <a:latin typeface="Calibri"/>
                        </a:rPr>
                        <a:t>(64)</a:t>
                      </a:r>
                    </a:p>
                  </a:txBody>
                  <a:tcPr marL="7620" marR="7620" marT="762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 xmlns:a16="http://schemas.microsoft.com/office/drawing/2014/main" val="10003"/>
                  </a:ext>
                </a:extLst>
              </a:tr>
              <a:tr h="353222">
                <a:tc>
                  <a:txBody>
                    <a:bodyPr/>
                    <a:lstStyle/>
                    <a:p>
                      <a:pPr algn="l" fontAlgn="b"/>
                      <a:r>
                        <a:rPr lang="en-US" altLang="zh-TW" sz="1400" dirty="0">
                          <a:latin typeface="Calibri" panose="020F0502020204030204" pitchFamily="34" charset="0"/>
                          <a:ea typeface="Calibri" panose="020F0502020204030204" pitchFamily="34" charset="0"/>
                          <a:cs typeface="Calibri" panose="020F0502020204030204" pitchFamily="34" charset="0"/>
                        </a:rPr>
                        <a:t>NR &amp; AR</a:t>
                      </a:r>
                      <a:endParaRPr lang="en-US" sz="1400" dirty="0">
                        <a:latin typeface="Calibri" panose="020F0502020204030204" pitchFamily="34" charset="0"/>
                        <a:ea typeface="Calibri" panose="020F0502020204030204" pitchFamily="34" charset="0"/>
                        <a:cs typeface="Calibri" panose="020F0502020204030204" pitchFamily="34" charset="0"/>
                      </a:endParaRPr>
                    </a:p>
                  </a:txBody>
                  <a:tcPr marL="39644" marR="39644" marT="0" marB="0"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18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38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33</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34</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30</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(5.5)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111.1</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(13.1)</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3</a:t>
                      </a: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ctr"/>
                      <a:r>
                        <a:rPr lang="en-US" altLang="zh-TW" sz="1400" dirty="0">
                          <a:latin typeface="Calibri" panose="020F0502020204030204" pitchFamily="34" charset="0"/>
                          <a:ea typeface="Calibri" panose="020F0502020204030204" pitchFamily="34" charset="0"/>
                          <a:cs typeface="Calibri" panose="020F0502020204030204" pitchFamily="34" charset="0"/>
                        </a:rPr>
                        <a:t>(12)</a:t>
                      </a:r>
                      <a:endParaRPr lang="en-US" altLang="zh-TW" sz="1400" b="0" i="0" u="none" strike="noStrike" dirty="0">
                        <a:solidFill>
                          <a:srgbClr val="000000"/>
                        </a:solidFill>
                        <a:effectLst/>
                        <a:latin typeface="新細明體"/>
                      </a:endParaRPr>
                    </a:p>
                  </a:txBody>
                  <a:tcPr marL="7620" marR="7620" marT="762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extLst>
                  <a:ext uri="{0D108BD9-81ED-4DB2-BD59-A6C34878D82A}">
                    <a16:rowId xmlns="" xmlns:a16="http://schemas.microsoft.com/office/drawing/2014/main" val="10004"/>
                  </a:ext>
                </a:extLst>
              </a:tr>
              <a:tr h="353222">
                <a:tc>
                  <a:txBody>
                    <a:bodyPr/>
                    <a:lstStyle/>
                    <a:p>
                      <a:pPr algn="l" fontAlgn="b"/>
                      <a:r>
                        <a:rPr lang="en-US" altLang="zh-TW" sz="1400" dirty="0">
                          <a:latin typeface="Calibri" panose="020F0502020204030204" pitchFamily="34" charset="0"/>
                          <a:ea typeface="Calibri" panose="020F0502020204030204" pitchFamily="34" charset="0"/>
                          <a:cs typeface="Calibri" panose="020F0502020204030204" pitchFamily="34" charset="0"/>
                        </a:rPr>
                        <a:t>Inventory</a:t>
                      </a:r>
                      <a:endParaRPr lang="en-US" sz="1400" dirty="0">
                        <a:latin typeface="Calibri" panose="020F0502020204030204" pitchFamily="34" charset="0"/>
                        <a:ea typeface="Calibri" panose="020F0502020204030204" pitchFamily="34" charset="0"/>
                        <a:cs typeface="Calibri" panose="020F0502020204030204" pitchFamily="34" charset="0"/>
                      </a:endParaRPr>
                    </a:p>
                  </a:txBody>
                  <a:tcPr marL="39644" marR="39644" marT="0" marB="0"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895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902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946</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964</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1,024</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1.2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0.8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4.8</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b="0" i="0" u="none" strike="noStrike" dirty="0">
                          <a:solidFill>
                            <a:srgbClr val="000000"/>
                          </a:solidFill>
                          <a:effectLst/>
                          <a:latin typeface="Calibri"/>
                        </a:rPr>
                        <a:t>1.9 </a:t>
                      </a: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b="0" i="0" u="none" strike="noStrike" dirty="0">
                          <a:solidFill>
                            <a:srgbClr val="000000"/>
                          </a:solidFill>
                          <a:effectLst/>
                          <a:latin typeface="Calibri"/>
                        </a:rPr>
                        <a:t>6</a:t>
                      </a:r>
                    </a:p>
                  </a:txBody>
                  <a:tcPr marL="7620" marR="7620" marT="762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 xmlns:a16="http://schemas.microsoft.com/office/drawing/2014/main" val="10005"/>
                  </a:ext>
                </a:extLst>
              </a:tr>
              <a:tr h="341139">
                <a:tc>
                  <a:txBody>
                    <a:bodyPr/>
                    <a:lstStyle/>
                    <a:p>
                      <a:pPr algn="l" fontAlgn="b"/>
                      <a:r>
                        <a:rPr lang="en-US" altLang="zh-TW" sz="1400" dirty="0">
                          <a:latin typeface="Calibri" panose="020F0502020204030204" pitchFamily="34" charset="0"/>
                          <a:ea typeface="Calibri" panose="020F0502020204030204" pitchFamily="34" charset="0"/>
                          <a:cs typeface="Calibri" panose="020F0502020204030204" pitchFamily="34" charset="0"/>
                        </a:rPr>
                        <a:t>Fixed Assets</a:t>
                      </a:r>
                      <a:endParaRPr lang="en-US" sz="1400" dirty="0">
                        <a:latin typeface="Calibri" panose="020F0502020204030204" pitchFamily="34" charset="0"/>
                        <a:ea typeface="Calibri" panose="020F0502020204030204" pitchFamily="34" charset="0"/>
                        <a:cs typeface="Calibri" panose="020F0502020204030204" pitchFamily="34" charset="0"/>
                      </a:endParaRPr>
                    </a:p>
                  </a:txBody>
                  <a:tcPr marL="39644" marR="39644" marT="0" marB="0"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6,504</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6,693</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6,250</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6,226</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6,103</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6.8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2.9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(6.6)</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b="0" i="0" u="none" strike="noStrike" dirty="0">
                          <a:solidFill>
                            <a:srgbClr val="000000"/>
                          </a:solidFill>
                          <a:effectLst/>
                          <a:latin typeface="Calibri"/>
                        </a:rPr>
                        <a:t>(0.4)</a:t>
                      </a: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b="0" i="0" u="none" strike="noStrike" dirty="0">
                          <a:solidFill>
                            <a:srgbClr val="000000"/>
                          </a:solidFill>
                          <a:effectLst/>
                          <a:latin typeface="Calibri"/>
                        </a:rPr>
                        <a:t>(2)</a:t>
                      </a:r>
                    </a:p>
                  </a:txBody>
                  <a:tcPr marL="7620" marR="7620" marT="762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extLst>
                  <a:ext uri="{0D108BD9-81ED-4DB2-BD59-A6C34878D82A}">
                    <a16:rowId xmlns="" xmlns:a16="http://schemas.microsoft.com/office/drawing/2014/main" val="10006"/>
                  </a:ext>
                </a:extLst>
              </a:tr>
              <a:tr h="353222">
                <a:tc>
                  <a:txBody>
                    <a:bodyPr/>
                    <a:lstStyle/>
                    <a:p>
                      <a:pPr algn="l" fontAlgn="b"/>
                      <a:r>
                        <a:rPr lang="en-US" altLang="zh-TW" sz="1400" b="1" dirty="0">
                          <a:latin typeface="Calibri" panose="020F0502020204030204" pitchFamily="34" charset="0"/>
                          <a:ea typeface="Calibri" panose="020F0502020204030204" pitchFamily="34" charset="0"/>
                          <a:cs typeface="Calibri" panose="020F0502020204030204" pitchFamily="34" charset="0"/>
                        </a:rPr>
                        <a:t>TOTAL LIABILITES</a:t>
                      </a:r>
                      <a:endParaRPr lang="en-US" sz="1400" b="1" dirty="0">
                        <a:latin typeface="Calibri" panose="020F0502020204030204" pitchFamily="34" charset="0"/>
                        <a:ea typeface="Calibri" panose="020F0502020204030204" pitchFamily="34" charset="0"/>
                        <a:cs typeface="Calibri" panose="020F0502020204030204" pitchFamily="34" charset="0"/>
                      </a:endParaRPr>
                    </a:p>
                  </a:txBody>
                  <a:tcPr marL="39644" marR="39644" marT="0" marB="0"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9,306</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9,572</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8,864</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8,875</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8,846</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5.4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2.9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(7.4)</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b="0" i="0" u="none" strike="noStrike" dirty="0">
                          <a:solidFill>
                            <a:srgbClr val="000000"/>
                          </a:solidFill>
                          <a:effectLst/>
                          <a:latin typeface="Calibri"/>
                        </a:rPr>
                        <a:t>0.1 </a:t>
                      </a: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b="0" i="0" u="none" strike="noStrike" dirty="0">
                          <a:solidFill>
                            <a:srgbClr val="000000"/>
                          </a:solidFill>
                          <a:effectLst/>
                          <a:latin typeface="Calibri"/>
                        </a:rPr>
                        <a:t>(0.3) </a:t>
                      </a:r>
                    </a:p>
                  </a:txBody>
                  <a:tcPr marL="7620" marR="7620" marT="762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 xmlns:a16="http://schemas.microsoft.com/office/drawing/2014/main" val="10007"/>
                  </a:ext>
                </a:extLst>
              </a:tr>
              <a:tr h="353222">
                <a:tc>
                  <a:txBody>
                    <a:bodyPr/>
                    <a:lstStyle/>
                    <a:p>
                      <a:pPr algn="l" fontAlgn="b"/>
                      <a:r>
                        <a:rPr lang="en-US" altLang="zh-TW" sz="1400" dirty="0">
                          <a:latin typeface="Calibri" panose="020F0502020204030204" pitchFamily="34" charset="0"/>
                          <a:ea typeface="Calibri" panose="020F0502020204030204" pitchFamily="34" charset="0"/>
                          <a:cs typeface="Calibri" panose="020F0502020204030204" pitchFamily="34" charset="0"/>
                        </a:rPr>
                        <a:t>Bank Loans</a:t>
                      </a:r>
                      <a:endParaRPr lang="en-US" sz="1400" dirty="0">
                        <a:latin typeface="Calibri" panose="020F0502020204030204" pitchFamily="34" charset="0"/>
                        <a:ea typeface="Calibri" panose="020F0502020204030204" pitchFamily="34" charset="0"/>
                        <a:cs typeface="Calibri" panose="020F0502020204030204" pitchFamily="34" charset="0"/>
                      </a:endParaRPr>
                    </a:p>
                  </a:txBody>
                  <a:tcPr marL="39644" marR="39644" marT="0" marB="0"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5,923</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6,253</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5,549</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5,188</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5,099</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9.8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5.6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(11.3)</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b="0" i="0" u="none" strike="noStrike" dirty="0">
                          <a:solidFill>
                            <a:srgbClr val="000000"/>
                          </a:solidFill>
                          <a:effectLst/>
                          <a:latin typeface="Calibri"/>
                        </a:rPr>
                        <a:t>(6.5)</a:t>
                      </a: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b="0" i="0" u="none" strike="noStrike" dirty="0">
                          <a:solidFill>
                            <a:srgbClr val="000000"/>
                          </a:solidFill>
                          <a:effectLst/>
                          <a:latin typeface="Calibri"/>
                        </a:rPr>
                        <a:t>(2)</a:t>
                      </a:r>
                    </a:p>
                  </a:txBody>
                  <a:tcPr marL="7620" marR="7620" marT="762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extLst>
                  <a:ext uri="{0D108BD9-81ED-4DB2-BD59-A6C34878D82A}">
                    <a16:rowId xmlns="" xmlns:a16="http://schemas.microsoft.com/office/drawing/2014/main" val="10008"/>
                  </a:ext>
                </a:extLst>
              </a:tr>
              <a:tr h="353222">
                <a:tc>
                  <a:txBody>
                    <a:bodyPr/>
                    <a:lstStyle/>
                    <a:p>
                      <a:pPr algn="l" fontAlgn="b"/>
                      <a:r>
                        <a:rPr lang="en-US" altLang="zh-TW" sz="1400" dirty="0">
                          <a:latin typeface="Calibri" panose="020F0502020204030204" pitchFamily="34" charset="0"/>
                          <a:ea typeface="Calibri" panose="020F0502020204030204" pitchFamily="34" charset="0"/>
                          <a:cs typeface="Calibri" panose="020F0502020204030204" pitchFamily="34" charset="0"/>
                        </a:rPr>
                        <a:t>NP &amp; AP</a:t>
                      </a:r>
                      <a:endParaRPr lang="en-US" sz="1400" dirty="0">
                        <a:latin typeface="Calibri" panose="020F0502020204030204" pitchFamily="34" charset="0"/>
                        <a:ea typeface="Calibri" panose="020F0502020204030204" pitchFamily="34" charset="0"/>
                        <a:cs typeface="Calibri" panose="020F0502020204030204" pitchFamily="34" charset="0"/>
                      </a:endParaRPr>
                    </a:p>
                  </a:txBody>
                  <a:tcPr marL="39644" marR="39644" marT="0" marB="0"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16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37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14</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13</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10</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19.6</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131.3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(62)</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b="0" i="0" u="none" strike="noStrike" dirty="0">
                          <a:solidFill>
                            <a:srgbClr val="000000"/>
                          </a:solidFill>
                          <a:effectLst/>
                          <a:latin typeface="Calibri"/>
                        </a:rPr>
                        <a:t>(7.1)</a:t>
                      </a: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b="0" i="0" u="none" strike="noStrike" dirty="0">
                          <a:solidFill>
                            <a:srgbClr val="000000"/>
                          </a:solidFill>
                          <a:effectLst/>
                          <a:latin typeface="Calibri"/>
                        </a:rPr>
                        <a:t>(23)</a:t>
                      </a:r>
                    </a:p>
                  </a:txBody>
                  <a:tcPr marL="7620" marR="7620" marT="762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 xmlns:a16="http://schemas.microsoft.com/office/drawing/2014/main" val="10009"/>
                  </a:ext>
                </a:extLst>
              </a:tr>
              <a:tr h="353222">
                <a:tc>
                  <a:txBody>
                    <a:bodyPr/>
                    <a:lstStyle/>
                    <a:p>
                      <a:pPr algn="l" fontAlgn="b"/>
                      <a:r>
                        <a:rPr lang="en-US" altLang="zh-TW" sz="1400" b="1" dirty="0">
                          <a:latin typeface="Calibri" panose="020F0502020204030204" pitchFamily="34" charset="0"/>
                          <a:ea typeface="Calibri" panose="020F0502020204030204" pitchFamily="34" charset="0"/>
                          <a:cs typeface="Calibri" panose="020F0502020204030204" pitchFamily="34" charset="0"/>
                        </a:rPr>
                        <a:t>TOTAL EQUITY</a:t>
                      </a:r>
                      <a:endParaRPr lang="en-US" sz="1400" b="1" dirty="0">
                        <a:latin typeface="Calibri" panose="020F0502020204030204" pitchFamily="34" charset="0"/>
                        <a:ea typeface="Calibri" panose="020F0502020204030204" pitchFamily="34" charset="0"/>
                        <a:cs typeface="Calibri" panose="020F0502020204030204" pitchFamily="34" charset="0"/>
                      </a:endParaRPr>
                    </a:p>
                  </a:txBody>
                  <a:tcPr marL="39644" marR="39644" marT="0" marB="0"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ctr"/>
                      <a:r>
                        <a:rPr lang="en-US" altLang="zh-TW" sz="1400" dirty="0">
                          <a:latin typeface="Calibri" panose="020F0502020204030204" pitchFamily="34" charset="0"/>
                          <a:ea typeface="Calibri" panose="020F0502020204030204" pitchFamily="34" charset="0"/>
                          <a:cs typeface="Calibri" panose="020F0502020204030204" pitchFamily="34" charset="0"/>
                        </a:rPr>
                        <a:t>15,792</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ctr"/>
                      <a:r>
                        <a:rPr lang="en-US" altLang="zh-TW" sz="1400" dirty="0">
                          <a:latin typeface="Calibri" panose="020F0502020204030204" pitchFamily="34" charset="0"/>
                          <a:ea typeface="Calibri" panose="020F0502020204030204" pitchFamily="34" charset="0"/>
                          <a:cs typeface="Calibri" panose="020F0502020204030204" pitchFamily="34" charset="0"/>
                        </a:rPr>
                        <a:t>14,678</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ctr"/>
                      <a:r>
                        <a:rPr lang="en-US" altLang="zh-TW" sz="1400" dirty="0">
                          <a:latin typeface="Calibri" panose="020F0502020204030204" pitchFamily="34" charset="0"/>
                          <a:ea typeface="Calibri" panose="020F0502020204030204" pitchFamily="34" charset="0"/>
                          <a:cs typeface="Calibri" panose="020F0502020204030204" pitchFamily="34" charset="0"/>
                        </a:rPr>
                        <a:t>12,986</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ctr"/>
                      <a:r>
                        <a:rPr lang="en-US" altLang="zh-TW" sz="1400" dirty="0">
                          <a:latin typeface="Calibri" panose="020F0502020204030204" pitchFamily="34" charset="0"/>
                          <a:ea typeface="Calibri" panose="020F0502020204030204" pitchFamily="34" charset="0"/>
                          <a:cs typeface="Calibri" panose="020F0502020204030204" pitchFamily="34" charset="0"/>
                        </a:rPr>
                        <a:t>12,705</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ctr"/>
                      <a:r>
                        <a:rPr lang="en-US" altLang="zh-TW" sz="1400" dirty="0">
                          <a:latin typeface="Calibri" panose="020F0502020204030204" pitchFamily="34" charset="0"/>
                          <a:ea typeface="Calibri" panose="020F0502020204030204" pitchFamily="34" charset="0"/>
                          <a:cs typeface="Calibri" panose="020F0502020204030204" pitchFamily="34" charset="0"/>
                        </a:rPr>
                        <a:t>12,534</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ctr"/>
                      <a:r>
                        <a:rPr lang="en-US" altLang="zh-TW" sz="1400" dirty="0">
                          <a:latin typeface="Calibri" panose="020F0502020204030204" pitchFamily="34" charset="0"/>
                          <a:ea typeface="Calibri" panose="020F0502020204030204" pitchFamily="34" charset="0"/>
                          <a:cs typeface="Calibri" panose="020F0502020204030204" pitchFamily="34" charset="0"/>
                        </a:rPr>
                        <a:t>0.2</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7.1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(11.5)</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b="0" i="0" u="none" strike="noStrike" dirty="0">
                          <a:solidFill>
                            <a:srgbClr val="000000"/>
                          </a:solidFill>
                          <a:effectLst/>
                          <a:latin typeface="Calibri"/>
                        </a:rPr>
                        <a:t>(2.2)</a:t>
                      </a: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b="0" i="0" u="none" strike="noStrike" dirty="0">
                          <a:solidFill>
                            <a:srgbClr val="000000"/>
                          </a:solidFill>
                          <a:effectLst/>
                          <a:latin typeface="Calibri"/>
                        </a:rPr>
                        <a:t>(1.3)</a:t>
                      </a:r>
                    </a:p>
                  </a:txBody>
                  <a:tcPr marL="7620" marR="7620" marT="762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extLst>
                  <a:ext uri="{0D108BD9-81ED-4DB2-BD59-A6C34878D82A}">
                    <a16:rowId xmlns="" xmlns:a16="http://schemas.microsoft.com/office/drawing/2014/main" val="10010"/>
                  </a:ext>
                </a:extLst>
              </a:tr>
              <a:tr h="249548">
                <a:tc>
                  <a:txBody>
                    <a:bodyPr/>
                    <a:lstStyle/>
                    <a:p>
                      <a:pPr algn="l" fontAlgn="b"/>
                      <a:r>
                        <a:rPr lang="zh-TW" altLang="en-US" sz="1400" dirty="0">
                          <a:latin typeface="Calibri" panose="020F0502020204030204" pitchFamily="34" charset="0"/>
                          <a:ea typeface="+mj-ea"/>
                          <a:cs typeface="Calibri" panose="020F0502020204030204" pitchFamily="34" charset="0"/>
                        </a:rPr>
                        <a:t>　</a:t>
                      </a:r>
                    </a:p>
                  </a:txBody>
                  <a:tcPr marL="0" marR="0" marT="0" marB="0" anchor="b">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ctr" fontAlgn="b"/>
                      <a:endParaRPr lang="zh-TW" altLang="en-US" sz="1400" dirty="0">
                        <a:latin typeface="Calibri" panose="020F0502020204030204" pitchFamily="34" charset="0"/>
                        <a:cs typeface="Calibri" panose="020F0502020204030204" pitchFamily="34" charset="0"/>
                      </a:endParaRPr>
                    </a:p>
                  </a:txBody>
                  <a:tcPr marL="0" marR="0" marT="0" marB="0" anchor="b">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ctr" fontAlgn="b"/>
                      <a:endParaRPr lang="zh-TW" altLang="en-US" sz="1400" dirty="0">
                        <a:latin typeface="Calibri" panose="020F0502020204030204" pitchFamily="34" charset="0"/>
                        <a:cs typeface="Calibri" panose="020F0502020204030204" pitchFamily="34" charset="0"/>
                      </a:endParaRPr>
                    </a:p>
                  </a:txBody>
                  <a:tcPr marL="0" marR="0" marT="0" marB="0" anchor="b">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ctr" fontAlgn="b"/>
                      <a:endParaRPr lang="zh-TW" altLang="en-US" sz="1400" dirty="0">
                        <a:latin typeface="Calibri" panose="020F0502020204030204" pitchFamily="34" charset="0"/>
                        <a:cs typeface="Calibri" panose="020F0502020204030204" pitchFamily="34" charset="0"/>
                      </a:endParaRPr>
                    </a:p>
                  </a:txBody>
                  <a:tcPr marL="0" marR="0" marT="0" marB="0" anchor="b">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ctr" fontAlgn="b"/>
                      <a:endParaRPr lang="zh-TW" altLang="en-US" sz="1400" dirty="0">
                        <a:latin typeface="Calibri" panose="020F0502020204030204" pitchFamily="34" charset="0"/>
                        <a:cs typeface="Calibri" panose="020F0502020204030204" pitchFamily="34" charset="0"/>
                      </a:endParaRPr>
                    </a:p>
                  </a:txBody>
                  <a:tcPr marL="0" marR="0" marT="0" marB="0" anchor="b">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ctr" fontAlgn="b"/>
                      <a:endParaRPr lang="zh-TW" altLang="en-US" sz="1400" dirty="0">
                        <a:latin typeface="Calibri" panose="020F0502020204030204" pitchFamily="34" charset="0"/>
                        <a:cs typeface="Calibri" panose="020F0502020204030204" pitchFamily="34" charset="0"/>
                      </a:endParaRPr>
                    </a:p>
                  </a:txBody>
                  <a:tcPr marL="0" marR="0" marT="0" marB="0" anchor="b">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ctr" fontAlgn="b"/>
                      <a:endParaRPr lang="zh-TW" altLang="en-US" sz="1400">
                        <a:latin typeface="Calibri" panose="020F0502020204030204" pitchFamily="34" charset="0"/>
                        <a:cs typeface="Calibri" panose="020F0502020204030204" pitchFamily="34" charset="0"/>
                      </a:endParaRPr>
                    </a:p>
                  </a:txBody>
                  <a:tcPr marL="0" marR="0" marT="0" marB="0" anchor="b">
                    <a:lnL>
                      <a:noFill/>
                    </a:lnL>
                    <a:lnR>
                      <a:noFill/>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noFill/>
                  </a:tcPr>
                </a:tc>
                <a:tc>
                  <a:txBody>
                    <a:bodyPr/>
                    <a:lstStyle/>
                    <a:p>
                      <a:pPr algn="ctr" fontAlgn="b"/>
                      <a:endParaRPr lang="zh-TW" altLang="en-US" sz="1400" dirty="0">
                        <a:latin typeface="Calibri" panose="020F0502020204030204" pitchFamily="34" charset="0"/>
                        <a:cs typeface="Calibri" panose="020F0502020204030204" pitchFamily="34" charset="0"/>
                      </a:endParaRPr>
                    </a:p>
                  </a:txBody>
                  <a:tcPr marL="0" marR="0" marT="0" marB="0" anchor="b">
                    <a:lnL>
                      <a:noFill/>
                    </a:lnL>
                    <a:lnR>
                      <a:noFill/>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noFill/>
                  </a:tcPr>
                </a:tc>
                <a:tc>
                  <a:txBody>
                    <a:bodyPr/>
                    <a:lstStyle/>
                    <a:p>
                      <a:pPr algn="ctr" fontAlgn="b"/>
                      <a:endParaRPr lang="zh-TW" altLang="en-US" sz="1400" dirty="0">
                        <a:latin typeface="Calibri" panose="020F0502020204030204" pitchFamily="34" charset="0"/>
                        <a:cs typeface="Calibri" panose="020F0502020204030204" pitchFamily="34" charset="0"/>
                      </a:endParaRPr>
                    </a:p>
                  </a:txBody>
                  <a:tcPr marL="0" marR="0" marT="0" marB="0" anchor="b">
                    <a:lnL>
                      <a:noFill/>
                    </a:lnL>
                    <a:lnR>
                      <a:noFill/>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noFill/>
                  </a:tcPr>
                </a:tc>
                <a:tc>
                  <a:txBody>
                    <a:bodyPr/>
                    <a:lstStyle/>
                    <a:p>
                      <a:pPr algn="ctr" fontAlgn="b"/>
                      <a:endParaRPr lang="zh-TW" altLang="en-US" sz="1400" dirty="0">
                        <a:latin typeface="Calibri" panose="020F0502020204030204" pitchFamily="34" charset="0"/>
                        <a:cs typeface="Calibri" panose="020F0502020204030204" pitchFamily="34" charset="0"/>
                      </a:endParaRPr>
                    </a:p>
                  </a:txBody>
                  <a:tcPr marL="0" marR="0" marT="0" marB="0" anchor="b">
                    <a:lnL>
                      <a:noFill/>
                    </a:lnL>
                    <a:lnR>
                      <a:noFill/>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noFill/>
                  </a:tcPr>
                </a:tc>
                <a:tc>
                  <a:txBody>
                    <a:bodyPr/>
                    <a:lstStyle/>
                    <a:p>
                      <a:pPr algn="l" fontAlgn="b"/>
                      <a:endParaRPr lang="zh-TW" altLang="en-US" sz="1400" dirty="0">
                        <a:latin typeface="Calibri" panose="020F0502020204030204" pitchFamily="34" charset="0"/>
                        <a:cs typeface="Calibri" panose="020F0502020204030204" pitchFamily="34" charset="0"/>
                      </a:endParaRPr>
                    </a:p>
                  </a:txBody>
                  <a:tcPr marL="0" marR="0" marT="0" marB="0" anchor="b">
                    <a:lnL>
                      <a:noFill/>
                    </a:lnL>
                    <a:lnR>
                      <a:noFill/>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tcPr>
                </a:tc>
                <a:extLst>
                  <a:ext uri="{0D108BD9-81ED-4DB2-BD59-A6C34878D82A}">
                    <a16:rowId xmlns="" xmlns:a16="http://schemas.microsoft.com/office/drawing/2014/main" val="10011"/>
                  </a:ext>
                </a:extLst>
              </a:tr>
              <a:tr h="282577">
                <a:tc>
                  <a:txBody>
                    <a:bodyPr/>
                    <a:lstStyle/>
                    <a:p>
                      <a:pPr algn="l" fontAlgn="b"/>
                      <a:r>
                        <a:rPr lang="en-US" altLang="zh-TW" sz="1400" dirty="0">
                          <a:latin typeface="Calibri" panose="020F0502020204030204" pitchFamily="34" charset="0"/>
                          <a:ea typeface="Calibri" panose="020F0502020204030204" pitchFamily="34" charset="0"/>
                          <a:cs typeface="Calibri" panose="020F0502020204030204" pitchFamily="34" charset="0"/>
                        </a:rPr>
                        <a:t>A/R days</a:t>
                      </a:r>
                      <a:endParaRPr lang="en-US" sz="1400" dirty="0">
                        <a:latin typeface="Calibri" panose="020F0502020204030204" pitchFamily="34" charset="0"/>
                        <a:ea typeface="Calibri" panose="020F0502020204030204" pitchFamily="34" charset="0"/>
                        <a:cs typeface="Calibri" panose="020F0502020204030204" pitchFamily="34" charset="0"/>
                      </a:endParaRPr>
                    </a:p>
                  </a:txBody>
                  <a:tcPr marL="39644" marR="39644" marT="0" marB="0"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21.1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26.7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33.5</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marL="0" algn="ctr" defTabSz="914400" rtl="0" eaLnBrk="1" fontAlgn="ctr" latinLnBrk="0" hangingPunct="1"/>
                      <a:r>
                        <a:rPr lang="en-US" altLang="zh-TW" sz="1400" dirty="0">
                          <a:latin typeface="Calibri" panose="020F0502020204030204" pitchFamily="34" charset="0"/>
                          <a:ea typeface="Calibri" panose="020F0502020204030204" pitchFamily="34" charset="0"/>
                          <a:cs typeface="Calibri" panose="020F0502020204030204" pitchFamily="34" charset="0"/>
                        </a:rPr>
                        <a:t>32</a:t>
                      </a:r>
                    </a:p>
                  </a:txBody>
                  <a:tcPr marL="0" marR="0" marT="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marL="0" algn="ctr" defTabSz="914400" rtl="0" eaLnBrk="1" fontAlgn="ctr" latinLnBrk="0" hangingPunct="1"/>
                      <a:r>
                        <a:rPr lang="en-US" altLang="zh-TW" sz="1400" dirty="0">
                          <a:latin typeface="Calibri" panose="020F0502020204030204" pitchFamily="34" charset="0"/>
                          <a:ea typeface="Calibri" panose="020F0502020204030204" pitchFamily="34" charset="0"/>
                          <a:cs typeface="Calibri" panose="020F0502020204030204" pitchFamily="34" charset="0"/>
                        </a:rPr>
                        <a:t>27</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b"/>
                      <a:endParaRPr lang="zh-TW" altLang="en-US" sz="1400" dirty="0">
                        <a:latin typeface="Calibri" panose="020F0502020204030204" pitchFamily="34" charset="0"/>
                        <a:cs typeface="Calibri" panose="020F0502020204030204" pitchFamily="34" charset="0"/>
                      </a:endParaRP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noFill/>
                  </a:tcPr>
                </a:tc>
                <a:tc>
                  <a:txBody>
                    <a:bodyPr/>
                    <a:lstStyle/>
                    <a:p>
                      <a:pPr algn="ctr" fontAlgn="b"/>
                      <a:endParaRPr lang="zh-TW" altLang="en-US" sz="1400" dirty="0">
                        <a:latin typeface="Calibri" panose="020F0502020204030204" pitchFamily="34" charset="0"/>
                        <a:cs typeface="Calibri" panose="020F0502020204030204" pitchFamily="34" charset="0"/>
                      </a:endParaRPr>
                    </a:p>
                  </a:txBody>
                  <a:tcPr marL="0" marR="0" marT="0" marB="0" anchor="b">
                    <a:lnL>
                      <a:noFill/>
                    </a:lnL>
                    <a:lnR>
                      <a:noFill/>
                    </a:lnR>
                    <a:lnT>
                      <a:noFill/>
                    </a:lnT>
                    <a:lnB>
                      <a:noFill/>
                    </a:lnB>
                    <a:lnTlToBr w="12700" cmpd="sng">
                      <a:noFill/>
                      <a:prstDash val="solid"/>
                    </a:lnTlToBr>
                    <a:lnBlToTr w="12700" cmpd="sng">
                      <a:noFill/>
                      <a:prstDash val="solid"/>
                    </a:lnBlToTr>
                    <a:noFill/>
                  </a:tcPr>
                </a:tc>
                <a:tc>
                  <a:txBody>
                    <a:bodyPr/>
                    <a:lstStyle/>
                    <a:p>
                      <a:pPr algn="ctr" fontAlgn="b"/>
                      <a:endParaRPr lang="zh-TW" altLang="en-US" sz="1400" dirty="0">
                        <a:latin typeface="Calibri" panose="020F0502020204030204" pitchFamily="34" charset="0"/>
                        <a:cs typeface="Calibri" panose="020F0502020204030204" pitchFamily="34" charset="0"/>
                      </a:endParaRPr>
                    </a:p>
                  </a:txBody>
                  <a:tcPr marL="0" marR="0" marT="0" marB="0" anchor="b">
                    <a:lnL>
                      <a:noFill/>
                    </a:lnL>
                    <a:lnR>
                      <a:noFill/>
                    </a:lnR>
                    <a:lnT>
                      <a:noFill/>
                    </a:lnT>
                    <a:lnB>
                      <a:noFill/>
                    </a:lnB>
                    <a:lnTlToBr w="12700" cmpd="sng">
                      <a:noFill/>
                      <a:prstDash val="solid"/>
                    </a:lnTlToBr>
                    <a:lnBlToTr w="12700" cmpd="sng">
                      <a:noFill/>
                      <a:prstDash val="solid"/>
                    </a:lnBlToTr>
                    <a:noFill/>
                  </a:tcPr>
                </a:tc>
                <a:tc>
                  <a:txBody>
                    <a:bodyPr/>
                    <a:lstStyle/>
                    <a:p>
                      <a:pPr algn="ctr" fontAlgn="b"/>
                      <a:endParaRPr lang="zh-TW" altLang="en-US" sz="1400" dirty="0">
                        <a:latin typeface="Calibri" panose="020F0502020204030204" pitchFamily="34" charset="0"/>
                        <a:cs typeface="Calibri" panose="020F0502020204030204" pitchFamily="34" charset="0"/>
                      </a:endParaRPr>
                    </a:p>
                  </a:txBody>
                  <a:tcPr marL="0" marR="0" marT="0" marB="0" anchor="b">
                    <a:lnL>
                      <a:noFill/>
                    </a:lnL>
                    <a:lnR>
                      <a:noFill/>
                    </a:lnR>
                    <a:lnT>
                      <a:noFill/>
                    </a:lnT>
                    <a:lnB>
                      <a:noFill/>
                    </a:lnB>
                    <a:lnTlToBr w="12700" cmpd="sng">
                      <a:noFill/>
                      <a:prstDash val="solid"/>
                    </a:lnTlToBr>
                    <a:lnBlToTr w="12700" cmpd="sng">
                      <a:noFill/>
                      <a:prstDash val="solid"/>
                    </a:lnBlToTr>
                    <a:noFill/>
                  </a:tcPr>
                </a:tc>
                <a:tc>
                  <a:txBody>
                    <a:bodyPr/>
                    <a:lstStyle/>
                    <a:p>
                      <a:pPr algn="ctr" fontAlgn="b"/>
                      <a:endParaRPr lang="zh-TW" altLang="en-US" sz="1400" dirty="0">
                        <a:latin typeface="Calibri" panose="020F0502020204030204" pitchFamily="34" charset="0"/>
                        <a:cs typeface="Calibri" panose="020F0502020204030204" pitchFamily="34" charset="0"/>
                      </a:endParaRPr>
                    </a:p>
                  </a:txBody>
                  <a:tcPr marL="0" marR="0" marT="0" marB="0" anchor="b">
                    <a:lnL>
                      <a:noFill/>
                    </a:lnL>
                    <a:lnR>
                      <a:noFill/>
                    </a:lnR>
                    <a:lnT>
                      <a:noFill/>
                    </a:lnT>
                    <a:lnB>
                      <a:noFill/>
                    </a:lnB>
                    <a:lnTlToBr w="12700" cmpd="sng">
                      <a:noFill/>
                      <a:prstDash val="solid"/>
                    </a:lnTlToBr>
                    <a:lnBlToTr w="12700" cmpd="sng">
                      <a:noFill/>
                      <a:prstDash val="solid"/>
                    </a:lnBlToTr>
                    <a:noFill/>
                  </a:tcPr>
                </a:tc>
                <a:extLst>
                  <a:ext uri="{0D108BD9-81ED-4DB2-BD59-A6C34878D82A}">
                    <a16:rowId xmlns="" xmlns:a16="http://schemas.microsoft.com/office/drawing/2014/main" val="10012"/>
                  </a:ext>
                </a:extLst>
              </a:tr>
              <a:tr h="282577">
                <a:tc>
                  <a:txBody>
                    <a:bodyPr/>
                    <a:lstStyle/>
                    <a:p>
                      <a:pPr algn="l" fontAlgn="b"/>
                      <a:r>
                        <a:rPr lang="en-US" altLang="zh-TW" sz="1400" dirty="0">
                          <a:latin typeface="Calibri" panose="020F0502020204030204" pitchFamily="34" charset="0"/>
                          <a:ea typeface="Calibri" panose="020F0502020204030204" pitchFamily="34" charset="0"/>
                          <a:cs typeface="Calibri" panose="020F0502020204030204" pitchFamily="34" charset="0"/>
                        </a:rPr>
                        <a:t>Inventory days</a:t>
                      </a:r>
                      <a:endParaRPr lang="en-US" sz="1400" dirty="0">
                        <a:latin typeface="Calibri" panose="020F0502020204030204" pitchFamily="34" charset="0"/>
                        <a:ea typeface="Calibri" panose="020F0502020204030204" pitchFamily="34" charset="0"/>
                        <a:cs typeface="Calibri" panose="020F0502020204030204" pitchFamily="34" charset="0"/>
                      </a:endParaRPr>
                    </a:p>
                  </a:txBody>
                  <a:tcPr marL="39644" marR="39644" marT="0" marB="0"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1,736.3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1,304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1,659</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algn="ctr" defTabSz="914400" rtl="0" eaLnBrk="1" fontAlgn="ctr" latinLnBrk="0" hangingPunct="1"/>
                      <a:r>
                        <a:rPr lang="en-US" altLang="zh-TW" sz="1400" dirty="0">
                          <a:latin typeface="Calibri" panose="020F0502020204030204" pitchFamily="34" charset="0"/>
                          <a:ea typeface="Calibri" panose="020F0502020204030204" pitchFamily="34" charset="0"/>
                          <a:cs typeface="Calibri" panose="020F0502020204030204" pitchFamily="34" charset="0"/>
                        </a:rPr>
                        <a:t>1,460</a:t>
                      </a:r>
                    </a:p>
                  </a:txBody>
                  <a:tcPr marL="0" marR="0" marT="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algn="ctr" defTabSz="914400" rtl="0" eaLnBrk="1" fontAlgn="ctr" latinLnBrk="0" hangingPunct="1"/>
                      <a:r>
                        <a:rPr lang="en-US" altLang="zh-TW" sz="1400" dirty="0">
                          <a:latin typeface="Calibri" panose="020F0502020204030204" pitchFamily="34" charset="0"/>
                          <a:ea typeface="Calibri" panose="020F0502020204030204" pitchFamily="34" charset="0"/>
                          <a:cs typeface="Calibri" panose="020F0502020204030204" pitchFamily="34" charset="0"/>
                        </a:rPr>
                        <a:t>1,352</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b"/>
                      <a:endParaRPr lang="zh-TW" altLang="en-US" sz="1400" dirty="0">
                        <a:latin typeface="Calibri" panose="020F0502020204030204" pitchFamily="34" charset="0"/>
                        <a:cs typeface="Calibri" panose="020F0502020204030204" pitchFamily="34" charset="0"/>
                      </a:endParaRP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noFill/>
                  </a:tcPr>
                </a:tc>
                <a:tc>
                  <a:txBody>
                    <a:bodyPr/>
                    <a:lstStyle/>
                    <a:p>
                      <a:pPr algn="ctr" fontAlgn="b"/>
                      <a:endParaRPr lang="zh-TW" altLang="en-US" sz="1400" dirty="0">
                        <a:latin typeface="Calibri" panose="020F0502020204030204" pitchFamily="34" charset="0"/>
                        <a:cs typeface="Calibri" panose="020F0502020204030204" pitchFamily="34" charset="0"/>
                      </a:endParaRPr>
                    </a:p>
                  </a:txBody>
                  <a:tcPr marL="0" marR="0" marT="0" marB="0" anchor="b">
                    <a:lnL>
                      <a:noFill/>
                    </a:lnL>
                    <a:lnR>
                      <a:noFill/>
                    </a:lnR>
                    <a:lnT>
                      <a:noFill/>
                    </a:lnT>
                    <a:lnB>
                      <a:noFill/>
                    </a:lnB>
                    <a:lnTlToBr w="12700" cmpd="sng">
                      <a:noFill/>
                      <a:prstDash val="solid"/>
                    </a:lnTlToBr>
                    <a:lnBlToTr w="12700" cmpd="sng">
                      <a:noFill/>
                      <a:prstDash val="solid"/>
                    </a:lnBlToTr>
                    <a:noFill/>
                  </a:tcPr>
                </a:tc>
                <a:tc>
                  <a:txBody>
                    <a:bodyPr/>
                    <a:lstStyle/>
                    <a:p>
                      <a:pPr algn="ctr" fontAlgn="b"/>
                      <a:endParaRPr lang="zh-TW" altLang="en-US" sz="1400" dirty="0">
                        <a:latin typeface="Calibri" panose="020F0502020204030204" pitchFamily="34" charset="0"/>
                        <a:cs typeface="Calibri" panose="020F0502020204030204" pitchFamily="34" charset="0"/>
                      </a:endParaRPr>
                    </a:p>
                  </a:txBody>
                  <a:tcPr marL="0" marR="0" marT="0" marB="0" anchor="b">
                    <a:lnL>
                      <a:noFill/>
                    </a:lnL>
                    <a:lnR>
                      <a:noFill/>
                    </a:lnR>
                    <a:lnT>
                      <a:noFill/>
                    </a:lnT>
                    <a:lnB>
                      <a:noFill/>
                    </a:lnB>
                    <a:lnTlToBr w="12700" cmpd="sng">
                      <a:noFill/>
                      <a:prstDash val="solid"/>
                    </a:lnTlToBr>
                    <a:lnBlToTr w="12700" cmpd="sng">
                      <a:noFill/>
                      <a:prstDash val="solid"/>
                    </a:lnBlToTr>
                    <a:noFill/>
                  </a:tcPr>
                </a:tc>
                <a:tc>
                  <a:txBody>
                    <a:bodyPr/>
                    <a:lstStyle/>
                    <a:p>
                      <a:pPr algn="ctr" fontAlgn="b"/>
                      <a:endParaRPr lang="zh-TW" altLang="en-US" sz="1400" dirty="0">
                        <a:latin typeface="Calibri" panose="020F0502020204030204" pitchFamily="34" charset="0"/>
                        <a:cs typeface="Calibri" panose="020F0502020204030204" pitchFamily="34" charset="0"/>
                      </a:endParaRPr>
                    </a:p>
                  </a:txBody>
                  <a:tcPr marL="0" marR="0" marT="0" marB="0" anchor="b">
                    <a:lnL>
                      <a:noFill/>
                    </a:lnL>
                    <a:lnR>
                      <a:noFill/>
                    </a:lnR>
                    <a:lnT>
                      <a:noFill/>
                    </a:lnT>
                    <a:lnB>
                      <a:noFill/>
                    </a:lnB>
                    <a:lnTlToBr w="12700" cmpd="sng">
                      <a:noFill/>
                      <a:prstDash val="solid"/>
                    </a:lnTlToBr>
                    <a:lnBlToTr w="12700" cmpd="sng">
                      <a:noFill/>
                      <a:prstDash val="solid"/>
                    </a:lnBlToTr>
                    <a:noFill/>
                  </a:tcPr>
                </a:tc>
                <a:tc>
                  <a:txBody>
                    <a:bodyPr/>
                    <a:lstStyle/>
                    <a:p>
                      <a:pPr algn="ctr" fontAlgn="b"/>
                      <a:endParaRPr lang="zh-TW" altLang="en-US" sz="1400" dirty="0">
                        <a:latin typeface="Calibri" panose="020F0502020204030204" pitchFamily="34" charset="0"/>
                        <a:cs typeface="Calibri" panose="020F0502020204030204" pitchFamily="34" charset="0"/>
                      </a:endParaRPr>
                    </a:p>
                  </a:txBody>
                  <a:tcPr marL="0" marR="0" marT="0" marB="0" anchor="b">
                    <a:lnL>
                      <a:noFill/>
                    </a:lnL>
                    <a:lnR>
                      <a:noFill/>
                    </a:lnR>
                    <a:lnT>
                      <a:noFill/>
                    </a:lnT>
                    <a:lnB>
                      <a:noFill/>
                    </a:lnB>
                    <a:lnTlToBr w="12700" cmpd="sng">
                      <a:noFill/>
                      <a:prstDash val="solid"/>
                    </a:lnTlToBr>
                    <a:lnBlToTr w="12700" cmpd="sng">
                      <a:noFill/>
                      <a:prstDash val="solid"/>
                    </a:lnBlToTr>
                    <a:noFill/>
                  </a:tcPr>
                </a:tc>
                <a:extLst>
                  <a:ext uri="{0D108BD9-81ED-4DB2-BD59-A6C34878D82A}">
                    <a16:rowId xmlns="" xmlns:a16="http://schemas.microsoft.com/office/drawing/2014/main" val="10013"/>
                  </a:ext>
                </a:extLst>
              </a:tr>
              <a:tr h="282577">
                <a:tc>
                  <a:txBody>
                    <a:bodyPr/>
                    <a:lstStyle/>
                    <a:p>
                      <a:pPr algn="l" fontAlgn="b"/>
                      <a:r>
                        <a:rPr lang="en-US" altLang="zh-TW" sz="1400" dirty="0">
                          <a:latin typeface="Calibri" panose="020F0502020204030204" pitchFamily="34" charset="0"/>
                          <a:ea typeface="Calibri" panose="020F0502020204030204" pitchFamily="34" charset="0"/>
                          <a:cs typeface="Calibri" panose="020F0502020204030204" pitchFamily="34" charset="0"/>
                        </a:rPr>
                        <a:t>A/P days</a:t>
                      </a:r>
                      <a:endParaRPr lang="en-US" sz="1400" dirty="0">
                        <a:latin typeface="Calibri" panose="020F0502020204030204" pitchFamily="34" charset="0"/>
                        <a:ea typeface="Calibri" panose="020F0502020204030204" pitchFamily="34" charset="0"/>
                        <a:cs typeface="Calibri" panose="020F0502020204030204" pitchFamily="34" charset="0"/>
                      </a:endParaRPr>
                    </a:p>
                  </a:txBody>
                  <a:tcPr marL="39644" marR="39644" marT="0" marB="0"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28.3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38.0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43.5</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marL="0" algn="ctr" defTabSz="914400" rtl="0" eaLnBrk="1" fontAlgn="ctr" latinLnBrk="0" hangingPunct="1"/>
                      <a:r>
                        <a:rPr lang="en-US" altLang="zh-TW" sz="1400" dirty="0">
                          <a:latin typeface="Calibri" panose="020F0502020204030204" pitchFamily="34" charset="0"/>
                          <a:ea typeface="Calibri" panose="020F0502020204030204" pitchFamily="34" charset="0"/>
                          <a:cs typeface="Calibri" panose="020F0502020204030204" pitchFamily="34" charset="0"/>
                        </a:rPr>
                        <a:t>20</a:t>
                      </a:r>
                    </a:p>
                  </a:txBody>
                  <a:tcPr marL="0" marR="0" marT="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marL="0" algn="ctr" defTabSz="914400" rtl="0" eaLnBrk="1" fontAlgn="ctr" latinLnBrk="0" hangingPunct="1"/>
                      <a:r>
                        <a:rPr lang="en-US" altLang="zh-TW" sz="1400" dirty="0">
                          <a:latin typeface="Calibri" panose="020F0502020204030204" pitchFamily="34" charset="0"/>
                          <a:ea typeface="Calibri" panose="020F0502020204030204" pitchFamily="34" charset="0"/>
                          <a:cs typeface="Calibri" panose="020F0502020204030204" pitchFamily="34" charset="0"/>
                        </a:rPr>
                        <a:t>16</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b"/>
                      <a:endParaRPr lang="zh-TW" altLang="en-US" sz="1400" dirty="0">
                        <a:latin typeface="Calibri" panose="020F0502020204030204" pitchFamily="34" charset="0"/>
                        <a:cs typeface="Calibri" panose="020F0502020204030204" pitchFamily="34" charset="0"/>
                      </a:endParaRP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noFill/>
                  </a:tcPr>
                </a:tc>
                <a:tc>
                  <a:txBody>
                    <a:bodyPr/>
                    <a:lstStyle/>
                    <a:p>
                      <a:pPr algn="ctr" fontAlgn="b"/>
                      <a:endParaRPr lang="zh-TW" altLang="en-US" sz="1400" dirty="0">
                        <a:latin typeface="Calibri" panose="020F0502020204030204" pitchFamily="34" charset="0"/>
                        <a:cs typeface="Calibri" panose="020F0502020204030204" pitchFamily="34" charset="0"/>
                      </a:endParaRPr>
                    </a:p>
                  </a:txBody>
                  <a:tcPr marL="0" marR="0" marT="0" marB="0" anchor="b">
                    <a:lnL>
                      <a:noFill/>
                    </a:lnL>
                    <a:lnR>
                      <a:noFill/>
                    </a:lnR>
                    <a:lnT>
                      <a:noFill/>
                    </a:lnT>
                    <a:lnB>
                      <a:noFill/>
                    </a:lnB>
                    <a:lnTlToBr w="12700" cmpd="sng">
                      <a:noFill/>
                      <a:prstDash val="solid"/>
                    </a:lnTlToBr>
                    <a:lnBlToTr w="12700" cmpd="sng">
                      <a:noFill/>
                      <a:prstDash val="solid"/>
                    </a:lnBlToTr>
                    <a:noFill/>
                  </a:tcPr>
                </a:tc>
                <a:tc>
                  <a:txBody>
                    <a:bodyPr/>
                    <a:lstStyle/>
                    <a:p>
                      <a:pPr algn="ctr" fontAlgn="b"/>
                      <a:endParaRPr lang="zh-TW" altLang="en-US" sz="1400" dirty="0">
                        <a:latin typeface="Calibri" panose="020F0502020204030204" pitchFamily="34" charset="0"/>
                        <a:cs typeface="Calibri" panose="020F0502020204030204" pitchFamily="34" charset="0"/>
                      </a:endParaRPr>
                    </a:p>
                  </a:txBody>
                  <a:tcPr marL="0" marR="0" marT="0" marB="0" anchor="b">
                    <a:lnL>
                      <a:noFill/>
                    </a:lnL>
                    <a:lnR>
                      <a:noFill/>
                    </a:lnR>
                    <a:lnT>
                      <a:noFill/>
                    </a:lnT>
                    <a:lnB>
                      <a:noFill/>
                    </a:lnB>
                    <a:lnTlToBr w="12700" cmpd="sng">
                      <a:noFill/>
                      <a:prstDash val="solid"/>
                    </a:lnTlToBr>
                    <a:lnBlToTr w="12700" cmpd="sng">
                      <a:noFill/>
                      <a:prstDash val="solid"/>
                    </a:lnBlToTr>
                    <a:noFill/>
                  </a:tcPr>
                </a:tc>
                <a:tc>
                  <a:txBody>
                    <a:bodyPr/>
                    <a:lstStyle/>
                    <a:p>
                      <a:pPr algn="ctr" fontAlgn="b"/>
                      <a:endParaRPr lang="zh-TW" altLang="en-US" sz="1400" dirty="0">
                        <a:latin typeface="Calibri" panose="020F0502020204030204" pitchFamily="34" charset="0"/>
                        <a:cs typeface="Calibri" panose="020F0502020204030204" pitchFamily="34" charset="0"/>
                      </a:endParaRPr>
                    </a:p>
                  </a:txBody>
                  <a:tcPr marL="0" marR="0" marT="0" marB="0" anchor="b">
                    <a:lnL>
                      <a:noFill/>
                    </a:lnL>
                    <a:lnR>
                      <a:noFill/>
                    </a:lnR>
                    <a:lnT>
                      <a:noFill/>
                    </a:lnT>
                    <a:lnB>
                      <a:noFill/>
                    </a:lnB>
                    <a:lnTlToBr w="12700" cmpd="sng">
                      <a:noFill/>
                      <a:prstDash val="solid"/>
                    </a:lnTlToBr>
                    <a:lnBlToTr w="12700" cmpd="sng">
                      <a:noFill/>
                      <a:prstDash val="solid"/>
                    </a:lnBlToTr>
                    <a:noFill/>
                  </a:tcPr>
                </a:tc>
                <a:tc>
                  <a:txBody>
                    <a:bodyPr/>
                    <a:lstStyle/>
                    <a:p>
                      <a:pPr algn="ctr" fontAlgn="b"/>
                      <a:endParaRPr lang="zh-TW" altLang="en-US" sz="1400" dirty="0">
                        <a:latin typeface="Calibri" panose="020F0502020204030204" pitchFamily="34" charset="0"/>
                        <a:cs typeface="Calibri" panose="020F0502020204030204" pitchFamily="34" charset="0"/>
                      </a:endParaRPr>
                    </a:p>
                  </a:txBody>
                  <a:tcPr marL="0" marR="0" marT="0" marB="0" anchor="b">
                    <a:lnL>
                      <a:noFill/>
                    </a:lnL>
                    <a:lnR>
                      <a:noFill/>
                    </a:lnR>
                    <a:lnT>
                      <a:noFill/>
                    </a:lnT>
                    <a:lnB>
                      <a:noFill/>
                    </a:lnB>
                    <a:lnTlToBr w="12700" cmpd="sng">
                      <a:noFill/>
                      <a:prstDash val="solid"/>
                    </a:lnTlToBr>
                    <a:lnBlToTr w="12700" cmpd="sng">
                      <a:noFill/>
                      <a:prstDash val="solid"/>
                    </a:lnBlToTr>
                    <a:noFill/>
                  </a:tcPr>
                </a:tc>
                <a:extLst>
                  <a:ext uri="{0D108BD9-81ED-4DB2-BD59-A6C34878D82A}">
                    <a16:rowId xmlns="" xmlns:a16="http://schemas.microsoft.com/office/drawing/2014/main" val="10014"/>
                  </a:ext>
                </a:extLst>
              </a:tr>
              <a:tr h="282577">
                <a:tc>
                  <a:txBody>
                    <a:bodyPr/>
                    <a:lstStyle/>
                    <a:p>
                      <a:pPr algn="l" fontAlgn="b"/>
                      <a:r>
                        <a:rPr lang="en-US" altLang="zh-TW" sz="1400" dirty="0">
                          <a:latin typeface="Calibri" panose="020F0502020204030204" pitchFamily="34" charset="0"/>
                          <a:ea typeface="Calibri" panose="020F0502020204030204" pitchFamily="34" charset="0"/>
                          <a:cs typeface="Calibri" panose="020F0502020204030204" pitchFamily="34" charset="0"/>
                        </a:rPr>
                        <a:t>ROE</a:t>
                      </a:r>
                      <a:r>
                        <a:rPr lang="en-US" sz="1400" dirty="0">
                          <a:latin typeface="Calibri" panose="020F0502020204030204" pitchFamily="34" charset="0"/>
                          <a:ea typeface="Calibri" panose="020F0502020204030204" pitchFamily="34" charset="0"/>
                          <a:cs typeface="Calibri" panose="020F0502020204030204" pitchFamily="34" charset="0"/>
                        </a:rPr>
                        <a:t>(%)</a:t>
                      </a:r>
                    </a:p>
                  </a:txBody>
                  <a:tcPr marL="39644" marR="39644" marT="0" marB="0"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(0.1)</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(7.4)</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(11.8)</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algn="ctr" defTabSz="914400" rtl="0" eaLnBrk="1" fontAlgn="ctr" latinLnBrk="0" hangingPunct="1"/>
                      <a:r>
                        <a:rPr lang="en-US" altLang="zh-TW" sz="1400" dirty="0">
                          <a:latin typeface="Calibri" panose="020F0502020204030204" pitchFamily="34" charset="0"/>
                          <a:ea typeface="Calibri" panose="020F0502020204030204" pitchFamily="34" charset="0"/>
                          <a:cs typeface="Calibri" panose="020F0502020204030204" pitchFamily="34" charset="0"/>
                        </a:rPr>
                        <a:t>(2.2)</a:t>
                      </a:r>
                    </a:p>
                  </a:txBody>
                  <a:tcPr marL="0" marR="0" marT="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algn="ctr" defTabSz="914400" rtl="0" eaLnBrk="1" fontAlgn="ctr" latinLnBrk="0" hangingPunct="1"/>
                      <a:r>
                        <a:rPr lang="en-US" altLang="zh-TW" sz="1400" dirty="0">
                          <a:latin typeface="Calibri" panose="020F0502020204030204" pitchFamily="34" charset="0"/>
                          <a:ea typeface="Calibri" panose="020F0502020204030204" pitchFamily="34" charset="0"/>
                          <a:cs typeface="Calibri" panose="020F0502020204030204" pitchFamily="34" charset="0"/>
                        </a:rPr>
                        <a:t>(1.4)</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b"/>
                      <a:endParaRPr lang="zh-TW" altLang="en-US" sz="1400">
                        <a:latin typeface="Calibri" panose="020F0502020204030204" pitchFamily="34" charset="0"/>
                        <a:cs typeface="Calibri" panose="020F0502020204030204" pitchFamily="34" charset="0"/>
                      </a:endParaRP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noFill/>
                  </a:tcPr>
                </a:tc>
                <a:tc>
                  <a:txBody>
                    <a:bodyPr/>
                    <a:lstStyle/>
                    <a:p>
                      <a:pPr algn="ctr" fontAlgn="b"/>
                      <a:endParaRPr lang="zh-TW" altLang="en-US" sz="1400">
                        <a:latin typeface="Calibri" panose="020F0502020204030204" pitchFamily="34" charset="0"/>
                        <a:cs typeface="Calibri" panose="020F0502020204030204" pitchFamily="34" charset="0"/>
                      </a:endParaRPr>
                    </a:p>
                  </a:txBody>
                  <a:tcPr marL="0" marR="0" marT="0" marB="0" anchor="b">
                    <a:lnL>
                      <a:noFill/>
                    </a:lnL>
                    <a:lnR>
                      <a:noFill/>
                    </a:lnR>
                    <a:lnT>
                      <a:noFill/>
                    </a:lnT>
                    <a:lnB>
                      <a:noFill/>
                    </a:lnB>
                    <a:lnTlToBr w="12700" cmpd="sng">
                      <a:noFill/>
                      <a:prstDash val="solid"/>
                    </a:lnTlToBr>
                    <a:lnBlToTr w="12700" cmpd="sng">
                      <a:noFill/>
                      <a:prstDash val="solid"/>
                    </a:lnBlToTr>
                    <a:noFill/>
                  </a:tcPr>
                </a:tc>
                <a:tc>
                  <a:txBody>
                    <a:bodyPr/>
                    <a:lstStyle/>
                    <a:p>
                      <a:pPr algn="ctr" fontAlgn="b"/>
                      <a:endParaRPr lang="zh-TW" altLang="en-US" sz="1400" dirty="0">
                        <a:latin typeface="Calibri" panose="020F0502020204030204" pitchFamily="34" charset="0"/>
                        <a:cs typeface="Calibri" panose="020F0502020204030204" pitchFamily="34" charset="0"/>
                      </a:endParaRPr>
                    </a:p>
                  </a:txBody>
                  <a:tcPr marL="0" marR="0" marT="0" marB="0" anchor="b">
                    <a:lnL>
                      <a:noFill/>
                    </a:lnL>
                    <a:lnR>
                      <a:noFill/>
                    </a:lnR>
                    <a:lnT>
                      <a:noFill/>
                    </a:lnT>
                    <a:lnB>
                      <a:noFill/>
                    </a:lnB>
                    <a:lnTlToBr w="12700" cmpd="sng">
                      <a:noFill/>
                      <a:prstDash val="solid"/>
                    </a:lnTlToBr>
                    <a:lnBlToTr w="12700" cmpd="sng">
                      <a:noFill/>
                      <a:prstDash val="solid"/>
                    </a:lnBlToTr>
                    <a:noFill/>
                  </a:tcPr>
                </a:tc>
                <a:tc>
                  <a:txBody>
                    <a:bodyPr/>
                    <a:lstStyle/>
                    <a:p>
                      <a:pPr algn="ctr" fontAlgn="b"/>
                      <a:endParaRPr lang="zh-TW" altLang="en-US" sz="1400" dirty="0">
                        <a:latin typeface="Calibri" panose="020F0502020204030204" pitchFamily="34" charset="0"/>
                        <a:cs typeface="Calibri" panose="020F0502020204030204" pitchFamily="34" charset="0"/>
                      </a:endParaRPr>
                    </a:p>
                  </a:txBody>
                  <a:tcPr marL="0" marR="0" marT="0" marB="0" anchor="b">
                    <a:lnL>
                      <a:noFill/>
                    </a:lnL>
                    <a:lnR>
                      <a:noFill/>
                    </a:lnR>
                    <a:lnT>
                      <a:noFill/>
                    </a:lnT>
                    <a:lnB>
                      <a:noFill/>
                    </a:lnB>
                    <a:lnTlToBr w="12700" cmpd="sng">
                      <a:noFill/>
                      <a:prstDash val="solid"/>
                    </a:lnTlToBr>
                    <a:lnBlToTr w="12700" cmpd="sng">
                      <a:noFill/>
                      <a:prstDash val="solid"/>
                    </a:lnBlToTr>
                    <a:noFill/>
                  </a:tcPr>
                </a:tc>
                <a:tc>
                  <a:txBody>
                    <a:bodyPr/>
                    <a:lstStyle/>
                    <a:p>
                      <a:pPr algn="l" fontAlgn="b"/>
                      <a:endParaRPr lang="zh-TW" altLang="en-US" sz="1400">
                        <a:latin typeface="Calibri" panose="020F0502020204030204" pitchFamily="34" charset="0"/>
                        <a:cs typeface="Calibri" panose="020F0502020204030204" pitchFamily="34" charset="0"/>
                      </a:endParaRPr>
                    </a:p>
                  </a:txBody>
                  <a:tcPr marL="0" marR="0" marT="0" marB="0" anchor="b">
                    <a:lnL>
                      <a:noFill/>
                    </a:lnL>
                    <a:lnR>
                      <a:noFill/>
                    </a:lnR>
                    <a:lnT>
                      <a:noFill/>
                    </a:lnT>
                    <a:lnB>
                      <a:noFill/>
                    </a:lnB>
                    <a:lnTlToBr w="12700" cmpd="sng">
                      <a:noFill/>
                      <a:prstDash val="solid"/>
                    </a:lnTlToBr>
                    <a:lnBlToTr w="12700" cmpd="sng">
                      <a:noFill/>
                      <a:prstDash val="solid"/>
                    </a:lnBlToTr>
                    <a:noFill/>
                  </a:tcPr>
                </a:tc>
                <a:extLst>
                  <a:ext uri="{0D108BD9-81ED-4DB2-BD59-A6C34878D82A}">
                    <a16:rowId xmlns="" xmlns:a16="http://schemas.microsoft.com/office/drawing/2014/main" val="10015"/>
                  </a:ext>
                </a:extLst>
              </a:tr>
              <a:tr h="282577">
                <a:tc>
                  <a:txBody>
                    <a:bodyPr/>
                    <a:lstStyle/>
                    <a:p>
                      <a:pPr algn="l" fontAlgn="b"/>
                      <a:r>
                        <a:rPr lang="en-US" altLang="zh-TW" sz="1400" dirty="0">
                          <a:latin typeface="Calibri" panose="020F0502020204030204" pitchFamily="34" charset="0"/>
                          <a:ea typeface="Calibri" panose="020F0502020204030204" pitchFamily="34" charset="0"/>
                          <a:cs typeface="Calibri" panose="020F0502020204030204" pitchFamily="34" charset="0"/>
                        </a:rPr>
                        <a:t>ROA</a:t>
                      </a:r>
                      <a:r>
                        <a:rPr lang="en-US" sz="1400" dirty="0">
                          <a:latin typeface="Calibri" panose="020F0502020204030204" pitchFamily="34" charset="0"/>
                          <a:ea typeface="Calibri" panose="020F0502020204030204" pitchFamily="34" charset="0"/>
                          <a:cs typeface="Calibri" panose="020F0502020204030204" pitchFamily="34" charset="0"/>
                        </a:rPr>
                        <a:t>(%)</a:t>
                      </a:r>
                    </a:p>
                  </a:txBody>
                  <a:tcPr marL="39644" marR="39644" marT="0" marB="0"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(0.1)</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(4.3)</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(6.7)</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marL="0" algn="ctr" defTabSz="914400" rtl="0" eaLnBrk="1" fontAlgn="ctr" latinLnBrk="0" hangingPunct="1"/>
                      <a:r>
                        <a:rPr lang="en-US" altLang="zh-TW" sz="1400" dirty="0">
                          <a:latin typeface="Calibri" panose="020F0502020204030204" pitchFamily="34" charset="0"/>
                          <a:ea typeface="Calibri" panose="020F0502020204030204" pitchFamily="34" charset="0"/>
                          <a:cs typeface="Calibri" panose="020F0502020204030204" pitchFamily="34" charset="0"/>
                        </a:rPr>
                        <a:t>(0.8)</a:t>
                      </a:r>
                    </a:p>
                  </a:txBody>
                  <a:tcPr marL="0" marR="0" marT="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marL="0" algn="ctr" defTabSz="914400" rtl="0" eaLnBrk="1" fontAlgn="ctr" latinLnBrk="0" hangingPunct="1"/>
                      <a:r>
                        <a:rPr lang="en-US" altLang="zh-TW" sz="1400" dirty="0">
                          <a:latin typeface="Calibri" panose="020F0502020204030204" pitchFamily="34" charset="0"/>
                          <a:ea typeface="Calibri" panose="020F0502020204030204" pitchFamily="34" charset="0"/>
                          <a:cs typeface="Calibri" panose="020F0502020204030204" pitchFamily="34" charset="0"/>
                        </a:rPr>
                        <a:t>(0.3)</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b"/>
                      <a:endParaRPr lang="zh-TW" altLang="en-US" sz="1400" dirty="0">
                        <a:latin typeface="Calibri" panose="020F0502020204030204" pitchFamily="34" charset="0"/>
                        <a:cs typeface="Calibri" panose="020F0502020204030204" pitchFamily="34" charset="0"/>
                      </a:endParaRP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noFill/>
                  </a:tcPr>
                </a:tc>
                <a:tc>
                  <a:txBody>
                    <a:bodyPr/>
                    <a:lstStyle/>
                    <a:p>
                      <a:pPr algn="ctr" fontAlgn="b"/>
                      <a:endParaRPr lang="zh-TW" altLang="en-US" sz="1400">
                        <a:latin typeface="Calibri" panose="020F0502020204030204" pitchFamily="34" charset="0"/>
                        <a:cs typeface="Calibri" panose="020F0502020204030204" pitchFamily="34" charset="0"/>
                      </a:endParaRPr>
                    </a:p>
                  </a:txBody>
                  <a:tcPr marL="0" marR="0" marT="0" marB="0" anchor="b">
                    <a:lnL>
                      <a:noFill/>
                    </a:lnL>
                    <a:lnR>
                      <a:noFill/>
                    </a:lnR>
                    <a:lnT>
                      <a:noFill/>
                    </a:lnT>
                    <a:lnB>
                      <a:noFill/>
                    </a:lnB>
                    <a:lnTlToBr w="12700" cmpd="sng">
                      <a:noFill/>
                      <a:prstDash val="solid"/>
                    </a:lnTlToBr>
                    <a:lnBlToTr w="12700" cmpd="sng">
                      <a:noFill/>
                      <a:prstDash val="solid"/>
                    </a:lnBlToTr>
                    <a:noFill/>
                  </a:tcPr>
                </a:tc>
                <a:tc>
                  <a:txBody>
                    <a:bodyPr/>
                    <a:lstStyle/>
                    <a:p>
                      <a:pPr algn="ctr" fontAlgn="b"/>
                      <a:endParaRPr lang="zh-TW" altLang="en-US" sz="1400" dirty="0">
                        <a:latin typeface="Calibri" panose="020F0502020204030204" pitchFamily="34" charset="0"/>
                        <a:cs typeface="Calibri" panose="020F0502020204030204" pitchFamily="34" charset="0"/>
                      </a:endParaRPr>
                    </a:p>
                  </a:txBody>
                  <a:tcPr marL="0" marR="0" marT="0" marB="0" anchor="b">
                    <a:lnL>
                      <a:noFill/>
                    </a:lnL>
                    <a:lnR>
                      <a:noFill/>
                    </a:lnR>
                    <a:lnT>
                      <a:noFill/>
                    </a:lnT>
                    <a:lnB>
                      <a:noFill/>
                    </a:lnB>
                    <a:lnTlToBr w="12700" cmpd="sng">
                      <a:noFill/>
                      <a:prstDash val="solid"/>
                    </a:lnTlToBr>
                    <a:lnBlToTr w="12700" cmpd="sng">
                      <a:noFill/>
                      <a:prstDash val="solid"/>
                    </a:lnBlToTr>
                    <a:noFill/>
                  </a:tcPr>
                </a:tc>
                <a:tc>
                  <a:txBody>
                    <a:bodyPr/>
                    <a:lstStyle/>
                    <a:p>
                      <a:pPr algn="ctr" fontAlgn="b"/>
                      <a:endParaRPr lang="zh-TW" altLang="en-US" sz="1400" dirty="0">
                        <a:latin typeface="Calibri" panose="020F0502020204030204" pitchFamily="34" charset="0"/>
                        <a:cs typeface="Calibri" panose="020F0502020204030204" pitchFamily="34" charset="0"/>
                      </a:endParaRPr>
                    </a:p>
                  </a:txBody>
                  <a:tcPr marL="0" marR="0" marT="0" marB="0" anchor="b">
                    <a:lnL>
                      <a:noFill/>
                    </a:lnL>
                    <a:lnR>
                      <a:noFill/>
                    </a:lnR>
                    <a:lnT>
                      <a:noFill/>
                    </a:lnT>
                    <a:lnB>
                      <a:noFill/>
                    </a:lnB>
                    <a:lnTlToBr w="12700" cmpd="sng">
                      <a:noFill/>
                      <a:prstDash val="solid"/>
                    </a:lnTlToBr>
                    <a:lnBlToTr w="12700" cmpd="sng">
                      <a:noFill/>
                      <a:prstDash val="solid"/>
                    </a:lnBlToTr>
                    <a:noFill/>
                  </a:tcPr>
                </a:tc>
                <a:tc>
                  <a:txBody>
                    <a:bodyPr/>
                    <a:lstStyle/>
                    <a:p>
                      <a:pPr algn="l" fontAlgn="b"/>
                      <a:endParaRPr lang="zh-TW" altLang="en-US" sz="1400" dirty="0">
                        <a:latin typeface="Calibri" panose="020F0502020204030204" pitchFamily="34" charset="0"/>
                        <a:cs typeface="Calibri" panose="020F0502020204030204" pitchFamily="34" charset="0"/>
                      </a:endParaRPr>
                    </a:p>
                  </a:txBody>
                  <a:tcPr marL="0" marR="0" marT="0" marB="0" anchor="b">
                    <a:lnL>
                      <a:noFill/>
                    </a:lnL>
                    <a:lnR>
                      <a:noFill/>
                    </a:lnR>
                    <a:lnT>
                      <a:noFill/>
                    </a:lnT>
                    <a:lnB>
                      <a:noFill/>
                    </a:lnB>
                    <a:lnTlToBr w="12700" cmpd="sng">
                      <a:noFill/>
                      <a:prstDash val="solid"/>
                    </a:lnTlToBr>
                    <a:lnBlToTr w="12700" cmpd="sng">
                      <a:noFill/>
                      <a:prstDash val="solid"/>
                    </a:lnBlToTr>
                    <a:noFill/>
                  </a:tcPr>
                </a:tc>
                <a:extLst>
                  <a:ext uri="{0D108BD9-81ED-4DB2-BD59-A6C34878D82A}">
                    <a16:rowId xmlns="" xmlns:a16="http://schemas.microsoft.com/office/drawing/2014/main" val="10016"/>
                  </a:ext>
                </a:extLst>
              </a:tr>
            </a:tbl>
          </a:graphicData>
        </a:graphic>
      </p:graphicFrame>
      <p:sp>
        <p:nvSpPr>
          <p:cNvPr id="3" name="投影片編號版面配置區 3">
            <a:extLst>
              <a:ext uri="{FF2B5EF4-FFF2-40B4-BE49-F238E27FC236}">
                <a16:creationId xmlns="" xmlns:a16="http://schemas.microsoft.com/office/drawing/2014/main" id="{EC18D787-82D6-65A9-2AB5-FE10150DC01B}"/>
              </a:ext>
            </a:extLst>
          </p:cNvPr>
          <p:cNvSpPr>
            <a:spLocks noGrp="1"/>
          </p:cNvSpPr>
          <p:nvPr>
            <p:ph type="sldNum" sz="quarter" idx="12"/>
          </p:nvPr>
        </p:nvSpPr>
        <p:spPr>
          <a:xfrm>
            <a:off x="9192344" y="6356353"/>
            <a:ext cx="2844800" cy="365125"/>
          </a:xfrm>
        </p:spPr>
        <p:txBody>
          <a:bodyPr/>
          <a:lstStyle/>
          <a:p>
            <a:fld id="{CE81AC0D-EB2D-47CB-A275-288B8545C5B6}" type="slidenum">
              <a:rPr lang="zh-TW" altLang="en-US" smtClean="0"/>
              <a:t>23</a:t>
            </a:fld>
            <a:endParaRPr lang="zh-TW" altLang="en-US" dirty="0"/>
          </a:p>
        </p:txBody>
      </p:sp>
      <p:pic>
        <p:nvPicPr>
          <p:cNvPr id="5" name="Picture 4" descr="A green and black logo&#10;&#10;Description automatically generated">
            <a:extLst>
              <a:ext uri="{FF2B5EF4-FFF2-40B4-BE49-F238E27FC236}">
                <a16:creationId xmlns="" xmlns:a16="http://schemas.microsoft.com/office/drawing/2014/main" id="{8319E357-974C-C8F2-9362-62B91A67F925}"/>
              </a:ext>
            </a:extLst>
          </p:cNvPr>
          <p:cNvPicPr/>
          <p:nvPr/>
        </p:nvPicPr>
        <p:blipFill>
          <a:blip r:embed="rId3" cstate="print">
            <a:extLst>
              <a:ext uri="{28A0092B-C50C-407E-A947-70E740481C1C}">
                <a14:useLocalDpi xmlns:a14="http://schemas.microsoft.com/office/drawing/2010/main" val="0"/>
              </a:ext>
            </a:extLst>
          </a:blip>
          <a:stretch>
            <a:fillRect/>
          </a:stretch>
        </p:blipFill>
        <p:spPr>
          <a:xfrm>
            <a:off x="11136560" y="-59709"/>
            <a:ext cx="1052736" cy="1052736"/>
          </a:xfrm>
          <a:prstGeom prst="rect">
            <a:avLst/>
          </a:prstGeom>
        </p:spPr>
      </p:pic>
    </p:spTree>
    <p:extLst>
      <p:ext uri="{BB962C8B-B14F-4D97-AF65-F5344CB8AC3E}">
        <p14:creationId xmlns:p14="http://schemas.microsoft.com/office/powerpoint/2010/main" val="281774302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投影片編號版面配置區 5"/>
          <p:cNvSpPr>
            <a:spLocks noGrp="1"/>
          </p:cNvSpPr>
          <p:nvPr>
            <p:ph type="sldNum" sz="quarter" idx="12"/>
          </p:nvPr>
        </p:nvSpPr>
        <p:spPr/>
        <p:txBody>
          <a:bodyPr/>
          <a:lstStyle/>
          <a:p>
            <a:fld id="{E7AD4EBB-4127-4CA3-968A-4AF5F2E4D2D5}" type="slidenum">
              <a:rPr lang="en-US" altLang="zh-TW" smtClean="0"/>
              <a:pPr/>
              <a:t>24</a:t>
            </a:fld>
            <a:endParaRPr lang="en-US" altLang="zh-TW"/>
          </a:p>
        </p:txBody>
      </p:sp>
      <p:pic>
        <p:nvPicPr>
          <p:cNvPr id="2" name="Picture 10" descr="ESG">
            <a:extLst>
              <a:ext uri="{FF2B5EF4-FFF2-40B4-BE49-F238E27FC236}">
                <a16:creationId xmlns="" xmlns:a16="http://schemas.microsoft.com/office/drawing/2014/main" id="{E9E8848A-73B5-A8E5-F853-11E0DF45D4A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576068"/>
            <a:ext cx="12241360" cy="7434068"/>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 xmlns:a16="http://schemas.microsoft.com/office/drawing/2014/main" id="{8D1B9C40-6FA4-C70D-8EC8-AAB7EF329956}"/>
              </a:ext>
            </a:extLst>
          </p:cNvPr>
          <p:cNvSpPr txBox="1"/>
          <p:nvPr/>
        </p:nvSpPr>
        <p:spPr>
          <a:xfrm>
            <a:off x="0" y="-576068"/>
            <a:ext cx="7680176" cy="7434068"/>
          </a:xfrm>
          <a:custGeom>
            <a:avLst/>
            <a:gdLst/>
            <a:ahLst/>
            <a:cxnLst/>
            <a:rect l="l" t="t" r="r" b="b"/>
            <a:pathLst>
              <a:path w="7632848" h="7488832">
                <a:moveTo>
                  <a:pt x="3530883" y="5194032"/>
                </a:moveTo>
                <a:cubicBezTo>
                  <a:pt x="3631590" y="5289282"/>
                  <a:pt x="3714190" y="5361712"/>
                  <a:pt x="3778682" y="5411321"/>
                </a:cubicBezTo>
                <a:cubicBezTo>
                  <a:pt x="3711213" y="5453489"/>
                  <a:pt x="3650442" y="5474573"/>
                  <a:pt x="3596367" y="5474573"/>
                </a:cubicBezTo>
                <a:cubicBezTo>
                  <a:pt x="3546262" y="5474573"/>
                  <a:pt x="3505582" y="5460434"/>
                  <a:pt x="3474328" y="5432157"/>
                </a:cubicBezTo>
                <a:cubicBezTo>
                  <a:pt x="3443074" y="5403880"/>
                  <a:pt x="3427447" y="5371633"/>
                  <a:pt x="3427447" y="5335419"/>
                </a:cubicBezTo>
                <a:cubicBezTo>
                  <a:pt x="3427447" y="5312102"/>
                  <a:pt x="3434269" y="5290026"/>
                  <a:pt x="3447911" y="5269190"/>
                </a:cubicBezTo>
                <a:cubicBezTo>
                  <a:pt x="3461554" y="5248354"/>
                  <a:pt x="3489211" y="5223301"/>
                  <a:pt x="3530883" y="5194032"/>
                </a:cubicBezTo>
                <a:close/>
                <a:moveTo>
                  <a:pt x="4958963" y="4842798"/>
                </a:moveTo>
                <a:lnTo>
                  <a:pt x="5079374" y="5234960"/>
                </a:lnTo>
                <a:lnTo>
                  <a:pt x="4839808" y="5234960"/>
                </a:lnTo>
                <a:close/>
                <a:moveTo>
                  <a:pt x="2379400" y="4796661"/>
                </a:moveTo>
                <a:cubicBezTo>
                  <a:pt x="2451333" y="4796661"/>
                  <a:pt x="2507764" y="4820225"/>
                  <a:pt x="2548692" y="4867354"/>
                </a:cubicBezTo>
                <a:cubicBezTo>
                  <a:pt x="2589619" y="4914483"/>
                  <a:pt x="2610083" y="4993114"/>
                  <a:pt x="2610083" y="5103247"/>
                </a:cubicBezTo>
                <a:cubicBezTo>
                  <a:pt x="2610083" y="5198993"/>
                  <a:pt x="2596689" y="5270926"/>
                  <a:pt x="2569900" y="5319047"/>
                </a:cubicBezTo>
                <a:cubicBezTo>
                  <a:pt x="2556505" y="5310614"/>
                  <a:pt x="2544103" y="5302428"/>
                  <a:pt x="2532693" y="5294491"/>
                </a:cubicBezTo>
                <a:cubicBezTo>
                  <a:pt x="2484571" y="5260757"/>
                  <a:pt x="2452202" y="5239921"/>
                  <a:pt x="2435582" y="5231983"/>
                </a:cubicBezTo>
                <a:cubicBezTo>
                  <a:pt x="2418963" y="5224046"/>
                  <a:pt x="2395771" y="5217348"/>
                  <a:pt x="2366005" y="5211891"/>
                </a:cubicBezTo>
                <a:lnTo>
                  <a:pt x="2313171" y="5333186"/>
                </a:lnTo>
                <a:cubicBezTo>
                  <a:pt x="2374191" y="5357495"/>
                  <a:pt x="2418839" y="5383292"/>
                  <a:pt x="2447117" y="5410577"/>
                </a:cubicBezTo>
                <a:cubicBezTo>
                  <a:pt x="2426777" y="5415042"/>
                  <a:pt x="2405197" y="5417274"/>
                  <a:pt x="2382376" y="5417274"/>
                </a:cubicBezTo>
                <a:cubicBezTo>
                  <a:pt x="2311435" y="5417274"/>
                  <a:pt x="2255624" y="5393213"/>
                  <a:pt x="2214945" y="5345092"/>
                </a:cubicBezTo>
                <a:cubicBezTo>
                  <a:pt x="2174265" y="5296971"/>
                  <a:pt x="2153925" y="5213380"/>
                  <a:pt x="2153925" y="5094317"/>
                </a:cubicBezTo>
                <a:cubicBezTo>
                  <a:pt x="2153925" y="4992122"/>
                  <a:pt x="2174761" y="4916964"/>
                  <a:pt x="2216433" y="4868842"/>
                </a:cubicBezTo>
                <a:cubicBezTo>
                  <a:pt x="2258105" y="4820721"/>
                  <a:pt x="2312427" y="4796661"/>
                  <a:pt x="2379400" y="4796661"/>
                </a:cubicBezTo>
                <a:close/>
                <a:moveTo>
                  <a:pt x="3661108" y="4705131"/>
                </a:moveTo>
                <a:cubicBezTo>
                  <a:pt x="3692361" y="4705131"/>
                  <a:pt x="3716918" y="4713193"/>
                  <a:pt x="3734777" y="4729316"/>
                </a:cubicBezTo>
                <a:cubicBezTo>
                  <a:pt x="3752637" y="4745439"/>
                  <a:pt x="3761566" y="4765159"/>
                  <a:pt x="3761566" y="4788475"/>
                </a:cubicBezTo>
                <a:cubicBezTo>
                  <a:pt x="3761566" y="4810799"/>
                  <a:pt x="3750900" y="4834488"/>
                  <a:pt x="3729568" y="4859541"/>
                </a:cubicBezTo>
                <a:cubicBezTo>
                  <a:pt x="3708237" y="4884593"/>
                  <a:pt x="3677975" y="4907786"/>
                  <a:pt x="3638783" y="4929118"/>
                </a:cubicBezTo>
                <a:cubicBezTo>
                  <a:pt x="3584213" y="4870579"/>
                  <a:pt x="3556928" y="4825930"/>
                  <a:pt x="3556928" y="4795173"/>
                </a:cubicBezTo>
                <a:cubicBezTo>
                  <a:pt x="3556928" y="4770864"/>
                  <a:pt x="3566602" y="4749780"/>
                  <a:pt x="3585949" y="4731921"/>
                </a:cubicBezTo>
                <a:cubicBezTo>
                  <a:pt x="3605297" y="4714061"/>
                  <a:pt x="3630350" y="4705131"/>
                  <a:pt x="3661108" y="4705131"/>
                </a:cubicBezTo>
                <a:close/>
                <a:moveTo>
                  <a:pt x="4779253" y="4560024"/>
                </a:moveTo>
                <a:lnTo>
                  <a:pt x="4369232" y="5650934"/>
                </a:lnTo>
                <a:lnTo>
                  <a:pt x="4713420" y="5650934"/>
                </a:lnTo>
                <a:lnTo>
                  <a:pt x="4766591" y="5470852"/>
                </a:lnTo>
                <a:lnTo>
                  <a:pt x="5149300" y="5470852"/>
                </a:lnTo>
                <a:lnTo>
                  <a:pt x="5203878" y="5650934"/>
                </a:lnTo>
                <a:lnTo>
                  <a:pt x="5556880" y="5650934"/>
                </a:lnTo>
                <a:lnTo>
                  <a:pt x="5146952" y="4560024"/>
                </a:lnTo>
                <a:close/>
                <a:moveTo>
                  <a:pt x="3648457" y="4541420"/>
                </a:moveTo>
                <a:cubicBezTo>
                  <a:pt x="3528402" y="4541420"/>
                  <a:pt x="3438857" y="4566473"/>
                  <a:pt x="3379822" y="4616579"/>
                </a:cubicBezTo>
                <a:cubicBezTo>
                  <a:pt x="3320787" y="4666684"/>
                  <a:pt x="3291270" y="4730432"/>
                  <a:pt x="3291270" y="4807823"/>
                </a:cubicBezTo>
                <a:cubicBezTo>
                  <a:pt x="3291270" y="4844534"/>
                  <a:pt x="3298711" y="4880625"/>
                  <a:pt x="3313594" y="4916095"/>
                </a:cubicBezTo>
                <a:cubicBezTo>
                  <a:pt x="3328477" y="4951566"/>
                  <a:pt x="3355762" y="4993362"/>
                  <a:pt x="3395449" y="5041483"/>
                </a:cubicBezTo>
                <a:cubicBezTo>
                  <a:pt x="3300695" y="5079682"/>
                  <a:pt x="3232483" y="5126439"/>
                  <a:pt x="3190811" y="5181754"/>
                </a:cubicBezTo>
                <a:cubicBezTo>
                  <a:pt x="3149139" y="5237068"/>
                  <a:pt x="3128303" y="5295731"/>
                  <a:pt x="3128303" y="5357743"/>
                </a:cubicBezTo>
                <a:cubicBezTo>
                  <a:pt x="3128303" y="5444063"/>
                  <a:pt x="3163774" y="5517485"/>
                  <a:pt x="3234715" y="5578008"/>
                </a:cubicBezTo>
                <a:cubicBezTo>
                  <a:pt x="3305657" y="5638532"/>
                  <a:pt x="3413805" y="5668794"/>
                  <a:pt x="3559160" y="5668794"/>
                </a:cubicBezTo>
                <a:cubicBezTo>
                  <a:pt x="3651930" y="5668794"/>
                  <a:pt x="3734777" y="5657879"/>
                  <a:pt x="3807703" y="5636051"/>
                </a:cubicBezTo>
                <a:cubicBezTo>
                  <a:pt x="3860289" y="5620176"/>
                  <a:pt x="3912875" y="5594876"/>
                  <a:pt x="3965461" y="5560149"/>
                </a:cubicBezTo>
                <a:cubicBezTo>
                  <a:pt x="3990762" y="5575032"/>
                  <a:pt x="4019411" y="5592891"/>
                  <a:pt x="4051409" y="5613727"/>
                </a:cubicBezTo>
                <a:cubicBezTo>
                  <a:pt x="4083407" y="5634563"/>
                  <a:pt x="4114289" y="5652919"/>
                  <a:pt x="4144055" y="5668794"/>
                </a:cubicBezTo>
                <a:lnTo>
                  <a:pt x="4307021" y="5481270"/>
                </a:lnTo>
                <a:cubicBezTo>
                  <a:pt x="4285193" y="5468868"/>
                  <a:pt x="4267334" y="5458202"/>
                  <a:pt x="4253443" y="5449272"/>
                </a:cubicBezTo>
                <a:lnTo>
                  <a:pt x="4139590" y="5371137"/>
                </a:lnTo>
                <a:cubicBezTo>
                  <a:pt x="4160426" y="5335419"/>
                  <a:pt x="4176549" y="5304413"/>
                  <a:pt x="4187959" y="5278120"/>
                </a:cubicBezTo>
                <a:cubicBezTo>
                  <a:pt x="4199369" y="5251827"/>
                  <a:pt x="4211276" y="5216852"/>
                  <a:pt x="4223678" y="5173196"/>
                </a:cubicBezTo>
                <a:lnTo>
                  <a:pt x="3987041" y="5120362"/>
                </a:lnTo>
                <a:cubicBezTo>
                  <a:pt x="3976127" y="5154592"/>
                  <a:pt x="3962980" y="5187087"/>
                  <a:pt x="3947602" y="5217844"/>
                </a:cubicBezTo>
                <a:cubicBezTo>
                  <a:pt x="3890055" y="5172204"/>
                  <a:pt x="3834740" y="5122842"/>
                  <a:pt x="3781658" y="5069760"/>
                </a:cubicBezTo>
                <a:cubicBezTo>
                  <a:pt x="3845654" y="5027592"/>
                  <a:pt x="3890055" y="4995842"/>
                  <a:pt x="3914859" y="4974510"/>
                </a:cubicBezTo>
                <a:cubicBezTo>
                  <a:pt x="3939664" y="4953178"/>
                  <a:pt x="3960872" y="4925397"/>
                  <a:pt x="3978483" y="4891167"/>
                </a:cubicBezTo>
                <a:cubicBezTo>
                  <a:pt x="3996095" y="4856936"/>
                  <a:pt x="4004900" y="4821217"/>
                  <a:pt x="4004900" y="4784010"/>
                </a:cubicBezTo>
                <a:cubicBezTo>
                  <a:pt x="4004900" y="4717534"/>
                  <a:pt x="3976127" y="4660483"/>
                  <a:pt x="3918580" y="4612858"/>
                </a:cubicBezTo>
                <a:cubicBezTo>
                  <a:pt x="3861033" y="4565233"/>
                  <a:pt x="3770992" y="4541420"/>
                  <a:pt x="3648457" y="4541420"/>
                </a:cubicBezTo>
                <a:close/>
                <a:moveTo>
                  <a:pt x="2380144" y="4541420"/>
                </a:moveTo>
                <a:cubicBezTo>
                  <a:pt x="2202542" y="4541420"/>
                  <a:pt x="2064256" y="4591154"/>
                  <a:pt x="1965285" y="4690621"/>
                </a:cubicBezTo>
                <a:cubicBezTo>
                  <a:pt x="1866315" y="4790088"/>
                  <a:pt x="1816829" y="4929614"/>
                  <a:pt x="1816829" y="5109200"/>
                </a:cubicBezTo>
                <a:cubicBezTo>
                  <a:pt x="1816829" y="5294243"/>
                  <a:pt x="1873384" y="5437862"/>
                  <a:pt x="1986493" y="5540057"/>
                </a:cubicBezTo>
                <a:cubicBezTo>
                  <a:pt x="2082239" y="5626378"/>
                  <a:pt x="2212960" y="5669538"/>
                  <a:pt x="2378655" y="5669538"/>
                </a:cubicBezTo>
                <a:cubicBezTo>
                  <a:pt x="2490773" y="5669538"/>
                  <a:pt x="2584038" y="5653415"/>
                  <a:pt x="2658453" y="5621169"/>
                </a:cubicBezTo>
                <a:cubicBezTo>
                  <a:pt x="2676808" y="5637043"/>
                  <a:pt x="2709054" y="5660732"/>
                  <a:pt x="2755191" y="5692234"/>
                </a:cubicBezTo>
                <a:cubicBezTo>
                  <a:pt x="2801327" y="5723736"/>
                  <a:pt x="2847960" y="5750897"/>
                  <a:pt x="2895089" y="5773717"/>
                </a:cubicBezTo>
                <a:lnTo>
                  <a:pt x="2988851" y="5584706"/>
                </a:lnTo>
                <a:cubicBezTo>
                  <a:pt x="2956109" y="5570319"/>
                  <a:pt x="2930064" y="5557669"/>
                  <a:pt x="2910716" y="5546755"/>
                </a:cubicBezTo>
                <a:cubicBezTo>
                  <a:pt x="2897818" y="5539313"/>
                  <a:pt x="2870284" y="5520958"/>
                  <a:pt x="2828116" y="5491688"/>
                </a:cubicBezTo>
                <a:cubicBezTo>
                  <a:pt x="2907491" y="5394950"/>
                  <a:pt x="2947179" y="5265965"/>
                  <a:pt x="2947179" y="5104735"/>
                </a:cubicBezTo>
                <a:cubicBezTo>
                  <a:pt x="2947179" y="4923661"/>
                  <a:pt x="2897942" y="4784506"/>
                  <a:pt x="2799467" y="4687272"/>
                </a:cubicBezTo>
                <a:cubicBezTo>
                  <a:pt x="2700992" y="4590038"/>
                  <a:pt x="2561218" y="4541420"/>
                  <a:pt x="2380144" y="4541420"/>
                </a:cubicBezTo>
                <a:close/>
                <a:moveTo>
                  <a:pt x="0" y="0"/>
                </a:moveTo>
                <a:lnTo>
                  <a:pt x="7632848" y="0"/>
                </a:lnTo>
                <a:lnTo>
                  <a:pt x="7632848" y="7488832"/>
                </a:lnTo>
                <a:lnTo>
                  <a:pt x="0" y="7488832"/>
                </a:lnTo>
                <a:close/>
              </a:path>
            </a:pathLst>
          </a:custGeom>
          <a:solidFill>
            <a:srgbClr val="6A5F4E"/>
          </a:solidFill>
          <a:ln>
            <a:noFill/>
          </a:ln>
          <a:effectLst>
            <a:outerShdw blurRad="50800" dist="38100" dir="2700000" algn="tl" rotWithShape="0">
              <a:prstClr val="black">
                <a:alpha val="40000"/>
              </a:prstClr>
            </a:outerShdw>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en-US" sz="12000" dirty="0">
              <a:latin typeface="Arial Black" panose="020B0A04020102020204" pitchFamily="34" charset="0"/>
            </a:endParaRPr>
          </a:p>
        </p:txBody>
      </p:sp>
    </p:spTree>
    <p:extLst>
      <p:ext uri="{BB962C8B-B14F-4D97-AF65-F5344CB8AC3E}">
        <p14:creationId xmlns:p14="http://schemas.microsoft.com/office/powerpoint/2010/main" val="283558790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投影片編號版面配置區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7AD4EBB-4127-4CA3-968A-4AF5F2E4D2D5}" type="slidenum">
              <a:rPr kumimoji="0" lang="en-US" altLang="zh-TW" sz="1200" b="0" i="0" u="none" strike="noStrike" kern="1200" cap="none" spc="0" normalizeH="0" baseline="0" noProof="0" smtClean="0">
                <a:ln>
                  <a:noFill/>
                </a:ln>
                <a:solidFill>
                  <a:prstClr val="black">
                    <a:tint val="75000"/>
                  </a:prstClr>
                </a:solidFill>
                <a:effectLst/>
                <a:uLnTx/>
                <a:uFillTx/>
                <a:latin typeface="Calibri" panose="020F0502020204030204" pitchFamily="34" charset="0"/>
                <a:ea typeface="Calibri" panose="020F0502020204030204" pitchFamily="34" charset="0"/>
                <a:cs typeface="Calibri" panose="020F050202020403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altLang="zh-TW" sz="1200" b="0" i="0" u="none" strike="noStrike" kern="1200" cap="none" spc="0" normalizeH="0" baseline="0" noProof="0">
              <a:ln>
                <a:noFill/>
              </a:ln>
              <a:solidFill>
                <a:prstClr val="black">
                  <a:tint val="75000"/>
                </a:prstClr>
              </a:solidFill>
              <a:effectLst/>
              <a:uLnTx/>
              <a:uFillTx/>
              <a:latin typeface="Calibri" panose="020F0502020204030204" pitchFamily="34" charset="0"/>
              <a:ea typeface="Calibri" panose="020F0502020204030204" pitchFamily="34" charset="0"/>
              <a:cs typeface="Calibri" panose="020F0502020204030204" pitchFamily="34" charset="0"/>
            </a:endParaRPr>
          </a:p>
        </p:txBody>
      </p:sp>
      <p:grpSp>
        <p:nvGrpSpPr>
          <p:cNvPr id="2" name="群組 1"/>
          <p:cNvGrpSpPr/>
          <p:nvPr/>
        </p:nvGrpSpPr>
        <p:grpSpPr>
          <a:xfrm>
            <a:off x="0" y="0"/>
            <a:ext cx="12192000" cy="6858000"/>
            <a:chOff x="-17835" y="-1240534"/>
            <a:chExt cx="12208754" cy="9348329"/>
          </a:xfrm>
        </p:grpSpPr>
        <p:pic>
          <p:nvPicPr>
            <p:cNvPr id="4" name="Shape 301"/>
            <p:cNvPicPr preferRelativeResize="0">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1081" y="-1240533"/>
              <a:ext cx="12192000" cy="9339066"/>
            </a:xfrm>
            <a:prstGeom prst="rect">
              <a:avLst/>
            </a:prstGeom>
            <a:noFill/>
            <a:ln w="9525">
              <a:noFill/>
              <a:miter lim="800000"/>
              <a:headEnd/>
              <a:tailEnd/>
            </a:ln>
          </p:spPr>
        </p:pic>
        <p:sp>
          <p:nvSpPr>
            <p:cNvPr id="3" name="Rectangle 2">
              <a:extLst>
                <a:ext uri="{FF2B5EF4-FFF2-40B4-BE49-F238E27FC236}">
                  <a16:creationId xmlns="" xmlns:a16="http://schemas.microsoft.com/office/drawing/2014/main" id="{C148E68E-91B8-B21A-EE33-515A42CEF9FA}"/>
                </a:ext>
              </a:extLst>
            </p:cNvPr>
            <p:cNvSpPr/>
            <p:nvPr/>
          </p:nvSpPr>
          <p:spPr>
            <a:xfrm>
              <a:off x="-17835" y="-1240534"/>
              <a:ext cx="4522812" cy="9348329"/>
            </a:xfrm>
            <a:prstGeom prst="rect">
              <a:avLst/>
            </a:prstGeom>
            <a:gradFill flip="none" rotWithShape="1">
              <a:gsLst>
                <a:gs pos="0">
                  <a:srgbClr val="478A3E">
                    <a:shade val="30000"/>
                    <a:satMod val="115000"/>
                  </a:srgbClr>
                </a:gs>
                <a:gs pos="50000">
                  <a:srgbClr val="478A3E">
                    <a:shade val="67500"/>
                    <a:satMod val="115000"/>
                  </a:srgbClr>
                </a:gs>
                <a:gs pos="100000">
                  <a:srgbClr val="478A3E">
                    <a:shade val="100000"/>
                    <a:satMod val="115000"/>
                  </a:srgbClr>
                </a:gs>
              </a:gsLst>
              <a:path path="circle">
                <a:fillToRect t="100000" r="100000"/>
              </a:path>
              <a:tileRect l="-100000" b="-100000"/>
            </a:gradFill>
            <a:ln>
              <a:no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Calibri" panose="020F0502020204030204" pitchFamily="34" charset="0"/>
              </a:endParaRPr>
            </a:p>
          </p:txBody>
        </p:sp>
      </p:grpSp>
      <p:sp>
        <p:nvSpPr>
          <p:cNvPr id="8" name="TextBox 7">
            <a:extLst>
              <a:ext uri="{FF2B5EF4-FFF2-40B4-BE49-F238E27FC236}">
                <a16:creationId xmlns="" xmlns:a16="http://schemas.microsoft.com/office/drawing/2014/main" id="{D060923A-32FB-EF7C-4A42-3E526D6D0B5D}"/>
              </a:ext>
            </a:extLst>
          </p:cNvPr>
          <p:cNvSpPr txBox="1"/>
          <p:nvPr/>
        </p:nvSpPr>
        <p:spPr>
          <a:xfrm>
            <a:off x="157947" y="4325104"/>
            <a:ext cx="4171248" cy="193899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Calibri" panose="020F0502020204030204" pitchFamily="34" charset="0"/>
              </a:rPr>
              <a:t>No. 3, </a:t>
            </a:r>
            <a:r>
              <a:rPr kumimoji="0" lang="en-US" sz="2400" b="0" i="0" u="none" strike="noStrike" kern="1200" cap="none" spc="0" normalizeH="0" baseline="0" noProof="0" dirty="0" err="1">
                <a:ln>
                  <a:noFill/>
                </a:ln>
                <a:solidFill>
                  <a:prstClr val="white"/>
                </a:solidFill>
                <a:effectLst/>
                <a:uLnTx/>
                <a:uFillTx/>
                <a:latin typeface="Calibri" panose="020F0502020204030204" pitchFamily="34" charset="0"/>
                <a:ea typeface="Calibri" panose="020F0502020204030204" pitchFamily="34" charset="0"/>
                <a:cs typeface="Calibri" panose="020F0502020204030204" pitchFamily="34" charset="0"/>
              </a:rPr>
              <a:t>Zhonghua</a:t>
            </a:r>
            <a:r>
              <a:rPr kumimoji="0" lang="en-US" sz="2400" b="0"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Calibri" panose="020F0502020204030204" pitchFamily="34" charset="0"/>
              </a:rPr>
              <a:t> Rd., </a:t>
            </a:r>
            <a:r>
              <a:rPr kumimoji="0" lang="en-US" sz="2400" b="0" i="0" u="none" strike="noStrike" kern="1200" cap="none" spc="0" normalizeH="0" baseline="0" noProof="0" dirty="0" err="1">
                <a:ln>
                  <a:noFill/>
                </a:ln>
                <a:solidFill>
                  <a:prstClr val="white"/>
                </a:solidFill>
                <a:effectLst/>
                <a:uLnTx/>
                <a:uFillTx/>
                <a:latin typeface="Calibri" panose="020F0502020204030204" pitchFamily="34" charset="0"/>
                <a:ea typeface="Calibri" panose="020F0502020204030204" pitchFamily="34" charset="0"/>
                <a:cs typeface="Calibri" panose="020F0502020204030204" pitchFamily="34" charset="0"/>
              </a:rPr>
              <a:t>Hukou</a:t>
            </a:r>
            <a:r>
              <a:rPr kumimoji="0" lang="en-US" sz="2400" b="0"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Calibri" panose="020F0502020204030204" pitchFamily="34" charset="0"/>
              </a:rPr>
              <a:t> Township, </a:t>
            </a:r>
            <a:r>
              <a:rPr kumimoji="0" lang="en-US" sz="2400" b="0" i="0" u="none" strike="noStrike" kern="1200" cap="none" spc="0" normalizeH="0" baseline="0" noProof="0" dirty="0" err="1">
                <a:ln>
                  <a:noFill/>
                </a:ln>
                <a:solidFill>
                  <a:prstClr val="white"/>
                </a:solidFill>
                <a:effectLst/>
                <a:uLnTx/>
                <a:uFillTx/>
                <a:latin typeface="Calibri" panose="020F0502020204030204" pitchFamily="34" charset="0"/>
                <a:ea typeface="Calibri" panose="020F0502020204030204" pitchFamily="34" charset="0"/>
                <a:cs typeface="Calibri" panose="020F0502020204030204" pitchFamily="34" charset="0"/>
              </a:rPr>
              <a:t>Hsinchu</a:t>
            </a:r>
            <a:r>
              <a:rPr kumimoji="0" lang="en-US" sz="2400" b="0"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Calibri" panose="020F0502020204030204" pitchFamily="34" charset="0"/>
              </a:rPr>
              <a:t> County </a:t>
            </a:r>
            <a:r>
              <a:rPr kumimoji="0" lang="en-US" altLang="zh-TW" sz="2400" b="0"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Calibri" panose="020F0502020204030204" pitchFamily="34" charset="0"/>
              </a:rPr>
              <a:t>, </a:t>
            </a:r>
            <a:r>
              <a:rPr kumimoji="0" lang="en-US" sz="2400" b="0"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Calibri" panose="020F0502020204030204" pitchFamily="34" charset="0"/>
              </a:rPr>
              <a:t>Taiwan (R.O.C.)</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400" b="0"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Calibri" panose="020F0502020204030204" pitchFamily="34" charset="0"/>
              </a:rPr>
              <a:t>+886-3-6591188</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TW" sz="2400" b="0"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 xmlns:ahyp="http://schemas.microsoft.com/office/drawing/2018/hyperlinkcolor" val="tx"/>
                    </a:ext>
                  </a:extLst>
                </a:hlinkClick>
              </a:rPr>
              <a:t>www.ttch.com.tw</a:t>
            </a:r>
            <a:endParaRPr kumimoji="0" lang="en-US" altLang="zh-TW" sz="2400" b="0"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Calibri" panose="020F0502020204030204" pitchFamily="34" charset="0"/>
            </a:endParaRPr>
          </a:p>
        </p:txBody>
      </p:sp>
      <p:pic>
        <p:nvPicPr>
          <p:cNvPr id="15" name="Picture 14" descr="A logo with green leaves and text&#10;&#10;Description automatically generated">
            <a:extLst>
              <a:ext uri="{FF2B5EF4-FFF2-40B4-BE49-F238E27FC236}">
                <a16:creationId xmlns="" xmlns:a16="http://schemas.microsoft.com/office/drawing/2014/main" id="{19E27198-0FCE-3289-DB5D-BAD252422FF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1019" y="-17512"/>
            <a:ext cx="4365104" cy="4365104"/>
          </a:xfrm>
          <a:prstGeom prst="rect">
            <a:avLst/>
          </a:prstGeom>
        </p:spPr>
      </p:pic>
      <p:sp>
        <p:nvSpPr>
          <p:cNvPr id="5" name="文字方塊 4">
            <a:extLst>
              <a:ext uri="{FF2B5EF4-FFF2-40B4-BE49-F238E27FC236}">
                <a16:creationId xmlns="" xmlns:a16="http://schemas.microsoft.com/office/drawing/2014/main" id="{E2887462-AB97-46B9-B800-5FE11D20B4D5}"/>
              </a:ext>
            </a:extLst>
          </p:cNvPr>
          <p:cNvSpPr txBox="1"/>
          <p:nvPr/>
        </p:nvSpPr>
        <p:spPr>
          <a:xfrm>
            <a:off x="4815744" y="5196368"/>
            <a:ext cx="5112568" cy="1312037"/>
          </a:xfrm>
          <a:prstGeom prst="rect">
            <a:avLst/>
          </a:prstGeom>
          <a:noFill/>
        </p:spPr>
        <p:txBody>
          <a:bodyPr wrap="square" lIns="80147" tIns="40074" rIns="80147" bIns="40074"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TW" sz="8000" b="0"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Calibri" panose="020F0502020204030204" pitchFamily="34" charset="0"/>
              </a:rPr>
              <a:t>THANK YOU</a:t>
            </a:r>
            <a:endParaRPr kumimoji="0" lang="zh-TW" altLang="en-US" sz="8000" b="0" i="0" u="none" strike="noStrike" kern="1200" cap="none" spc="0" normalizeH="0" baseline="0" noProof="0" dirty="0">
              <a:ln>
                <a:noFill/>
              </a:ln>
              <a:solidFill>
                <a:prstClr val="white"/>
              </a:solidFill>
              <a:effectLst/>
              <a:uLnTx/>
              <a:uFillTx/>
              <a:latin typeface="Calibri" panose="020F0502020204030204" pitchFamily="34" charset="0"/>
              <a:ea typeface="Microsoft JhengHei Light"/>
              <a:cs typeface="Calibri" panose="020F0502020204030204" pitchFamily="34" charset="0"/>
            </a:endParaRPr>
          </a:p>
        </p:txBody>
      </p:sp>
    </p:spTree>
    <p:extLst>
      <p:ext uri="{BB962C8B-B14F-4D97-AF65-F5344CB8AC3E}">
        <p14:creationId xmlns:p14="http://schemas.microsoft.com/office/powerpoint/2010/main" val="1851703682"/>
      </p:ext>
    </p:extLst>
  </p:cSld>
  <p:clrMapOvr>
    <a:masterClrMapping/>
  </p:clrMapOvr>
</p:sld>
</file>

<file path=ppt/theme/theme1.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Custom 1">
      <a:majorFont>
        <a:latin typeface="Abadi"/>
        <a:ea typeface="Microsoft JhengHei"/>
        <a:cs typeface=""/>
      </a:majorFont>
      <a:minorFont>
        <a:latin typeface="Abadi"/>
        <a:ea typeface="Microsoft JhengHei Light"/>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2_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Custom 2">
      <a:majorFont>
        <a:latin typeface="Abadi"/>
        <a:ea typeface="Microsoft JhengHei"/>
        <a:cs typeface=""/>
      </a:majorFont>
      <a:minorFont>
        <a:latin typeface="Arial"/>
        <a:ea typeface="Microsoft JhengHei Light"/>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173986</TotalTime>
  <Words>2555</Words>
  <Application>Microsoft Office PowerPoint</Application>
  <PresentationFormat>寬螢幕</PresentationFormat>
  <Paragraphs>593</Paragraphs>
  <Slides>25</Slides>
  <Notes>14</Notes>
  <HiddenSlides>0</HiddenSlides>
  <MMClips>0</MMClips>
  <ScaleCrop>false</ScaleCrop>
  <HeadingPairs>
    <vt:vector size="6" baseType="variant">
      <vt:variant>
        <vt:lpstr>使用字型</vt:lpstr>
      </vt:variant>
      <vt:variant>
        <vt:i4>13</vt:i4>
      </vt:variant>
      <vt:variant>
        <vt:lpstr>佈景主題</vt:lpstr>
      </vt:variant>
      <vt:variant>
        <vt:i4>3</vt:i4>
      </vt:variant>
      <vt:variant>
        <vt:lpstr>投影片標題</vt:lpstr>
      </vt:variant>
      <vt:variant>
        <vt:i4>25</vt:i4>
      </vt:variant>
    </vt:vector>
  </HeadingPairs>
  <TitlesOfParts>
    <vt:vector size="41" baseType="lpstr">
      <vt:lpstr>Abadi</vt:lpstr>
      <vt:lpstr>Microsoft JhengHei Light</vt:lpstr>
      <vt:lpstr>Microsoft YaHei</vt:lpstr>
      <vt:lpstr>Microsoft YaHei Light</vt:lpstr>
      <vt:lpstr>宋体</vt:lpstr>
      <vt:lpstr>微軟正黑體</vt:lpstr>
      <vt:lpstr>微軟正黑體</vt:lpstr>
      <vt:lpstr>新細明體</vt:lpstr>
      <vt:lpstr>Arial</vt:lpstr>
      <vt:lpstr>Arial Black</vt:lpstr>
      <vt:lpstr>Calibri</vt:lpstr>
      <vt:lpstr>Courier New</vt:lpstr>
      <vt:lpstr>Wingdings</vt:lpstr>
      <vt:lpstr>Office 佈景主題</vt:lpstr>
      <vt:lpstr>1_Office 佈景主題</vt:lpstr>
      <vt:lpstr>2_Office 佈景主題</vt:lpstr>
      <vt:lpstr>PowerPoint 簡報</vt:lpstr>
      <vt:lpstr>Disclaimer</vt:lpstr>
      <vt:lpstr>PowerPoint 簡報</vt:lpstr>
      <vt:lpstr>Strong Leadership-  Chairman: Wu, Ching-Yuan</vt:lpstr>
      <vt:lpstr>TTC’s Way to Success</vt:lpstr>
      <vt:lpstr>PowerPoint 簡報</vt:lpstr>
      <vt:lpstr>Tea Garden &amp; Factories</vt:lpstr>
      <vt:lpstr>First Smart Tea Garden in Taiwan</vt:lpstr>
      <vt:lpstr>PowerPoint 簡報</vt:lpstr>
      <vt:lpstr>Recreational Business Highlights</vt:lpstr>
      <vt:lpstr>PowerPoint 簡報</vt:lpstr>
      <vt:lpstr>Margin Improvement</vt:lpstr>
      <vt:lpstr>PowerPoint 簡報</vt:lpstr>
      <vt:lpstr>Land Development - Selected Cases</vt:lpstr>
      <vt:lpstr>Development Strategy for Main Projects </vt:lpstr>
      <vt:lpstr>PowerPoint 簡報</vt:lpstr>
      <vt:lpstr>Taiwan Tea’s  ESG</vt:lpstr>
      <vt:lpstr>ESG: Resource Protection &amp; Reduction</vt:lpstr>
      <vt:lpstr>Global Recognition on ESG Performance</vt:lpstr>
      <vt:lpstr>Lugao Coffee Garden has Won the Sustainable Estate Award</vt:lpstr>
      <vt:lpstr>PowerPoint 簡報</vt:lpstr>
      <vt:lpstr>5-Year Income Statement</vt:lpstr>
      <vt:lpstr>5-Year Balance Sheet</vt:lpstr>
      <vt:lpstr>PowerPoint 簡報</vt:lpstr>
      <vt:lpstr>PowerPoint 簡報</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簡報</dc:title>
  <dc:creator>KJ WANG</dc:creator>
  <cp:lastModifiedBy>CathyHu(胡芷娟)</cp:lastModifiedBy>
  <cp:revision>430</cp:revision>
  <cp:lastPrinted>2023-11-15T03:54:47Z</cp:lastPrinted>
  <dcterms:created xsi:type="dcterms:W3CDTF">2020-12-01T07:00:35Z</dcterms:created>
  <dcterms:modified xsi:type="dcterms:W3CDTF">2025-04-24T03:51:16Z</dcterms:modified>
</cp:coreProperties>
</file>